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8" r:id="rId3"/>
    <p:sldMasterId id="2147483703" r:id="rId4"/>
  </p:sldMasterIdLst>
  <p:notesMasterIdLst>
    <p:notesMasterId r:id="rId93"/>
  </p:notesMasterIdLst>
  <p:sldIdLst>
    <p:sldId id="256" r:id="rId5"/>
    <p:sldId id="1165" r:id="rId6"/>
    <p:sldId id="1167" r:id="rId7"/>
    <p:sldId id="1168" r:id="rId8"/>
    <p:sldId id="1169" r:id="rId9"/>
    <p:sldId id="1170" r:id="rId10"/>
    <p:sldId id="1171" r:id="rId11"/>
    <p:sldId id="1173" r:id="rId12"/>
    <p:sldId id="1174" r:id="rId13"/>
    <p:sldId id="1175" r:id="rId14"/>
    <p:sldId id="1176" r:id="rId15"/>
    <p:sldId id="1178" r:id="rId16"/>
    <p:sldId id="1179" r:id="rId17"/>
    <p:sldId id="1180" r:id="rId18"/>
    <p:sldId id="1181" r:id="rId19"/>
    <p:sldId id="1182" r:id="rId20"/>
    <p:sldId id="1085" r:id="rId21"/>
    <p:sldId id="1111" r:id="rId22"/>
    <p:sldId id="1093" r:id="rId23"/>
    <p:sldId id="1094" r:id="rId24"/>
    <p:sldId id="1095" r:id="rId25"/>
    <p:sldId id="1096" r:id="rId26"/>
    <p:sldId id="1097" r:id="rId27"/>
    <p:sldId id="1098" r:id="rId28"/>
    <p:sldId id="1099" r:id="rId29"/>
    <p:sldId id="1100" r:id="rId30"/>
    <p:sldId id="1102" r:id="rId31"/>
    <p:sldId id="1103" r:id="rId32"/>
    <p:sldId id="1104" r:id="rId33"/>
    <p:sldId id="1105" r:id="rId34"/>
    <p:sldId id="1107" r:id="rId35"/>
    <p:sldId id="1110" r:id="rId36"/>
    <p:sldId id="1109" r:id="rId37"/>
    <p:sldId id="1112" r:id="rId38"/>
    <p:sldId id="1113" r:id="rId39"/>
    <p:sldId id="1114" r:id="rId40"/>
    <p:sldId id="1115" r:id="rId41"/>
    <p:sldId id="1116" r:id="rId42"/>
    <p:sldId id="1117" r:id="rId43"/>
    <p:sldId id="1118" r:id="rId44"/>
    <p:sldId id="1119" r:id="rId45"/>
    <p:sldId id="1120" r:id="rId46"/>
    <p:sldId id="1121" r:id="rId47"/>
    <p:sldId id="1122" r:id="rId48"/>
    <p:sldId id="1123" r:id="rId49"/>
    <p:sldId id="1124" r:id="rId50"/>
    <p:sldId id="1125" r:id="rId51"/>
    <p:sldId id="1126" r:id="rId52"/>
    <p:sldId id="1127" r:id="rId53"/>
    <p:sldId id="1128" r:id="rId54"/>
    <p:sldId id="1129" r:id="rId55"/>
    <p:sldId id="929" r:id="rId56"/>
    <p:sldId id="933" r:id="rId57"/>
    <p:sldId id="931" r:id="rId58"/>
    <p:sldId id="934" r:id="rId59"/>
    <p:sldId id="935" r:id="rId60"/>
    <p:sldId id="936" r:id="rId61"/>
    <p:sldId id="1022" r:id="rId62"/>
    <p:sldId id="938" r:id="rId63"/>
    <p:sldId id="948" r:id="rId64"/>
    <p:sldId id="1018" r:id="rId65"/>
    <p:sldId id="1020" r:id="rId66"/>
    <p:sldId id="939" r:id="rId67"/>
    <p:sldId id="1011" r:id="rId68"/>
    <p:sldId id="941" r:id="rId69"/>
    <p:sldId id="1014" r:id="rId70"/>
    <p:sldId id="951" r:id="rId71"/>
    <p:sldId id="1023" r:id="rId72"/>
    <p:sldId id="953" r:id="rId73"/>
    <p:sldId id="1024" r:id="rId74"/>
    <p:sldId id="943" r:id="rId75"/>
    <p:sldId id="1025" r:id="rId76"/>
    <p:sldId id="1038" r:id="rId77"/>
    <p:sldId id="1039" r:id="rId78"/>
    <p:sldId id="1040" r:id="rId79"/>
    <p:sldId id="1041" r:id="rId80"/>
    <p:sldId id="1042" r:id="rId81"/>
    <p:sldId id="1043" r:id="rId82"/>
    <p:sldId id="1044" r:id="rId83"/>
    <p:sldId id="1045" r:id="rId84"/>
    <p:sldId id="1046" r:id="rId85"/>
    <p:sldId id="1047" r:id="rId86"/>
    <p:sldId id="1048" r:id="rId87"/>
    <p:sldId id="1049" r:id="rId88"/>
    <p:sldId id="1050" r:id="rId89"/>
    <p:sldId id="1051" r:id="rId90"/>
    <p:sldId id="1052" r:id="rId91"/>
    <p:sldId id="1056"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23"/>
    <p:restoredTop sz="95305"/>
  </p:normalViewPr>
  <p:slideViewPr>
    <p:cSldViewPr snapToGrid="0" snapToObjects="1">
      <p:cViewPr varScale="1">
        <p:scale>
          <a:sx n="128" d="100"/>
          <a:sy n="128" d="100"/>
        </p:scale>
        <p:origin x="3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72.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B8B4F-765F-0D43-B508-88480206A10E}" type="datetimeFigureOut">
              <a:rPr lang="en-US" smtClean="0"/>
              <a:t>12/7/20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AB04A-01B9-BE43-8692-1B765D007F33}" type="slidenum">
              <a:rPr lang="en-US" smtClean="0"/>
              <a:t>‹#›</a:t>
            </a:fld>
            <a:endParaRPr lang="en-US"/>
          </a:p>
        </p:txBody>
      </p:sp>
    </p:spTree>
    <p:extLst>
      <p:ext uri="{BB962C8B-B14F-4D97-AF65-F5344CB8AC3E}">
        <p14:creationId xmlns:p14="http://schemas.microsoft.com/office/powerpoint/2010/main" val="271666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F07C5916-C536-F149-9078-4A1AF22354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AB7FA5-A8CD-5049-8920-FA4DB945D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1" name="Rectangle 2">
            <a:extLst>
              <a:ext uri="{FF2B5EF4-FFF2-40B4-BE49-F238E27FC236}">
                <a16:creationId xmlns:a16="http://schemas.microsoft.com/office/drawing/2014/main" id="{C1554EF7-E453-FD48-AD54-E718E82BD9A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A267435F-D2B3-AA49-ACFA-F57D26C30A9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Commonly called the bell curve - if were skiing down it you are going steeper and steeper, then starts to flatten out. </a:t>
            </a:r>
          </a:p>
          <a:p>
            <a:pPr eaLnBrk="1" hangingPunct="1"/>
            <a:r>
              <a:rPr lang="en-US" altLang="en-US">
                <a:latin typeface="Arial" panose="020B0604020202020204" pitchFamily="34" charset="0"/>
              </a:rPr>
              <a:t>This is the equation  - don’t have to know it - basically for every value x, gestation time, you can plug it in and get f(x), the value on the y axis.</a:t>
            </a:r>
          </a:p>
          <a:p>
            <a:pPr eaLnBrk="1" hangingPunct="1"/>
            <a:r>
              <a:rPr lang="en-US" altLang="en-US">
                <a:latin typeface="Arial" panose="020B0604020202020204" pitchFamily="34" charset="0"/>
              </a:rPr>
              <a:t>What we have done here is to go from a histogram, which is just your few data points, to this curve, which is a representation of what values you would get for any possible value of x whether you have it in your data set or not.  </a:t>
            </a:r>
          </a:p>
        </p:txBody>
      </p:sp>
    </p:spTree>
    <p:extLst>
      <p:ext uri="{BB962C8B-B14F-4D97-AF65-F5344CB8AC3E}">
        <p14:creationId xmlns:p14="http://schemas.microsoft.com/office/powerpoint/2010/main" val="303046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5D4474C1-870E-9A48-8BD4-B2692A3D0506}"/>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FAD77A6C-F7EA-6647-A357-F08A094839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3428" name="Slide Number Placeholder 3">
            <a:extLst>
              <a:ext uri="{FF2B5EF4-FFF2-40B4-BE49-F238E27FC236}">
                <a16:creationId xmlns:a16="http://schemas.microsoft.com/office/drawing/2014/main" id="{F6BC300F-0C93-8A4F-ACCB-67850529F8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803FCF-A80C-1441-AF14-C29422990BF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274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250953B4-D010-0F4C-8F4F-A98A3F944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9CF43F-1550-D142-A1F2-BE4C4ACE28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451" name="Rectangle 2">
            <a:extLst>
              <a:ext uri="{FF2B5EF4-FFF2-40B4-BE49-F238E27FC236}">
                <a16:creationId xmlns:a16="http://schemas.microsoft.com/office/drawing/2014/main" id="{3DE52700-524C-5742-B6C0-8833754782EB}"/>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4705680-E02E-6B4D-B388-6C5E0BE22D5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Now, this will become more apparent later on in the class, but the cool thing about standardizing is that it allows you to compare across different scales.</a:t>
            </a:r>
          </a:p>
          <a:p>
            <a:pPr eaLnBrk="1" hangingPunct="1"/>
            <a:r>
              <a:rPr lang="en-US" altLang="en-US">
                <a:latin typeface="Arial" panose="020B0604020202020204" pitchFamily="34" charset="0"/>
              </a:rPr>
              <a:t>Remember we started out the day using gestation time as an example.  Women who are malnourished risk have premature  babies, and studies are being done to see whether different diet and vitamin supplements work better.  Let’s say the goal is to  get them to carry the baby at least 240 days (8 months).  For treatment 1, say vitamins only, get normal distribution with mean 250, sd is 20. </a:t>
            </a:r>
          </a:p>
          <a:p>
            <a:pPr eaLnBrk="1" hangingPunct="1"/>
            <a:r>
              <a:rPr lang="en-US" altLang="en-US">
                <a:latin typeface="Arial" panose="020B0604020202020204" pitchFamily="34" charset="0"/>
              </a:rPr>
              <a:t>Treatment 2 is vitamins plus a meals on wheels program. Mean is 266, sd 15 . The mean is increased, but the spread has changed too.  You can eyeball this and see that more of the women in treatment two are above our goal of 240 days, but how much of an improvement is it?  </a:t>
            </a:r>
          </a:p>
        </p:txBody>
      </p:sp>
    </p:spTree>
    <p:extLst>
      <p:ext uri="{BB962C8B-B14F-4D97-AF65-F5344CB8AC3E}">
        <p14:creationId xmlns:p14="http://schemas.microsoft.com/office/powerpoint/2010/main" val="146496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6F5DC788-3E77-0B42-B7D3-B46F8EAFD2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BBCCDE-C730-8A40-A79D-48C4FACF13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5" name="Rectangle 2">
            <a:extLst>
              <a:ext uri="{FF2B5EF4-FFF2-40B4-BE49-F238E27FC236}">
                <a16:creationId xmlns:a16="http://schemas.microsoft.com/office/drawing/2014/main" id="{59A873AF-820B-6243-9629-C1BFD34B365E}"/>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2030C1D3-782E-4A42-BA22-224D606C88A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Remember we started out the day using gestation time as an example.  Women who are malnourished risk have premature  babies, and studies are being done to see whether different diet and vitamin supplements work better.  Let’s say the goal is to  get them to carry the baby at least 240 days (8 months).  For treatment 1, say vitamins only, get normal distribution with mean 250, sd is 20. </a:t>
            </a:r>
          </a:p>
          <a:p>
            <a:pPr eaLnBrk="1" hangingPunct="1"/>
            <a:r>
              <a:rPr lang="en-US" altLang="en-US">
                <a:latin typeface="Arial" panose="020B0604020202020204" pitchFamily="34" charset="0"/>
              </a:rPr>
              <a:t>Treatment 2 is vitamins plus a meals on wheels program. Mean is 266, sd 15 . You can eyeball this and see that more of the women in treatment two are above our goal of 240 days, but how much of an improvement is it?  The mean is increased, but the spread has changed too.  Let’s standardize to get the proportion of women below 240 in each distribution.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Go through - bottom line is that adding food to vitamins resulted in the proportion of women with gestation times of less than 240 days going from 30.85% to only 4.18%.  You see figures like this in news stories all the time - if you went to the primary (medical literature) you would see that they had to go through this rigamarole to get you that tidy summary.  </a:t>
            </a:r>
          </a:p>
        </p:txBody>
      </p:sp>
    </p:spTree>
    <p:extLst>
      <p:ext uri="{BB962C8B-B14F-4D97-AF65-F5344CB8AC3E}">
        <p14:creationId xmlns:p14="http://schemas.microsoft.com/office/powerpoint/2010/main" val="188439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4FDE315C-C1EF-1146-A706-EF26CFA0D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33AE5C-5FB5-B045-94FC-E697CAB78E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499" name="Rectangle 2">
            <a:extLst>
              <a:ext uri="{FF2B5EF4-FFF2-40B4-BE49-F238E27FC236}">
                <a16:creationId xmlns:a16="http://schemas.microsoft.com/office/drawing/2014/main" id="{7E871FFB-F9B0-3048-BC1A-922374B795EC}"/>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0AFC8D59-2B1A-EA4B-9173-349936C5FB2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Remember we started out the day using gestation time as an example.  Women who are malnourished risk have premature  babies, and studies are being done to see whether different diet and vitamin supplements work better.  Let’s say the goal is to  get them to carry the baby at least 240 days (8 months).  For treatment 1, say vitamins only, get normal distribution with mean 250, sd is 20. </a:t>
            </a:r>
          </a:p>
          <a:p>
            <a:pPr eaLnBrk="1" hangingPunct="1"/>
            <a:r>
              <a:rPr lang="en-US" altLang="en-US">
                <a:latin typeface="Arial" panose="020B0604020202020204" pitchFamily="34" charset="0"/>
              </a:rPr>
              <a:t>Treatment 2 is vitamins plus a meals on wheels program. Mean is 266, sd 15 . You can eyeball this and see that more of the women in treatment two are above our goal of 240 days, but how much of an improvement is it?  The mean is increased, but the spread has changed too.  Let’s standardize to get the proportion of women below 240 in each distribution.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Go through - bottom line is that adding food to vitamins resulted in the proportion of women with gestation times of less than 240 days going from 30.85% to only 4.18%.  You see figures like this in news stories all the time - if you went to the primary (medical literature) you would see that they had to go through this rigamarole to get you that tidy summary.  </a:t>
            </a:r>
          </a:p>
        </p:txBody>
      </p:sp>
    </p:spTree>
    <p:extLst>
      <p:ext uri="{BB962C8B-B14F-4D97-AF65-F5344CB8AC3E}">
        <p14:creationId xmlns:p14="http://schemas.microsoft.com/office/powerpoint/2010/main" val="179401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7387F14D-E4DA-034D-BC37-36426D4048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FC1ACF-38F0-8C42-9520-E513976426B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523" name="Rectangle 2">
            <a:extLst>
              <a:ext uri="{FF2B5EF4-FFF2-40B4-BE49-F238E27FC236}">
                <a16:creationId xmlns:a16="http://schemas.microsoft.com/office/drawing/2014/main" id="{93EB5B60-1666-0B41-AAC5-CDC668B66006}"/>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41E3D4AD-8E43-574F-92F3-4ABE4C9FE17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Commonly called the bell curve - if were skiing down it you are going steeper and steeper, then starts to flatten out. </a:t>
            </a:r>
          </a:p>
          <a:p>
            <a:pPr eaLnBrk="1" hangingPunct="1"/>
            <a:r>
              <a:rPr lang="en-US" altLang="en-US">
                <a:latin typeface="Arial" panose="020B0604020202020204" pitchFamily="34" charset="0"/>
              </a:rPr>
              <a:t>This is the equation  - don’t have to know it - basically for every value x, gestation time, you can plug it in and get f(x), the value on the y axis.</a:t>
            </a:r>
          </a:p>
          <a:p>
            <a:pPr eaLnBrk="1" hangingPunct="1"/>
            <a:r>
              <a:rPr lang="en-US" altLang="en-US">
                <a:latin typeface="Arial" panose="020B0604020202020204" pitchFamily="34" charset="0"/>
              </a:rPr>
              <a:t>What we have done here is to go from a histogram, which is just your few data points, to this curve, which is a representation of what values you would get for any possible value of x whether you have it in your data set or not.  </a:t>
            </a:r>
          </a:p>
        </p:txBody>
      </p:sp>
    </p:spTree>
    <p:extLst>
      <p:ext uri="{BB962C8B-B14F-4D97-AF65-F5344CB8AC3E}">
        <p14:creationId xmlns:p14="http://schemas.microsoft.com/office/powerpoint/2010/main" val="119589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76FAEE4-9D29-A140-A788-D6EE0BD8DB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8418A0-78A8-FA46-9F8D-24E07C60AD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547" name="Rectangle 2">
            <a:extLst>
              <a:ext uri="{FF2B5EF4-FFF2-40B4-BE49-F238E27FC236}">
                <a16:creationId xmlns:a16="http://schemas.microsoft.com/office/drawing/2014/main" id="{7BA21ACC-C687-7B47-978F-DAB7ED58638B}"/>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4060C38-C787-2745-AD55-2763DA470CA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Remember we started out the day using gestation time as an example.  Women who are malnourished risk have premature  babies, and studies are being done to see whether different diet and vitamin supplements work better.  Let’s say the goal is to  get them to carry the baby at least 240 days (8 months).  For treatment 1, say vitamins only, get normal distribution with mean 250, sd is 20. </a:t>
            </a:r>
          </a:p>
          <a:p>
            <a:pPr eaLnBrk="1" hangingPunct="1"/>
            <a:r>
              <a:rPr lang="en-US" altLang="en-US">
                <a:latin typeface="Arial" panose="020B0604020202020204" pitchFamily="34" charset="0"/>
              </a:rPr>
              <a:t>Treatment 2 is vitamins plus a meals on wheels program. Mean is 266, sd 15 . You can eyeball this and see that more of the women in treatment two are above our goal of 240 days, but how much of an improvement is it?  The mean is increased, but the spread has changed too.  Let’s standardize to get the proportion of women below 240 in each distribution.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Go through - bottom line is that adding food to vitamins resulted in the proportion of women with gestation times of less than 240 days going from 30.85% to only 4.18%.  You see figures like this in news stories all the time - if you went to the primary (medical literature) you would see that they had to go through this rigamarole to get you that tidy summary.  </a:t>
            </a:r>
          </a:p>
        </p:txBody>
      </p:sp>
    </p:spTree>
    <p:extLst>
      <p:ext uri="{BB962C8B-B14F-4D97-AF65-F5344CB8AC3E}">
        <p14:creationId xmlns:p14="http://schemas.microsoft.com/office/powerpoint/2010/main" val="306198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442F3CC-AF45-BC46-A33C-B4C563D1600A}"/>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8F9D371E-9D65-464F-BF8B-E169F095F9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574077F2-069D-A74A-999C-04C928C91B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504E5E-11C4-E94A-9F4B-3544353A3D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7904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0C0E5EC-17FC-2D4D-9EFA-894B83C9CA70}"/>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DEABD88B-07BE-C049-B71B-788679A2F0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8372" name="Slide Number Placeholder 3">
            <a:extLst>
              <a:ext uri="{FF2B5EF4-FFF2-40B4-BE49-F238E27FC236}">
                <a16:creationId xmlns:a16="http://schemas.microsoft.com/office/drawing/2014/main" id="{77004186-56EA-7B4C-8161-49A9E37F8A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69C14C-20AE-CD49-A8F1-1E6A996A02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757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DD15DCD-BE91-B44E-B0CE-9248CB52E540}"/>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44CEF0BF-5798-ED43-AFB8-60F082FF53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898FFD82-B9BC-554F-A71A-F4758F59E1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6A8646-C6E1-6343-9439-6D7D805C7B2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20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E3F1480-1165-4C4B-8D5E-7E70A89CE74C}"/>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01DD3ACE-0784-6C46-9E02-F66DC97FBF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000B46A1-4407-664B-B94B-E3395F77C1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09653D-7AD6-CA4A-9163-E2CED0C950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516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7BC1FB9-0B42-E840-BF15-C58DAB5BD0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FD4151-29E3-EE49-95BD-8F545726EC6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35" name="Rectangle 2">
            <a:extLst>
              <a:ext uri="{FF2B5EF4-FFF2-40B4-BE49-F238E27FC236}">
                <a16:creationId xmlns:a16="http://schemas.microsoft.com/office/drawing/2014/main" id="{58A28470-3C48-0E41-99BE-B17B3C013E86}"/>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515FE86-486A-A746-8354-46DB48AF35C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Going to an example from the book on women’s heights, the mean here was 64.5, standard deviation 2.5 inches.</a:t>
            </a:r>
          </a:p>
          <a:p>
            <a:pPr eaLnBrk="1" hangingPunct="1"/>
            <a:r>
              <a:rPr lang="en-US" altLang="en-US">
                <a:latin typeface="Arial" panose="020B0604020202020204" pitchFamily="34" charset="0"/>
              </a:rPr>
              <a:t>When we talk about the mean and standard deviation with respect to the curve instead of the actual sample, we use different notation.</a:t>
            </a:r>
          </a:p>
          <a:p>
            <a:pPr eaLnBrk="1" hangingPunct="1"/>
            <a:r>
              <a:rPr lang="en-US" altLang="en-US">
                <a:latin typeface="Arial" panose="020B0604020202020204" pitchFamily="34" charset="0"/>
              </a:rPr>
              <a:t>Mu for mean, sigma for sd. If you consider the area under the curve to represent all of the individuals, then you can divide it into chunks to represent parts of the whole. Like if you divided it down the middle, half of the people are in each half. Here it is divided up into parts not through the middle but by lines that are 1, 2 or 3 standard deviations away from the mean.  If you look at the center, pink part, it is the area 1 sd on either side of the mean. By definition for normal curves, this area is 68% of the total.  So if you know the mean and sd, you also know that 68% of women are between 62 and 67 inches tall. Similarly for the areas defined by lines drawn 2 or 3 sd from the mean.  We might want to know what percent of women are over 72 inches tall.  That is 3 sd.  We can see that 99.7 percent of women are less than 72 or greater than 57. Or that .3 percent of women are really tall or really short. Since the distribution is symmetric,  we can divide by two to find the percent of women that are really tall: .15% </a:t>
            </a:r>
          </a:p>
          <a:p>
            <a:pPr eaLnBrk="1" hangingPunct="1"/>
            <a:r>
              <a:rPr lang="en-US" altLang="en-US">
                <a:latin typeface="Arial" panose="020B0604020202020204" pitchFamily="34" charset="0"/>
              </a:rPr>
              <a:t>You need to be able to work problems like I just did - bunch in book. But what if you want to know something not defined by the sd?  Like, what percentage of women are taller than 68 inches?   Know that half are smaller than 64.5.  And that half of this middle area, 34%, are smaller than 67 inches, so 50+34 = 84% are smaller than 67, or  16% are larger than 67 inches. But you want to know the proportion larger than 68 inches. You can look this up on a table, but first you have to do something called standardizing. The reason is that although all normal curves share the properties shown above, they differ by their mean and standard deviation.  You would have to have a different table for every curve. When you standardize a normal distribution, you change it so the mean is 0 and the sd is 1.  Any normal distribution can be standardized.  </a:t>
            </a:r>
          </a:p>
        </p:txBody>
      </p:sp>
    </p:spTree>
    <p:extLst>
      <p:ext uri="{BB962C8B-B14F-4D97-AF65-F5344CB8AC3E}">
        <p14:creationId xmlns:p14="http://schemas.microsoft.com/office/powerpoint/2010/main" val="389709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93DB3A6-0B4E-454A-9608-90D14D40C4B1}"/>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D97DAB57-1314-C548-BDFF-6DA4B8701A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8417A89C-67B6-7F44-B4EB-48A87B6A1E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BB1A8B-631D-6D47-A41F-502CF7653A3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44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77BB5A-ECD5-7A47-BEEE-507D9FBC3841}"/>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733AC244-AF3F-AE47-8ECC-D730B8E92D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2D5641FC-CBC0-184E-82AA-39D259BE1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B87527-83E0-0948-8A94-519DC225643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930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99205DA-FDC8-5340-ABB9-0C74948F94D8}"/>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37A2BF04-3939-BD47-A83D-D8A7311993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FCBEE819-239D-854C-9FDD-4C3AD7CF6F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F57B71-6C21-4C4C-A23A-BF795662FE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7774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258FAD1-5E6C-4D47-A155-DCBB81CFE426}"/>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EB0626DB-D56F-C743-89E2-C60E98AC6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5FBD01FA-A631-DA48-982F-E326E315E8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18D052-9956-7A49-8028-EE86FE84262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3513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179E6AD-1E11-3544-80B2-721A9C30A184}"/>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B49A99C7-7460-C044-9449-E5015507A6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BC2D1E9B-D363-3F48-81E3-C3FF392F84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D30799-4447-B74C-81D2-3C2C7DD4403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712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ADA1036-BB9D-5143-84AD-1DB0CE48D7B4}"/>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2D0C3B32-E01C-954C-B957-64564C88B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2B7F4DB8-EE9A-5445-86BA-8E7322C3DB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8AB0A9-E897-2344-9B93-B1919A6EF5B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0765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DB9CF45-5CEB-304D-A05B-1E42D7939CB1}"/>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AE65E03E-3351-0F4F-992F-5351AE87E1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75C09DE7-C83C-AF4F-8970-09F6DFF4EE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A8C9AA-43F7-BE45-88CF-9D16170D689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740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13950B8-495F-3F45-9CE7-758AC2240852}"/>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86379CE7-2182-624A-B834-CD2C749967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DBDDB6D5-C976-804D-AABC-8A82516E6E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8E5AC9-D0DF-B244-AAA8-E45706B5030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346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328F38E-AD4E-9340-A561-23F45D4B7D0C}"/>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BAB3556B-2EAD-3745-A3BA-9BF99243FD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CB328531-3BE2-DD46-9052-F242CF403A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F7ADFD-83DF-CC4A-B01F-21E4BEC568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3235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B3F2117-FE84-1F43-AAA6-10DB9053283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CE8ABFDB-6F83-D944-8BE1-34CBBE3BCB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20198A0F-BEE3-4F41-A74F-CF7E95FF2E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1232E2-A4AA-0846-943A-5E3CA3C853D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183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4D67D3D-3508-9A48-BDA2-D8BC3CD957EB}"/>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A2B7BA9F-0ACC-A549-A356-197E8DC05E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6260" name="Slide Number Placeholder 3">
            <a:extLst>
              <a:ext uri="{FF2B5EF4-FFF2-40B4-BE49-F238E27FC236}">
                <a16:creationId xmlns:a16="http://schemas.microsoft.com/office/drawing/2014/main" id="{8B5D56B2-C07C-D841-9A14-FBF9C31C24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981D35-430E-8F40-848B-CE380672A0A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5276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617EA25-CC9D-7141-B355-FEC6E865FFD8}"/>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B752456B-68E4-0649-A151-D9FE4C8435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0B9B12C8-33E9-6D45-BB02-F4DC40242B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A9AD71-0BCF-194D-8379-054984E3E9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320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FDDFAA1-3411-514A-AF58-0FF63DE7FCF6}"/>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5A01CE35-DF3B-3649-BF15-AD5BE5558C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BE2771E6-F329-C441-8C8E-7EBC1C1ECD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FABE45-D7A4-CD4C-A1C0-0178614099F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023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C336D1AE-E72D-4D4A-8F72-C6C3BE1C7535}"/>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2A6BB76C-0480-8941-A4C8-8BF2081B39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41CF4875-9C9C-5F46-AC6A-BFDC72FD50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10F3D3-61C6-3C42-8374-EA5399BAAA4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1136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C10FF6C-3707-1D47-BC86-963BD1139DA8}"/>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4C6F2199-9F9C-A54E-9B63-1C5D970F8A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6C374C57-72D6-B94A-8145-EBA2260815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7805BF-BEB0-114B-889E-1A3877A3E55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7689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F06CE2F2-D0FB-6849-B04C-16DAA0D3CB5E}"/>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3FB4B906-592C-744D-8032-1017CAA205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C6D871F6-FBD6-AE4F-8863-FE2E6600C2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15691A-DF13-7942-A327-84F36225CF7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0766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88D94D6-2240-2941-83FA-B305B1B9B3C2}"/>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E783D9C2-CE60-AE4E-B7FE-AC7BB99829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7545C174-947B-184C-978B-080A6FF8E2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DEA10-21AC-3B4B-9EC5-A0D764B7F22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1883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DF29488-1B8B-734F-BD38-5F1206DD00C2}"/>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73FB2D29-073E-A746-B373-E24B498C45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6FEDA799-ED38-034A-AECD-61BE7FE89C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21929D-B2FA-5843-AC5A-A3F46EE629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155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85C5EE5-7DAE-BD4E-8F50-2F8746A4B6B6}"/>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938D2C85-4927-4F46-A966-0C1EACA0C0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DB381F73-E313-0E46-8088-D21299D6BA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54EDA-A03B-E54B-8D2C-8E31D75E2C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599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154F52D-93C8-C04A-90CB-5C0067918AF4}"/>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45AC4316-B45C-5F4F-B12E-108AD2945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431451E2-0ACE-4441-A8C3-6ECF927235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7F942E-9D96-0948-AB41-D0CE4400D4F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8756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2526B4C-D623-B74E-9811-E702D921F7AE}"/>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2078368-E7E3-F346-BB46-FE581E25C9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4A0F6F05-C2D5-F340-9AB4-853995828C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F09349-6DF5-5B44-8C23-86ABE00D4EA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122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E50B59D-C9EA-4044-B38D-CFA686EBE0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7570C0-381F-7047-8173-837B743BFE0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283" name="Rectangle 2">
            <a:extLst>
              <a:ext uri="{FF2B5EF4-FFF2-40B4-BE49-F238E27FC236}">
                <a16:creationId xmlns:a16="http://schemas.microsoft.com/office/drawing/2014/main" id="{3D705F91-9B28-C14B-981B-64B1C646E26E}"/>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D7D6D204-EDBE-A947-8387-0ECDEF52FB5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do this by standardizing the distributions - really all this is redefining them not changing the shape but the bottom axis so that instead of being N(mu, sigma) they are N(mean =0,sd=1), and the bottom axis is in terms of the SD rather than the Height.  </a:t>
            </a:r>
          </a:p>
          <a:p>
            <a:pPr eaLnBrk="1" hangingPunct="1"/>
            <a:r>
              <a:rPr lang="en-US" altLang="en-US">
                <a:latin typeface="Arial" panose="020B0604020202020204" pitchFamily="34" charset="0"/>
              </a:rPr>
              <a:t>You get this by calculating a value z for every point in x your data set. If you were to then draw the density curve for the z values you get a curve with a mean of 0 and a sd of 1.  Once you have standardized, you can look up any value you want using a table. So, for instance, we knew that 68% of women were between 62 and 67 inches tall from knowing simple rules about 1,2,3 sd from mean. But if wanted to know the percentage of women that were less than 63 inches tall. Can’t just use those rules. need to standardize and go to table A - standard normal probabilities - on green card in book or in back. First standardize x to get z, the  number of sd from the mean. It is 0.6 to the left (is negative).  Look for -0.6 in left column (z), and then going across row, under .00 column (no more decimals on (-0.6) you find .2743.  Twenty seven percent of women are shorter than 62 inches tall.</a:t>
            </a:r>
          </a:p>
        </p:txBody>
      </p:sp>
    </p:spTree>
    <p:extLst>
      <p:ext uri="{BB962C8B-B14F-4D97-AF65-F5344CB8AC3E}">
        <p14:creationId xmlns:p14="http://schemas.microsoft.com/office/powerpoint/2010/main" val="562216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4E1FFD6-3D2F-5844-9937-92BB99E0C451}"/>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841D6118-1C2B-DD42-B074-57AA5246F8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1924" name="Slide Number Placeholder 3">
            <a:extLst>
              <a:ext uri="{FF2B5EF4-FFF2-40B4-BE49-F238E27FC236}">
                <a16:creationId xmlns:a16="http://schemas.microsoft.com/office/drawing/2014/main" id="{C6367F85-7094-0142-A000-DED5F28D52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C8093C-B8AB-1E44-A808-DFCDDC38433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403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5EA56FC-A4A0-5F44-89E8-FD664FC3F6C9}"/>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0287309C-ABE1-EF4A-B647-DF44D3B26B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CD5C4A0D-1001-F54A-9104-782FFC247B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20EFD0-D847-824D-8AF1-C1751807D64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6783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ABC8A527-2B41-CC45-BC89-983CCFEA1BF0}"/>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7CEEF1AF-149E-6747-A613-3E0B40A2EF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0B138E0E-8566-DA40-A89D-A562FCC4A5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DDFD4C-D367-3049-99E6-5345973FBDE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496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73728D9-A56B-AF49-BB05-45F8EF2B09C3}"/>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F468BDB8-02B7-0848-BFF5-51429E3777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25BEB8AD-50DD-2E49-912F-1DAE85FA51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CD98B9-ED94-EA45-88B9-F40B613D19B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6887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4D64C82-F96B-F148-BFB9-F3A2809BF26A}"/>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0A365576-579E-E440-80B5-E005FCFA0A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1FAB93ED-1B1A-2448-B5CE-F8F7D0519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03D2AB-8BDA-5B4A-BD56-5745B7F7ED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3968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461628A-75EF-9348-AB60-2DA239A238E3}"/>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B77196F9-0A74-4243-B4D6-786596B731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FE6A98C0-CC89-1C4D-B74F-8F76ABC20B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A6D99B-FFFB-2244-8137-17F5D14DDBB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0946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CAF83DF-2429-5144-89BB-F0423938FCF0}"/>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707E8A13-D39D-874E-A3DE-A6787AF310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68682630-DC6F-384D-A414-513C9BEE67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7378C7-166C-5148-86D5-8FA2D218194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1764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FBFBEB54-DD61-2F49-A018-3216CD58E9BA}"/>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F3889839-232E-BC48-91D6-2E66E15F84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2A6D5FA9-B224-1542-B308-0B1791F2E5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DD372E-1A6C-EF41-9929-C40BD18A09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5788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521C116-DE34-2748-85F0-9043490506F9}"/>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A61BF221-96BA-C04F-A3F9-A97BC6DBA9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816D60CB-E7DE-0743-BA3F-BA17F1A2F1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C46E25-6EAB-2F4F-8577-0F0477891D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8226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4FFF2E2-B04D-6043-83DB-CC0BADC1079D}"/>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161D0931-1795-A242-AC82-CADC96761A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09035FA5-71E9-DE41-B1C9-CF5866C681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A331BA-2393-A545-9106-FFD34261F5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206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9D288F3E-8EB5-1F4D-94F3-F6BFD76DD1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DEC46C-FCE6-354E-836D-064D612A20E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307" name="Rectangle 2">
            <a:extLst>
              <a:ext uri="{FF2B5EF4-FFF2-40B4-BE49-F238E27FC236}">
                <a16:creationId xmlns:a16="http://schemas.microsoft.com/office/drawing/2014/main" id="{92802810-8D03-7B41-8A01-E7BB701A44CE}"/>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40C2400F-CFBD-A943-99FA-3A36964C8BE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do this by standardizing the distributions - really all this is redefining them not changing the shape but the bottom axis so that instead of being N(mu, sigma) they are N(0,1).  we had a bunch of observations we called x - height of women, and they come from this distribution N(mu, sigma).</a:t>
            </a:r>
          </a:p>
          <a:p>
            <a:pPr eaLnBrk="1" hangingPunct="1"/>
            <a:r>
              <a:rPr lang="en-US" altLang="en-US">
                <a:latin typeface="Arial" panose="020B0604020202020204" pitchFamily="34" charset="0"/>
              </a:rPr>
              <a:t>Percentage of women shorter than 67 is 50+half of 68=34, or 84%</a:t>
            </a:r>
          </a:p>
        </p:txBody>
      </p:sp>
    </p:spTree>
    <p:extLst>
      <p:ext uri="{BB962C8B-B14F-4D97-AF65-F5344CB8AC3E}">
        <p14:creationId xmlns:p14="http://schemas.microsoft.com/office/powerpoint/2010/main" val="1358792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30B1DAC5-8390-2044-B166-EEE8A7349A9F}"/>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27B62BEB-2213-FC47-967B-593B03E79C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6ABCB8E6-B12B-B041-8DCA-5F1D5F37E5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B1D07F-5F43-CA42-B209-6115F644A82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3410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609F6FA-74B5-C64C-9341-358945E456ED}"/>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C122D57E-56E5-F34A-9319-161DA3779C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32802630-AB5A-A646-8D66-46D58621B7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6E2057-EE2F-C444-A59E-B231F2A696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8199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010F3FA-4AF6-1C45-A3C7-38BD1ED5449E}"/>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079EF445-475C-5248-92D4-4185DB8500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F61DD1C8-005C-DB43-8AA2-9A84B5B7D1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0E80A6-1FE2-034E-962A-BA894D1BD3C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9734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972C2B8-4CEA-5C40-8A25-3D6263DD1B9B}"/>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52ED93B7-787C-DA44-983D-449BAB57FA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E9F1AF78-1D3C-FF4B-99FC-9281412FC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6D646C-0411-9044-85CF-C458DA128B9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8382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7F1EDCF-14DC-3344-BC24-84970E081419}"/>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95170C29-4B28-A047-B151-4CD6730BAA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5C1440BF-C1A6-0444-BAA4-61FFEB1C46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08A013-0125-9747-900E-E7BA719D40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2621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D776C66-3D0E-0946-A7CB-CEF8411943E3}"/>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A4D450CC-E8D6-014D-82DB-6F0367822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55B92D27-5C2E-F64C-9F05-1F7881E969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94FAAB-492F-1F47-B45A-44BC6AFB647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0955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07B2028-9BA7-7B4C-A38F-3F1E7D0AC6D8}"/>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A8DEDE89-4F3C-FD4F-9774-22E0EBD456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AB2D6FBB-7A26-2147-B80F-53030D25ED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CA8B29-F26D-3547-A563-C64A5B88E2D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0333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B1A2E57-AAE8-334D-ADAB-6F05DD7F981A}"/>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6E44128E-25AA-3749-84B0-500571E5D8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AD352482-5B67-5A46-8062-1E0602630D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4BB666-36F7-7C42-B6A0-B810D5D168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38413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A1F8707-0189-8143-A5D0-F5C2DB6F543B}"/>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EA5AD7A9-6852-EB41-B56A-406EF4B9CB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41C44D1C-384C-1443-A8F3-CE659A254E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C50EDD-AE83-0542-931C-EDF6490C5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44746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44E99C-448E-F34F-8304-958B4FB8131A}"/>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EE8304E9-57FF-E645-92A4-5FF8B6AEEA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C8CBB063-7DA1-D049-81E6-9CDB556685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EA2BDC-62A2-1D45-BDDB-A9824E5C77D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825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7BB2274-FD14-BD46-9BD3-EB8958FED8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A2E71E-23F7-9446-A712-6B1FE909662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331" name="Rectangle 2">
            <a:extLst>
              <a:ext uri="{FF2B5EF4-FFF2-40B4-BE49-F238E27FC236}">
                <a16:creationId xmlns:a16="http://schemas.microsoft.com/office/drawing/2014/main" id="{D2962820-8BFF-8F4A-A193-97DF31F1F026}"/>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DA5ACBE-96F5-9E44-981C-7646CDDB0B0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do this by standardizing the distributions - really all this is redefining them not changing the shape but the bottom axis so that instead of being N(mu, sigma) they are N(mean =0,sd=1), and the bottom axis is in terms of the SD rather than the Height.  </a:t>
            </a:r>
          </a:p>
          <a:p>
            <a:pPr eaLnBrk="1" hangingPunct="1"/>
            <a:r>
              <a:rPr lang="en-US" altLang="en-US">
                <a:latin typeface="Arial" panose="020B0604020202020204" pitchFamily="34" charset="0"/>
              </a:rPr>
              <a:t>You get this by calculating a value z for every point in x your data set. If you were to then draw the density curve for the z values you get a curve with a mean of 0 and a sd of 1.  Once you have standardized, you can look up any value you want using a table. So, for instance, we knew that 68% of women were between 62 and 67 inches tall from knowing simple rules about 1,2,3 sd from mean. But if wanted to know the percentage of women that were less than 63 inches tall. Can’t just use those rules. need to standardize and go to table A - standard normal probabilities - on green card in book or in back. First standardize x to get z, the  number of sd from the mean. It is 0.6 to the left (is negative).  Look for -0.6 in left column (z), and then going across row, under .00 column (no more decimals on (-0.6) you find .2743.  Twenty seven percent of women are shorter than 62 inches tall.</a:t>
            </a:r>
          </a:p>
        </p:txBody>
      </p:sp>
    </p:spTree>
    <p:extLst>
      <p:ext uri="{BB962C8B-B14F-4D97-AF65-F5344CB8AC3E}">
        <p14:creationId xmlns:p14="http://schemas.microsoft.com/office/powerpoint/2010/main" val="3725833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2AF08E8-A19D-B440-B0A1-351A8EB849F3}"/>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2EC9A521-9521-1347-9CDB-90E1534D1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1B778AFC-3C4F-D543-AD24-C24F9D9780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F03E35-A9EC-FC40-8286-4A718D9161B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9507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908BCB3-F47D-ED46-B13B-7B9D6E908C89}"/>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06D2B4AB-D9D1-474D-AEF7-76A2F179BA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BAD14826-A980-5A4E-9AC9-737739B35B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B47800-4C97-F440-A32D-A1537DA364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3545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8F5FABC-C1B6-0747-A745-8076A4003DAD}"/>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7D2A11EF-D154-E741-8270-9E13D93E12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09060D52-B19F-2B46-A6BD-AEE4215043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5878BE-B36F-6445-8241-CCD12D68F16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36421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FBD981C-AF13-2F4F-A7D0-C7B1D11CCCD3}"/>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43054A3E-D600-F140-B2DF-27F884CB05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3A3C9D8D-443E-0546-9BDD-D32E2B4728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EDD4A3-F930-9F4E-9A68-1830C9EE79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85651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F99575BD-4DFD-7C46-AF20-A3FBF4F06457}"/>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6B4E1FB9-7C9B-E243-B9A9-92C16C5CB4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1E6396D0-ABD5-7445-8F49-6FF45C0B30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D1D3C-9835-0844-A44A-9DBB73B2A81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29665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11647B9-E234-AF4F-BF02-1535F4BD220B}"/>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DABF82A6-0F47-AA45-B4B1-821E71F68D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DE44BDCA-07E6-F841-A5A4-B471A84CE5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9F9DE7-B6EC-0648-9958-D1FA823CFBF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06119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6A5B6E4-C036-AB41-844C-D290775FEB55}"/>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2EE9837D-E870-F745-897D-A310D7A60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8372" name="Slide Number Placeholder 3">
            <a:extLst>
              <a:ext uri="{FF2B5EF4-FFF2-40B4-BE49-F238E27FC236}">
                <a16:creationId xmlns:a16="http://schemas.microsoft.com/office/drawing/2014/main" id="{C2271F08-5889-E44A-B42A-90D18217FF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95445C-6815-DB43-A249-81D3022AB99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22620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AE23DC1-923F-2C41-8856-C1D68F88053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AB52B4D8-FE67-A045-994A-E714B76D07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361F1B1B-161F-8442-8D9F-281AB9F010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ED0981-DC6D-3B4D-9CDB-664371FC52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58038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DE8F70A-188D-3F45-88B1-50C31F933F48}"/>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786CE409-F8C4-224C-97A5-CEA7FA5718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8095F394-5FB8-AD45-8E4D-22C7144F13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16E23E-C135-F243-A188-10D6C9C6136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85850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DFF8EA0-A5AF-164C-BEA7-A825CC5CE712}"/>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D8A6A1FF-C514-3940-9821-3EE8A293F1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23774F67-5F4D-CF40-B56F-359B8F1F6B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5CD09A-4663-7049-A226-01A8539B704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187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D54B7C8B-1117-4F44-8E3D-3190689C7DAE}"/>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A9EB6620-9576-424A-8730-AA5A3017C5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0356" name="Slide Number Placeholder 3">
            <a:extLst>
              <a:ext uri="{FF2B5EF4-FFF2-40B4-BE49-F238E27FC236}">
                <a16:creationId xmlns:a16="http://schemas.microsoft.com/office/drawing/2014/main" id="{9D4D5F73-4846-3E4B-B346-F5040B0120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F645BB-2517-0040-BA51-087A051336E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82839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8EB6FAD-DA38-B64A-AAFD-893E44AF9645}"/>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B4EC446C-A44B-494E-9256-0DCDDE25CE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26129795-4C0D-C049-BAF2-A696B0F39D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AC9A40-063F-7F4B-A960-71E48BED8F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50305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E9B0AE3-F9D6-7E4C-B0C9-ACB56A93ACF8}"/>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DE215F75-DEE8-CF41-936F-EACC841547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44158D61-BC22-4744-A22A-3AAFCF1EE7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711AE4-09CA-9D42-8A91-A43521DC2C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33879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C55AE97-2677-A548-8231-D5524D09E3A7}"/>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6EB30453-A3BA-AE4B-B570-14D3685489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C49938A6-488E-0543-A9FF-881B1FEFEE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462B7B-D558-8E4E-B98F-639054A2ACE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91631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88126A8-BC63-FB49-9426-653D9FC83D1D}"/>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10EA2E6C-C35D-CC43-AC7F-81D160F949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F8B144CA-1B7E-384E-B673-C8700053E3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804374-0E46-234A-8D59-D04EEAB7693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49930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6518666-B620-954E-8F79-84032592837E}"/>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4E0417E6-41DD-5E45-A565-CC666E60FA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C10D7018-6339-F844-8469-77B39CC12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A952F2-E4A4-9247-B35B-87FD0D14EDE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2691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4A05EA1-A070-5740-9EF2-9E74F06D70AE}"/>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91200ABF-DDDE-6E4D-AD07-2514F55538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87DEAC90-0AF9-A641-9544-54A3DCA7AF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9EE8E7-0337-8047-B2F5-E8A90058DC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669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43968AD-71CD-8D43-9CA1-EDF88581823B}"/>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9066C25E-1208-5F47-B15B-30B8D0A961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F3A5D1D1-E2E5-8E47-AC18-CBC950D254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E3CD38-4ECD-AF4D-8842-42F2088793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75849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3011212-099B-A54F-8E1D-1D57087BCCD5}"/>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93AA0903-13F2-8548-9D79-4DCF7803F6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4FAF7CD9-D399-6240-940D-B563E313E3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0E5AC6-E17B-164A-9BB4-AF4A5092159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3673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336BD0C-7E2A-D94B-9A67-1AD08FBE6008}"/>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48721F9B-D46F-3847-8B01-BE3944A420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22CF134A-8EFF-1549-9C66-0CDCE546C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0B5F6-E568-324B-9333-E44422DE19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32833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8D508A8A-A694-2C4F-BBC1-2B3FDAC9C8EE}"/>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679AD54F-1083-A944-9F98-48C1FA3373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15A5AE44-422A-6F47-8178-0DFCCCABB4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F3188B-EE9E-AC45-B3E7-6FF87467747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58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2D21DE1-A291-844E-A737-D7AC897409B9}"/>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4265D355-596D-DC40-8A41-478DD3E3E3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1380" name="Slide Number Placeholder 3">
            <a:extLst>
              <a:ext uri="{FF2B5EF4-FFF2-40B4-BE49-F238E27FC236}">
                <a16:creationId xmlns:a16="http://schemas.microsoft.com/office/drawing/2014/main" id="{8DFC450B-B87A-7846-88C8-4E6BBD3FFE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A72E60-5977-6C44-B00E-67215F45408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91850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296C117-1AF4-1B43-933E-270261DCD8A8}"/>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0D7CD727-8F58-2746-AB25-195D19165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47E253FB-19D8-A443-AA7D-FDBA83C6CB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BEA6F0-8100-C54E-A4FE-47E8A76787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33863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CA6AA0E-5E70-704F-8CA7-365F0BFB342A}"/>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DAA8357D-36C3-2344-A1ED-9A56144324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110565F3-F90E-1D4E-AA4A-FB39766C1E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D160C1-77E4-EF40-9B0F-07C9B2C7DDF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65163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4B22389-50D4-CF4B-A5C2-A3517864D983}"/>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D461C665-DEDB-BD44-856A-3825DD3EC9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DD427DAD-83E4-CD45-8111-CC26B2DB03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D1EC54-996F-A844-A914-02F71080F4C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24736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45CB482-0354-4E4E-B2DD-8319CEB6E9D9}"/>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1DD937A4-9ED8-064C-AB51-17653DDD33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9DEEF2A3-7276-9240-A2D9-A91E53F2EB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777482-D4F0-B548-A056-EEEE6E068A4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78140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3B1CFAA5-A36B-214F-BE06-C43E704DDCEB}"/>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5E423303-DA4C-4049-889B-13E9C8EF17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416793BF-3A0C-3A42-AACD-8E83276C0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867C3A-AC00-B94B-93F7-0D464B66EDE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5633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14F3B8E-C0BC-9146-8290-90D9D1E9F3C5}"/>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980D3CAC-317E-3843-876D-E925D50518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97976270-D772-FB40-A85D-909C54E944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59095-DEB3-B04F-B5AA-9D628597599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82051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3DFAA7F-AF7F-9846-A5F5-35C9A46C0DCC}"/>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4672167E-500D-A04C-94E1-7196E8046E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96A73396-6213-FF45-86A6-6C93C9E650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FDA945-2E75-8F41-9C5F-17A47D39A1F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99745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47263C8-76DB-6444-91E6-C00538B8979A}"/>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7E016970-9920-E940-A7A0-1753498279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A97BF8DB-7F49-A84C-BD15-FD848DCD9E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9B7506-AC43-CE42-ACDE-0AE8FFCACF0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455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754780D-B768-C342-844C-F282B002468E}"/>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1C181F95-9927-B94C-970E-173B035AAD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04" name="Slide Number Placeholder 3">
            <a:extLst>
              <a:ext uri="{FF2B5EF4-FFF2-40B4-BE49-F238E27FC236}">
                <a16:creationId xmlns:a16="http://schemas.microsoft.com/office/drawing/2014/main" id="{3E5F5932-DF9C-2840-83A4-C462680D91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D12D0A-B2B1-F146-ACD5-D3457E0FDBA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007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E29147-46DF-A04D-A8AD-0A683ABACBFA}"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326745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29147-46DF-A04D-A8AD-0A683ABACBFA}"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44136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29147-46DF-A04D-A8AD-0A683ABACBFA}"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3905341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91EA3F90-CD10-174E-BD88-0DDFEE02630F}"/>
              </a:ext>
            </a:extLst>
          </p:cNvPr>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rgbClr val="333399"/>
            </a:solidFill>
            <a:prstDash val="solid"/>
            <a:miter lim="800000"/>
            <a:headEnd/>
            <a:tailEnd/>
          </a:ln>
        </p:spPr>
        <p:txBody>
          <a:bodyPr/>
          <a:lstStyle/>
          <a:p>
            <a:pPr>
              <a:defRPr/>
            </a:pPr>
            <a:endParaRPr lang="en-US">
              <a:latin typeface="Arial" charset="0"/>
            </a:endParaRPr>
          </a:p>
        </p:txBody>
      </p:sp>
      <p:sp>
        <p:nvSpPr>
          <p:cNvPr id="5" name="Line 8">
            <a:extLst>
              <a:ext uri="{FF2B5EF4-FFF2-40B4-BE49-F238E27FC236}">
                <a16:creationId xmlns:a16="http://schemas.microsoft.com/office/drawing/2014/main" id="{6B9EAFAC-C5FA-9847-B041-EC8536B24FFD}"/>
              </a:ext>
            </a:extLst>
          </p:cNvPr>
          <p:cNvSpPr>
            <a:spLocks noChangeShapeType="1"/>
          </p:cNvSpPr>
          <p:nvPr/>
        </p:nvSpPr>
        <p:spPr bwMode="auto">
          <a:xfrm>
            <a:off x="1981200" y="3962400"/>
            <a:ext cx="6511925" cy="0"/>
          </a:xfrm>
          <a:prstGeom prst="line">
            <a:avLst/>
          </a:prstGeom>
          <a:noFill/>
          <a:ln w="28575">
            <a:solidFill>
              <a:srgbClr val="333399"/>
            </a:solidFill>
            <a:round/>
            <a:headEnd/>
            <a:tailEnd/>
          </a:ln>
          <a:effectLst/>
        </p:spPr>
        <p:txBody>
          <a:bodyPr/>
          <a:lstStyle/>
          <a:p>
            <a:pPr>
              <a:defRPr/>
            </a:pPr>
            <a:endParaRPr lang="en-US">
              <a:latin typeface="Arial" charset="0"/>
            </a:endParaRPr>
          </a:p>
        </p:txBody>
      </p:sp>
      <p:sp>
        <p:nvSpPr>
          <p:cNvPr id="6146" name="Rectangle 2"/>
          <p:cNvSpPr>
            <a:spLocks noGrp="1" noChangeArrowheads="1"/>
          </p:cNvSpPr>
          <p:nvPr>
            <p:ph type="ctrTitle"/>
          </p:nvPr>
        </p:nvSpPr>
        <p:spPr>
          <a:xfrm>
            <a:off x="914400" y="1524000"/>
            <a:ext cx="7623175" cy="1752600"/>
          </a:xfrm>
        </p:spPr>
        <p:txBody>
          <a:bodyPr/>
          <a:lstStyle>
            <a:lvl1pPr>
              <a:defRPr sz="4800"/>
            </a:lvl1pPr>
          </a:lstStyle>
          <a:p>
            <a:r>
              <a:rPr lang="en-US"/>
              <a:t>Click to edit Master title style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a:lvl1pPr>
          </a:lstStyle>
          <a:p>
            <a:r>
              <a:rPr lang="en-US"/>
              <a:t>Click to edit Master subtitle style</a:t>
            </a:r>
          </a:p>
        </p:txBody>
      </p:sp>
      <p:sp>
        <p:nvSpPr>
          <p:cNvPr id="6" name="Rectangle 4">
            <a:extLst>
              <a:ext uri="{FF2B5EF4-FFF2-40B4-BE49-F238E27FC236}">
                <a16:creationId xmlns:a16="http://schemas.microsoft.com/office/drawing/2014/main" id="{86A755EF-47BF-2046-B782-BABEB5B40A9C}"/>
              </a:ext>
            </a:extLst>
          </p:cNvPr>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p>
        </p:txBody>
      </p:sp>
      <p:sp>
        <p:nvSpPr>
          <p:cNvPr id="7" name="Rectangle 5">
            <a:extLst>
              <a:ext uri="{FF2B5EF4-FFF2-40B4-BE49-F238E27FC236}">
                <a16:creationId xmlns:a16="http://schemas.microsoft.com/office/drawing/2014/main" id="{2109B4F9-EDEA-B540-8D50-B0B27207B0B4}"/>
              </a:ext>
            </a:extLst>
          </p:cNvPr>
          <p:cNvSpPr>
            <a:spLocks noGrp="1" noChangeArrowheads="1"/>
          </p:cNvSpPr>
          <p:nvPr>
            <p:ph type="ftr" sz="quarter" idx="11"/>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p>
        </p:txBody>
      </p:sp>
      <p:sp>
        <p:nvSpPr>
          <p:cNvPr id="8" name="Rectangle 6">
            <a:extLst>
              <a:ext uri="{FF2B5EF4-FFF2-40B4-BE49-F238E27FC236}">
                <a16:creationId xmlns:a16="http://schemas.microsoft.com/office/drawing/2014/main" id="{DACCE3EF-58F7-9D4E-9495-1804A38855DB}"/>
              </a:ext>
            </a:extLst>
          </p:cNvPr>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F66DD407-40B1-DB44-B083-DC2C7DEB8C92}" type="slidenum">
              <a:rPr lang="en-US" altLang="en-US"/>
              <a:pPr/>
              <a:t>‹#›</a:t>
            </a:fld>
            <a:endParaRPr lang="en-US" altLang="en-US"/>
          </a:p>
        </p:txBody>
      </p:sp>
    </p:spTree>
    <p:extLst>
      <p:ext uri="{BB962C8B-B14F-4D97-AF65-F5344CB8AC3E}">
        <p14:creationId xmlns:p14="http://schemas.microsoft.com/office/powerpoint/2010/main" val="2501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06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7374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570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769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7892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35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101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29147-46DF-A04D-A8AD-0A683ABACBFA}"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3697831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460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204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891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826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41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Content Placeholder 2"/>
          <p:cNvSpPr>
            <a:spLocks noGrp="1"/>
          </p:cNvSpPr>
          <p:nvPr>
            <p:ph sz="half" idx="1"/>
          </p:nvPr>
        </p:nvSpPr>
        <p:spPr>
          <a:xfrm>
            <a:off x="457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6633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762000"/>
          </a:xfrm>
        </p:spPr>
        <p:txBody>
          <a:bodyPr/>
          <a:lstStyle/>
          <a:p>
            <a:r>
              <a:rPr lang="en-US"/>
              <a:t>Click to edit Master title style</a:t>
            </a:r>
          </a:p>
        </p:txBody>
      </p:sp>
      <p:sp>
        <p:nvSpPr>
          <p:cNvPr id="3" name="Content Placeholder 2"/>
          <p:cNvSpPr>
            <a:spLocks noGrp="1"/>
          </p:cNvSpPr>
          <p:nvPr>
            <p:ph sz="quarter" idx="1"/>
          </p:nvPr>
        </p:nvSpPr>
        <p:spPr>
          <a:xfrm>
            <a:off x="457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396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D7CAC29E-7305-CF4D-BA38-59146BBB5322}"/>
              </a:ext>
            </a:extLst>
          </p:cNvPr>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rgbClr val="333399"/>
            </a:solidFill>
            <a:prstDash val="solid"/>
            <a:miter lim="800000"/>
            <a:headEnd/>
            <a:tailEnd/>
          </a:ln>
        </p:spPr>
        <p:txBody>
          <a:bodyPr/>
          <a:lstStyle/>
          <a:p>
            <a:pPr>
              <a:defRPr/>
            </a:pPr>
            <a:endParaRPr lang="en-US">
              <a:latin typeface="Arial" charset="0"/>
            </a:endParaRPr>
          </a:p>
        </p:txBody>
      </p:sp>
      <p:sp>
        <p:nvSpPr>
          <p:cNvPr id="5" name="Line 8">
            <a:extLst>
              <a:ext uri="{FF2B5EF4-FFF2-40B4-BE49-F238E27FC236}">
                <a16:creationId xmlns:a16="http://schemas.microsoft.com/office/drawing/2014/main" id="{07C205CF-4CEE-994B-821F-F1B817D4D137}"/>
              </a:ext>
            </a:extLst>
          </p:cNvPr>
          <p:cNvSpPr>
            <a:spLocks noChangeShapeType="1"/>
          </p:cNvSpPr>
          <p:nvPr/>
        </p:nvSpPr>
        <p:spPr bwMode="auto">
          <a:xfrm>
            <a:off x="1981200" y="3962400"/>
            <a:ext cx="6511925" cy="0"/>
          </a:xfrm>
          <a:prstGeom prst="line">
            <a:avLst/>
          </a:prstGeom>
          <a:noFill/>
          <a:ln w="28575">
            <a:solidFill>
              <a:srgbClr val="333399"/>
            </a:solidFill>
            <a:round/>
            <a:headEnd/>
            <a:tailEnd/>
          </a:ln>
          <a:effectLst/>
        </p:spPr>
        <p:txBody>
          <a:bodyPr/>
          <a:lstStyle/>
          <a:p>
            <a:pPr>
              <a:defRPr/>
            </a:pPr>
            <a:endParaRPr lang="en-US">
              <a:latin typeface="Arial" charset="0"/>
            </a:endParaRPr>
          </a:p>
        </p:txBody>
      </p:sp>
      <p:sp>
        <p:nvSpPr>
          <p:cNvPr id="6146" name="Rectangle 2"/>
          <p:cNvSpPr>
            <a:spLocks noGrp="1" noChangeArrowheads="1"/>
          </p:cNvSpPr>
          <p:nvPr>
            <p:ph type="ctrTitle"/>
          </p:nvPr>
        </p:nvSpPr>
        <p:spPr>
          <a:xfrm>
            <a:off x="914400" y="1524000"/>
            <a:ext cx="7623175" cy="1752600"/>
          </a:xfrm>
        </p:spPr>
        <p:txBody>
          <a:bodyPr/>
          <a:lstStyle>
            <a:lvl1pPr>
              <a:defRPr sz="4800"/>
            </a:lvl1pPr>
          </a:lstStyle>
          <a:p>
            <a:r>
              <a:rPr lang="en-US"/>
              <a:t>Click to edit Master title style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a:lvl1pPr>
          </a:lstStyle>
          <a:p>
            <a:r>
              <a:rPr lang="en-US"/>
              <a:t>Click to edit Master subtitle style</a:t>
            </a:r>
          </a:p>
        </p:txBody>
      </p:sp>
      <p:sp>
        <p:nvSpPr>
          <p:cNvPr id="6" name="Rectangle 4">
            <a:extLst>
              <a:ext uri="{FF2B5EF4-FFF2-40B4-BE49-F238E27FC236}">
                <a16:creationId xmlns:a16="http://schemas.microsoft.com/office/drawing/2014/main" id="{36111108-C727-DC4C-AEAA-0DC52C2A8AD2}"/>
              </a:ext>
            </a:extLst>
          </p:cNvPr>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p>
        </p:txBody>
      </p:sp>
      <p:sp>
        <p:nvSpPr>
          <p:cNvPr id="7" name="Rectangle 5">
            <a:extLst>
              <a:ext uri="{FF2B5EF4-FFF2-40B4-BE49-F238E27FC236}">
                <a16:creationId xmlns:a16="http://schemas.microsoft.com/office/drawing/2014/main" id="{D80F822F-350D-4640-943E-83C68E98AAAA}"/>
              </a:ext>
            </a:extLst>
          </p:cNvPr>
          <p:cNvSpPr>
            <a:spLocks noGrp="1" noChangeArrowheads="1"/>
          </p:cNvSpPr>
          <p:nvPr>
            <p:ph type="ftr" sz="quarter" idx="11"/>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p>
        </p:txBody>
      </p:sp>
      <p:sp>
        <p:nvSpPr>
          <p:cNvPr id="8" name="Rectangle 6">
            <a:extLst>
              <a:ext uri="{FF2B5EF4-FFF2-40B4-BE49-F238E27FC236}">
                <a16:creationId xmlns:a16="http://schemas.microsoft.com/office/drawing/2014/main" id="{57E6642F-8969-054F-A33F-775C51C59206}"/>
              </a:ext>
            </a:extLst>
          </p:cNvPr>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E720E68F-3264-0849-B4D2-40D978C5D2F9}" type="slidenum">
              <a:rPr lang="en-US" altLang="en-US"/>
              <a:pPr/>
              <a:t>‹#›</a:t>
            </a:fld>
            <a:endParaRPr lang="en-US" altLang="en-US"/>
          </a:p>
        </p:txBody>
      </p:sp>
    </p:spTree>
    <p:extLst>
      <p:ext uri="{BB962C8B-B14F-4D97-AF65-F5344CB8AC3E}">
        <p14:creationId xmlns:p14="http://schemas.microsoft.com/office/powerpoint/2010/main" val="1355660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1506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7434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29147-46DF-A04D-A8AD-0A683ABACBFA}"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564115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378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13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2568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73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149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7100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633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705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640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493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23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E29147-46DF-A04D-A8AD-0A683ABACBFA}"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1411786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160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5152BBC6-9F4D-4D4A-9C4C-BB7D71928469}"/>
              </a:ext>
            </a:extLst>
          </p:cNvPr>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rgbClr val="333399"/>
            </a:solidFill>
            <a:prstDash val="solid"/>
            <a:miter lim="800000"/>
            <a:headEnd/>
            <a:tailEnd/>
          </a:ln>
        </p:spPr>
        <p:txBody>
          <a:bodyPr/>
          <a:lstStyle/>
          <a:p>
            <a:pPr>
              <a:defRPr/>
            </a:pPr>
            <a:endParaRPr lang="en-US">
              <a:latin typeface="Arial" charset="0"/>
            </a:endParaRPr>
          </a:p>
        </p:txBody>
      </p:sp>
      <p:sp>
        <p:nvSpPr>
          <p:cNvPr id="5" name="Line 8">
            <a:extLst>
              <a:ext uri="{FF2B5EF4-FFF2-40B4-BE49-F238E27FC236}">
                <a16:creationId xmlns:a16="http://schemas.microsoft.com/office/drawing/2014/main" id="{71BF5408-0827-7A4A-9C69-6ED8AE650105}"/>
              </a:ext>
            </a:extLst>
          </p:cNvPr>
          <p:cNvSpPr>
            <a:spLocks noChangeShapeType="1"/>
          </p:cNvSpPr>
          <p:nvPr/>
        </p:nvSpPr>
        <p:spPr bwMode="auto">
          <a:xfrm>
            <a:off x="1981200" y="3962400"/>
            <a:ext cx="6511925" cy="0"/>
          </a:xfrm>
          <a:prstGeom prst="line">
            <a:avLst/>
          </a:prstGeom>
          <a:noFill/>
          <a:ln w="28575">
            <a:solidFill>
              <a:srgbClr val="333399"/>
            </a:solidFill>
            <a:round/>
            <a:headEnd/>
            <a:tailEnd/>
          </a:ln>
          <a:effectLst/>
        </p:spPr>
        <p:txBody>
          <a:bodyPr/>
          <a:lstStyle/>
          <a:p>
            <a:pPr>
              <a:defRPr/>
            </a:pPr>
            <a:endParaRPr lang="en-US">
              <a:latin typeface="Arial" charset="0"/>
            </a:endParaRPr>
          </a:p>
        </p:txBody>
      </p:sp>
      <p:sp>
        <p:nvSpPr>
          <p:cNvPr id="6146" name="Rectangle 2"/>
          <p:cNvSpPr>
            <a:spLocks noGrp="1" noChangeArrowheads="1"/>
          </p:cNvSpPr>
          <p:nvPr>
            <p:ph type="ctrTitle"/>
          </p:nvPr>
        </p:nvSpPr>
        <p:spPr>
          <a:xfrm>
            <a:off x="914400" y="1524000"/>
            <a:ext cx="7623175" cy="1752600"/>
          </a:xfrm>
        </p:spPr>
        <p:txBody>
          <a:bodyPr/>
          <a:lstStyle>
            <a:lvl1pPr>
              <a:defRPr sz="4800"/>
            </a:lvl1pPr>
          </a:lstStyle>
          <a:p>
            <a:r>
              <a:rPr lang="en-US"/>
              <a:t>Click to edit Master title style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a:lvl1pPr>
          </a:lstStyle>
          <a:p>
            <a:r>
              <a:rPr lang="en-US"/>
              <a:t>Click to edit Master subtitle style</a:t>
            </a:r>
          </a:p>
        </p:txBody>
      </p:sp>
      <p:sp>
        <p:nvSpPr>
          <p:cNvPr id="6" name="Rectangle 4">
            <a:extLst>
              <a:ext uri="{FF2B5EF4-FFF2-40B4-BE49-F238E27FC236}">
                <a16:creationId xmlns:a16="http://schemas.microsoft.com/office/drawing/2014/main" id="{2E16E062-47B6-B045-B2C1-78F87FF7748D}"/>
              </a:ext>
            </a:extLst>
          </p:cNvPr>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p>
        </p:txBody>
      </p:sp>
      <p:sp>
        <p:nvSpPr>
          <p:cNvPr id="7" name="Rectangle 5">
            <a:extLst>
              <a:ext uri="{FF2B5EF4-FFF2-40B4-BE49-F238E27FC236}">
                <a16:creationId xmlns:a16="http://schemas.microsoft.com/office/drawing/2014/main" id="{5A68A823-6421-E249-B25B-4289AFBADA07}"/>
              </a:ext>
            </a:extLst>
          </p:cNvPr>
          <p:cNvSpPr>
            <a:spLocks noGrp="1" noChangeArrowheads="1"/>
          </p:cNvSpPr>
          <p:nvPr>
            <p:ph type="ftr" sz="quarter" idx="11"/>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p>
        </p:txBody>
      </p:sp>
      <p:sp>
        <p:nvSpPr>
          <p:cNvPr id="8" name="Rectangle 6">
            <a:extLst>
              <a:ext uri="{FF2B5EF4-FFF2-40B4-BE49-F238E27FC236}">
                <a16:creationId xmlns:a16="http://schemas.microsoft.com/office/drawing/2014/main" id="{A8A7368B-2E20-6142-A0FA-2D73962B8F50}"/>
              </a:ext>
            </a:extLst>
          </p:cNvPr>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C2FCFB65-4C46-7D4A-890E-93FB460C7F88}" type="slidenum">
              <a:rPr lang="en-US" altLang="en-US"/>
              <a:pPr/>
              <a:t>‹#›</a:t>
            </a:fld>
            <a:endParaRPr lang="en-US" altLang="en-US"/>
          </a:p>
        </p:txBody>
      </p:sp>
    </p:spTree>
    <p:extLst>
      <p:ext uri="{BB962C8B-B14F-4D97-AF65-F5344CB8AC3E}">
        <p14:creationId xmlns:p14="http://schemas.microsoft.com/office/powerpoint/2010/main" val="3646990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5303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03378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0368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958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5621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68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3958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211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E29147-46DF-A04D-A8AD-0A683ABACBFA}" type="datetimeFigureOut">
              <a:rPr lang="en-US" smtClean="0"/>
              <a:t>12/7/20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1882778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319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34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5677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109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762000"/>
          </a:xfrm>
        </p:spPr>
        <p:txBody>
          <a:bodyPr/>
          <a:lstStyle/>
          <a:p>
            <a:r>
              <a:rPr lang="en-US"/>
              <a:t>Click to edit Master title style</a:t>
            </a:r>
          </a:p>
        </p:txBody>
      </p:sp>
      <p:sp>
        <p:nvSpPr>
          <p:cNvPr id="3" name="Content Placeholder 2"/>
          <p:cNvSpPr>
            <a:spLocks noGrp="1"/>
          </p:cNvSpPr>
          <p:nvPr>
            <p:ph sz="quarter" idx="1"/>
          </p:nvPr>
        </p:nvSpPr>
        <p:spPr>
          <a:xfrm>
            <a:off x="457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769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Content Placeholder 2"/>
          <p:cNvSpPr>
            <a:spLocks noGrp="1"/>
          </p:cNvSpPr>
          <p:nvPr>
            <p:ph sz="half" idx="1"/>
          </p:nvPr>
        </p:nvSpPr>
        <p:spPr>
          <a:xfrm>
            <a:off x="457200" y="11430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430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4038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668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E29147-46DF-A04D-A8AD-0A683ABACBFA}" type="datetimeFigureOut">
              <a:rPr lang="en-US" smtClean="0"/>
              <a:t>12/7/20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86547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29147-46DF-A04D-A8AD-0A683ABACBFA}" type="datetimeFigureOut">
              <a:rPr lang="en-US" smtClean="0"/>
              <a:t>12/7/20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222540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E29147-46DF-A04D-A8AD-0A683ABACBFA}"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97626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E29147-46DF-A04D-A8AD-0A683ABACBFA}"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B0932-072B-7341-8A65-433E710CDF2D}" type="slidenum">
              <a:rPr lang="en-US" smtClean="0"/>
              <a:t>‹#›</a:t>
            </a:fld>
            <a:endParaRPr lang="en-US"/>
          </a:p>
        </p:txBody>
      </p:sp>
    </p:spTree>
    <p:extLst>
      <p:ext uri="{BB962C8B-B14F-4D97-AF65-F5344CB8AC3E}">
        <p14:creationId xmlns:p14="http://schemas.microsoft.com/office/powerpoint/2010/main" val="11503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29147-46DF-A04D-A8AD-0A683ABACBFA}" type="datetimeFigureOut">
              <a:rPr lang="en-US" smtClean="0"/>
              <a:t>12/7/20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B0932-072B-7341-8A65-433E710CDF2D}" type="slidenum">
              <a:rPr lang="en-US" smtClean="0"/>
              <a:t>‹#›</a:t>
            </a:fld>
            <a:endParaRPr lang="en-US"/>
          </a:p>
        </p:txBody>
      </p:sp>
    </p:spTree>
    <p:extLst>
      <p:ext uri="{BB962C8B-B14F-4D97-AF65-F5344CB8AC3E}">
        <p14:creationId xmlns:p14="http://schemas.microsoft.com/office/powerpoint/2010/main" val="873126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5B4BE58-A3A9-FD4A-8BE6-44E05AFEF13E}"/>
              </a:ext>
            </a:extLst>
          </p:cNvPr>
          <p:cNvSpPr>
            <a:spLocks noGrp="1" noChangeArrowheads="1"/>
          </p:cNvSpPr>
          <p:nvPr>
            <p:ph type="title"/>
          </p:nvPr>
        </p:nvSpPr>
        <p:spPr bwMode="auto">
          <a:xfrm>
            <a:off x="4572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FED354A6-6C4B-5049-9F93-003D7E326A53}"/>
              </a:ext>
            </a:extLst>
          </p:cNvPr>
          <p:cNvSpPr>
            <a:spLocks noGrp="1" noChangeArrowheads="1"/>
          </p:cNvSpPr>
          <p:nvPr>
            <p:ph type="body" idx="1"/>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9" name="Rectangle 9">
            <a:extLst>
              <a:ext uri="{FF2B5EF4-FFF2-40B4-BE49-F238E27FC236}">
                <a16:creationId xmlns:a16="http://schemas.microsoft.com/office/drawing/2014/main" id="{15EB6FEF-8188-4B44-96A3-5D934F485777}"/>
              </a:ext>
            </a:extLst>
          </p:cNvPr>
          <p:cNvSpPr>
            <a:spLocks noChangeArrowheads="1"/>
          </p:cNvSpPr>
          <p:nvPr userDrawn="1"/>
        </p:nvSpPr>
        <p:spPr bwMode="auto">
          <a:xfrm>
            <a:off x="381000" y="76200"/>
            <a:ext cx="8305800" cy="152400"/>
          </a:xfrm>
          <a:prstGeom prst="rect">
            <a:avLst/>
          </a:prstGeom>
          <a:gradFill rotWithShape="1">
            <a:gsLst>
              <a:gs pos="0">
                <a:srgbClr val="CC3300"/>
              </a:gs>
              <a:gs pos="100000">
                <a:srgbClr val="CC3300">
                  <a:gamma/>
                  <a:tint val="40784"/>
                  <a:invGamma/>
                </a:srgbClr>
              </a:gs>
            </a:gsLst>
            <a:lin ang="0" scaled="1"/>
          </a:gradFill>
          <a:ln w="9525">
            <a:noFill/>
            <a:miter lim="800000"/>
            <a:headEnd/>
            <a:tailEnd/>
          </a:ln>
          <a:effectLst/>
        </p:spPr>
        <p:txBody>
          <a:bodyPr wrap="none" anchor="ctr"/>
          <a:lstStyle/>
          <a:p>
            <a:pPr>
              <a:defRPr/>
            </a:pPr>
            <a:endParaRPr lang="en-US">
              <a:latin typeface="Arial" charset="0"/>
            </a:endParaRPr>
          </a:p>
        </p:txBody>
      </p:sp>
    </p:spTree>
    <p:extLst>
      <p:ext uri="{BB962C8B-B14F-4D97-AF65-F5344CB8AC3E}">
        <p14:creationId xmlns:p14="http://schemas.microsoft.com/office/powerpoint/2010/main" val="106312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Garamond" pitchFamily="18" charset="0"/>
        </a:defRPr>
      </a:lvl2pPr>
      <a:lvl3pPr algn="l" rtl="0" eaLnBrk="0" fontAlgn="base" hangingPunct="0">
        <a:spcBef>
          <a:spcPct val="0"/>
        </a:spcBef>
        <a:spcAft>
          <a:spcPct val="0"/>
        </a:spcAft>
        <a:defRPr sz="4000">
          <a:solidFill>
            <a:srgbClr val="CC0000"/>
          </a:solidFill>
          <a:latin typeface="Garamond" pitchFamily="18" charset="0"/>
        </a:defRPr>
      </a:lvl3pPr>
      <a:lvl4pPr algn="l" rtl="0" eaLnBrk="0" fontAlgn="base" hangingPunct="0">
        <a:spcBef>
          <a:spcPct val="0"/>
        </a:spcBef>
        <a:spcAft>
          <a:spcPct val="0"/>
        </a:spcAft>
        <a:defRPr sz="4000">
          <a:solidFill>
            <a:srgbClr val="CC0000"/>
          </a:solidFill>
          <a:latin typeface="Garamond" pitchFamily="18" charset="0"/>
        </a:defRPr>
      </a:lvl4pPr>
      <a:lvl5pPr algn="l" rtl="0" eaLnBrk="0" fontAlgn="base" hangingPunct="0">
        <a:spcBef>
          <a:spcPct val="0"/>
        </a:spcBef>
        <a:spcAft>
          <a:spcPct val="0"/>
        </a:spcAft>
        <a:defRPr sz="4000">
          <a:solidFill>
            <a:srgbClr val="CC0000"/>
          </a:solidFill>
          <a:latin typeface="Garamond" pitchFamily="18" charset="0"/>
        </a:defRPr>
      </a:lvl5pPr>
      <a:lvl6pPr marL="457200" algn="l" rtl="0" fontAlgn="base">
        <a:spcBef>
          <a:spcPct val="0"/>
        </a:spcBef>
        <a:spcAft>
          <a:spcPct val="0"/>
        </a:spcAft>
        <a:defRPr sz="4000">
          <a:solidFill>
            <a:srgbClr val="CC0000"/>
          </a:solidFill>
          <a:latin typeface="Garamond" pitchFamily="18" charset="0"/>
        </a:defRPr>
      </a:lvl6pPr>
      <a:lvl7pPr marL="914400" algn="l" rtl="0" fontAlgn="base">
        <a:spcBef>
          <a:spcPct val="0"/>
        </a:spcBef>
        <a:spcAft>
          <a:spcPct val="0"/>
        </a:spcAft>
        <a:defRPr sz="4000">
          <a:solidFill>
            <a:srgbClr val="CC0000"/>
          </a:solidFill>
          <a:latin typeface="Garamond" pitchFamily="18" charset="0"/>
        </a:defRPr>
      </a:lvl7pPr>
      <a:lvl8pPr marL="1371600" algn="l" rtl="0" fontAlgn="base">
        <a:spcBef>
          <a:spcPct val="0"/>
        </a:spcBef>
        <a:spcAft>
          <a:spcPct val="0"/>
        </a:spcAft>
        <a:defRPr sz="4000">
          <a:solidFill>
            <a:srgbClr val="CC0000"/>
          </a:solidFill>
          <a:latin typeface="Garamond" pitchFamily="18" charset="0"/>
        </a:defRPr>
      </a:lvl8pPr>
      <a:lvl9pPr marL="1828800" algn="l" rtl="0" fontAlgn="base">
        <a:spcBef>
          <a:spcPct val="0"/>
        </a:spcBef>
        <a:spcAft>
          <a:spcPct val="0"/>
        </a:spcAft>
        <a:defRPr sz="4000">
          <a:solidFill>
            <a:srgbClr val="CC0000"/>
          </a:solidFill>
          <a:latin typeface="Garamond" pitchFamily="18" charset="0"/>
        </a:defRPr>
      </a:lvl9pPr>
    </p:titleStyle>
    <p:bodyStyle>
      <a:lvl1pPr marL="342900" indent="-342900" algn="l" rtl="0" eaLnBrk="0" fontAlgn="base" hangingPunct="0">
        <a:spcBef>
          <a:spcPct val="20000"/>
        </a:spcBef>
        <a:spcAft>
          <a:spcPct val="0"/>
        </a:spcAft>
        <a:buClr>
          <a:srgbClr val="333399"/>
        </a:buClr>
        <a:buSzPct val="65000"/>
        <a:buFont typeface="Wingdings" pitchFamily="2" charset="2"/>
        <a:buChar char="p"/>
        <a:defRPr sz="2000">
          <a:solidFill>
            <a:schemeClr val="tx1"/>
          </a:solidFill>
          <a:latin typeface="+mn-lt"/>
          <a:ea typeface="+mn-ea"/>
          <a:cs typeface="+mn-cs"/>
        </a:defRPr>
      </a:lvl1pPr>
      <a:lvl2pPr marL="669925" indent="-325438" algn="l" rtl="0" eaLnBrk="0" fontAlgn="base" hangingPunct="0">
        <a:spcBef>
          <a:spcPct val="20000"/>
        </a:spcBef>
        <a:spcAft>
          <a:spcPct val="0"/>
        </a:spcAft>
        <a:buClr>
          <a:srgbClr val="CC0000"/>
        </a:buClr>
        <a:buSzPct val="60000"/>
        <a:buFont typeface="Wingdings" pitchFamily="2" charset="2"/>
        <a:buChar char="p"/>
        <a:defRPr sz="2800">
          <a:solidFill>
            <a:schemeClr val="tx1"/>
          </a:solidFill>
          <a:latin typeface="+mn-lt"/>
        </a:defRPr>
      </a:lvl2pPr>
      <a:lvl3pPr marL="1022350" indent="-350838" algn="l" rtl="0" eaLnBrk="0" fontAlgn="base" hangingPunct="0">
        <a:spcBef>
          <a:spcPct val="20000"/>
        </a:spcBef>
        <a:spcAft>
          <a:spcPct val="0"/>
        </a:spcAft>
        <a:buClr>
          <a:srgbClr val="333399"/>
        </a:buClr>
        <a:buSzPct val="65000"/>
        <a:buFont typeface="Wingdings" pitchFamily="2" charset="2"/>
        <a:buChar char="§"/>
        <a:defRPr sz="2400">
          <a:solidFill>
            <a:schemeClr val="tx1"/>
          </a:solidFill>
          <a:latin typeface="+mn-lt"/>
        </a:defRPr>
      </a:lvl3pPr>
      <a:lvl4pPr marL="1339850" indent="-315913" algn="l" rtl="0" eaLnBrk="0" fontAlgn="base" hangingPunct="0">
        <a:spcBef>
          <a:spcPct val="20000"/>
        </a:spcBef>
        <a:spcAft>
          <a:spcPct val="0"/>
        </a:spcAft>
        <a:buClr>
          <a:srgbClr val="CC0000"/>
        </a:buClr>
        <a:buSzPct val="70000"/>
        <a:buFont typeface="Wingdings" pitchFamily="2" charset="2"/>
        <a:buChar char="§"/>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66AE813-E077-5440-AA94-AB3E655F566C}"/>
              </a:ext>
            </a:extLst>
          </p:cNvPr>
          <p:cNvSpPr>
            <a:spLocks noGrp="1" noChangeArrowheads="1"/>
          </p:cNvSpPr>
          <p:nvPr>
            <p:ph type="title"/>
          </p:nvPr>
        </p:nvSpPr>
        <p:spPr bwMode="auto">
          <a:xfrm>
            <a:off x="4572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916D778C-A855-4C4F-A4A3-9BFCD984B284}"/>
              </a:ext>
            </a:extLst>
          </p:cNvPr>
          <p:cNvSpPr>
            <a:spLocks noGrp="1" noChangeArrowheads="1"/>
          </p:cNvSpPr>
          <p:nvPr>
            <p:ph type="body" idx="1"/>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30" name="Rectangle 10">
            <a:extLst>
              <a:ext uri="{FF2B5EF4-FFF2-40B4-BE49-F238E27FC236}">
                <a16:creationId xmlns:a16="http://schemas.microsoft.com/office/drawing/2014/main" id="{5B71A95A-CD9D-FB40-99D1-A738E1D2EB69}"/>
              </a:ext>
            </a:extLst>
          </p:cNvPr>
          <p:cNvSpPr>
            <a:spLocks noChangeArrowheads="1"/>
          </p:cNvSpPr>
          <p:nvPr userDrawn="1"/>
        </p:nvSpPr>
        <p:spPr bwMode="auto">
          <a:xfrm>
            <a:off x="419100" y="76200"/>
            <a:ext cx="8305800" cy="152400"/>
          </a:xfrm>
          <a:prstGeom prst="rect">
            <a:avLst/>
          </a:prstGeom>
          <a:gradFill rotWithShape="1">
            <a:gsLst>
              <a:gs pos="0">
                <a:srgbClr val="CC3300"/>
              </a:gs>
              <a:gs pos="100000">
                <a:srgbClr val="CC3300">
                  <a:gamma/>
                  <a:tint val="40784"/>
                  <a:invGamma/>
                </a:srgbClr>
              </a:gs>
            </a:gsLst>
            <a:lin ang="0" scaled="1"/>
          </a:gradFill>
          <a:ln w="9525">
            <a:noFill/>
            <a:miter lim="800000"/>
            <a:headEnd/>
            <a:tailEnd/>
          </a:ln>
          <a:effectLst/>
        </p:spPr>
        <p:txBody>
          <a:bodyPr wrap="none" anchor="ctr"/>
          <a:lstStyle/>
          <a:p>
            <a:pPr>
              <a:defRPr/>
            </a:pPr>
            <a:endParaRPr lang="en-US">
              <a:latin typeface="Arial" charset="0"/>
            </a:endParaRPr>
          </a:p>
        </p:txBody>
      </p:sp>
    </p:spTree>
    <p:extLst>
      <p:ext uri="{BB962C8B-B14F-4D97-AF65-F5344CB8AC3E}">
        <p14:creationId xmlns:p14="http://schemas.microsoft.com/office/powerpoint/2010/main" val="17283257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Garamond" pitchFamily="18" charset="0"/>
        </a:defRPr>
      </a:lvl2pPr>
      <a:lvl3pPr algn="l" rtl="0" eaLnBrk="0" fontAlgn="base" hangingPunct="0">
        <a:spcBef>
          <a:spcPct val="0"/>
        </a:spcBef>
        <a:spcAft>
          <a:spcPct val="0"/>
        </a:spcAft>
        <a:defRPr sz="4000">
          <a:solidFill>
            <a:srgbClr val="CC0000"/>
          </a:solidFill>
          <a:latin typeface="Garamond" pitchFamily="18" charset="0"/>
        </a:defRPr>
      </a:lvl3pPr>
      <a:lvl4pPr algn="l" rtl="0" eaLnBrk="0" fontAlgn="base" hangingPunct="0">
        <a:spcBef>
          <a:spcPct val="0"/>
        </a:spcBef>
        <a:spcAft>
          <a:spcPct val="0"/>
        </a:spcAft>
        <a:defRPr sz="4000">
          <a:solidFill>
            <a:srgbClr val="CC0000"/>
          </a:solidFill>
          <a:latin typeface="Garamond" pitchFamily="18" charset="0"/>
        </a:defRPr>
      </a:lvl4pPr>
      <a:lvl5pPr algn="l" rtl="0" eaLnBrk="0" fontAlgn="base" hangingPunct="0">
        <a:spcBef>
          <a:spcPct val="0"/>
        </a:spcBef>
        <a:spcAft>
          <a:spcPct val="0"/>
        </a:spcAft>
        <a:defRPr sz="4000">
          <a:solidFill>
            <a:srgbClr val="CC0000"/>
          </a:solidFill>
          <a:latin typeface="Garamond" pitchFamily="18" charset="0"/>
        </a:defRPr>
      </a:lvl5pPr>
      <a:lvl6pPr marL="457200" algn="l" rtl="0" fontAlgn="base">
        <a:spcBef>
          <a:spcPct val="0"/>
        </a:spcBef>
        <a:spcAft>
          <a:spcPct val="0"/>
        </a:spcAft>
        <a:defRPr sz="4000">
          <a:solidFill>
            <a:srgbClr val="CC0000"/>
          </a:solidFill>
          <a:latin typeface="Garamond" pitchFamily="18" charset="0"/>
        </a:defRPr>
      </a:lvl6pPr>
      <a:lvl7pPr marL="914400" algn="l" rtl="0" fontAlgn="base">
        <a:spcBef>
          <a:spcPct val="0"/>
        </a:spcBef>
        <a:spcAft>
          <a:spcPct val="0"/>
        </a:spcAft>
        <a:defRPr sz="4000">
          <a:solidFill>
            <a:srgbClr val="CC0000"/>
          </a:solidFill>
          <a:latin typeface="Garamond" pitchFamily="18" charset="0"/>
        </a:defRPr>
      </a:lvl7pPr>
      <a:lvl8pPr marL="1371600" algn="l" rtl="0" fontAlgn="base">
        <a:spcBef>
          <a:spcPct val="0"/>
        </a:spcBef>
        <a:spcAft>
          <a:spcPct val="0"/>
        </a:spcAft>
        <a:defRPr sz="4000">
          <a:solidFill>
            <a:srgbClr val="CC0000"/>
          </a:solidFill>
          <a:latin typeface="Garamond" pitchFamily="18" charset="0"/>
        </a:defRPr>
      </a:lvl8pPr>
      <a:lvl9pPr marL="1828800" algn="l" rtl="0" fontAlgn="base">
        <a:spcBef>
          <a:spcPct val="0"/>
        </a:spcBef>
        <a:spcAft>
          <a:spcPct val="0"/>
        </a:spcAft>
        <a:defRPr sz="4000">
          <a:solidFill>
            <a:srgbClr val="CC0000"/>
          </a:solidFill>
          <a:latin typeface="Garamond" pitchFamily="18" charset="0"/>
        </a:defRPr>
      </a:lvl9pPr>
    </p:titleStyle>
    <p:bodyStyle>
      <a:lvl1pPr marL="342900" indent="-342900" algn="l" rtl="0" eaLnBrk="0" fontAlgn="base" hangingPunct="0">
        <a:lnSpc>
          <a:spcPct val="110000"/>
        </a:lnSpc>
        <a:spcBef>
          <a:spcPct val="20000"/>
        </a:spcBef>
        <a:spcAft>
          <a:spcPct val="0"/>
        </a:spcAft>
        <a:buClr>
          <a:srgbClr val="00CC99"/>
        </a:buClr>
        <a:buSzPct val="65000"/>
        <a:buFont typeface="Wingdings" pitchFamily="2" charset="2"/>
        <a:buChar char="p"/>
        <a:defRPr sz="2000">
          <a:solidFill>
            <a:schemeClr val="tx1"/>
          </a:solidFill>
          <a:latin typeface="+mn-lt"/>
          <a:ea typeface="+mn-ea"/>
          <a:cs typeface="+mn-cs"/>
        </a:defRPr>
      </a:lvl1pPr>
      <a:lvl2pPr marL="669925" indent="-325438" algn="l" rtl="0" eaLnBrk="0" fontAlgn="base" hangingPunct="0">
        <a:lnSpc>
          <a:spcPct val="110000"/>
        </a:lnSpc>
        <a:spcBef>
          <a:spcPct val="20000"/>
        </a:spcBef>
        <a:spcAft>
          <a:spcPct val="0"/>
        </a:spcAft>
        <a:buClr>
          <a:srgbClr val="CC0000"/>
        </a:buClr>
        <a:buSzPct val="60000"/>
        <a:buFont typeface="Wingdings" pitchFamily="2" charset="2"/>
        <a:buChar char="p"/>
        <a:defRPr>
          <a:solidFill>
            <a:schemeClr val="tx1"/>
          </a:solidFill>
          <a:latin typeface="+mn-lt"/>
        </a:defRPr>
      </a:lvl2pPr>
      <a:lvl3pPr marL="1022350" indent="-350838" algn="l" rtl="0" eaLnBrk="0" fontAlgn="base" hangingPunct="0">
        <a:lnSpc>
          <a:spcPct val="110000"/>
        </a:lnSpc>
        <a:spcBef>
          <a:spcPct val="20000"/>
        </a:spcBef>
        <a:spcAft>
          <a:spcPct val="0"/>
        </a:spcAft>
        <a:buClr>
          <a:srgbClr val="00CC99"/>
        </a:buClr>
        <a:buSzPct val="65000"/>
        <a:buFont typeface="Wingdings" pitchFamily="2" charset="2"/>
        <a:buChar char="§"/>
        <a:defRPr>
          <a:solidFill>
            <a:schemeClr val="tx1"/>
          </a:solidFill>
          <a:latin typeface="+mn-lt"/>
        </a:defRPr>
      </a:lvl3pPr>
      <a:lvl4pPr marL="1339850" indent="-315913" algn="l" rtl="0" eaLnBrk="0" fontAlgn="base" hangingPunct="0">
        <a:lnSpc>
          <a:spcPct val="110000"/>
        </a:lnSpc>
        <a:spcBef>
          <a:spcPct val="20000"/>
        </a:spcBef>
        <a:spcAft>
          <a:spcPct val="0"/>
        </a:spcAft>
        <a:buClr>
          <a:srgbClr val="CC0000"/>
        </a:buClr>
        <a:buSzPct val="70000"/>
        <a:buFont typeface="Wingdings" pitchFamily="2" charset="2"/>
        <a:buChar char="§"/>
        <a:defRPr>
          <a:solidFill>
            <a:schemeClr val="tx1"/>
          </a:solidFill>
          <a:latin typeface="+mn-lt"/>
        </a:defRPr>
      </a:lvl4pPr>
      <a:lvl5pPr marL="1681163" indent="-339725" algn="l" rtl="0" eaLnBrk="0" fontAlgn="base" hangingPunct="0">
        <a:lnSpc>
          <a:spcPct val="110000"/>
        </a:lnSpc>
        <a:spcBef>
          <a:spcPct val="20000"/>
        </a:spcBef>
        <a:spcAft>
          <a:spcPct val="0"/>
        </a:spcAft>
        <a:buClr>
          <a:schemeClr val="tx1"/>
        </a:buClr>
        <a:buSzPct val="75000"/>
        <a:buFont typeface="Wingdings" pitchFamily="2" charset="2"/>
        <a:buChar char="§"/>
        <a:defRPr sz="1600">
          <a:solidFill>
            <a:schemeClr val="tx1"/>
          </a:solidFill>
          <a:latin typeface="+mn-lt"/>
        </a:defRPr>
      </a:lvl5pPr>
      <a:lvl6pPr marL="2138363" indent="-339725" algn="l" rtl="0" fontAlgn="base">
        <a:lnSpc>
          <a:spcPct val="110000"/>
        </a:lnSpc>
        <a:spcBef>
          <a:spcPct val="20000"/>
        </a:spcBef>
        <a:spcAft>
          <a:spcPct val="0"/>
        </a:spcAft>
        <a:buClr>
          <a:schemeClr val="tx1"/>
        </a:buClr>
        <a:buSzPct val="75000"/>
        <a:buFont typeface="Wingdings" pitchFamily="2" charset="2"/>
        <a:buChar char="§"/>
        <a:defRPr sz="1600">
          <a:solidFill>
            <a:schemeClr val="tx1"/>
          </a:solidFill>
          <a:latin typeface="+mn-lt"/>
        </a:defRPr>
      </a:lvl6pPr>
      <a:lvl7pPr marL="2595563" indent="-339725" algn="l" rtl="0" fontAlgn="base">
        <a:lnSpc>
          <a:spcPct val="110000"/>
        </a:lnSpc>
        <a:spcBef>
          <a:spcPct val="20000"/>
        </a:spcBef>
        <a:spcAft>
          <a:spcPct val="0"/>
        </a:spcAft>
        <a:buClr>
          <a:schemeClr val="tx1"/>
        </a:buClr>
        <a:buSzPct val="75000"/>
        <a:buFont typeface="Wingdings" pitchFamily="2" charset="2"/>
        <a:buChar char="§"/>
        <a:defRPr sz="1600">
          <a:solidFill>
            <a:schemeClr val="tx1"/>
          </a:solidFill>
          <a:latin typeface="+mn-lt"/>
        </a:defRPr>
      </a:lvl7pPr>
      <a:lvl8pPr marL="3052763" indent="-339725" algn="l" rtl="0" fontAlgn="base">
        <a:lnSpc>
          <a:spcPct val="110000"/>
        </a:lnSpc>
        <a:spcBef>
          <a:spcPct val="20000"/>
        </a:spcBef>
        <a:spcAft>
          <a:spcPct val="0"/>
        </a:spcAft>
        <a:buClr>
          <a:schemeClr val="tx1"/>
        </a:buClr>
        <a:buSzPct val="75000"/>
        <a:buFont typeface="Wingdings" pitchFamily="2" charset="2"/>
        <a:buChar char="§"/>
        <a:defRPr sz="1600">
          <a:solidFill>
            <a:schemeClr val="tx1"/>
          </a:solidFill>
          <a:latin typeface="+mn-lt"/>
        </a:defRPr>
      </a:lvl8pPr>
      <a:lvl9pPr marL="3509963" indent="-339725" algn="l" rtl="0" fontAlgn="base">
        <a:lnSpc>
          <a:spcPct val="110000"/>
        </a:lnSpc>
        <a:spcBef>
          <a:spcPct val="20000"/>
        </a:spcBef>
        <a:spcAft>
          <a:spcPct val="0"/>
        </a:spcAft>
        <a:buClr>
          <a:schemeClr val="tx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74DA4B6-00DA-C549-9A40-BEB1429ACBEA}"/>
              </a:ext>
            </a:extLst>
          </p:cNvPr>
          <p:cNvSpPr>
            <a:spLocks noGrp="1" noChangeArrowheads="1"/>
          </p:cNvSpPr>
          <p:nvPr>
            <p:ph type="title"/>
          </p:nvPr>
        </p:nvSpPr>
        <p:spPr bwMode="auto">
          <a:xfrm>
            <a:off x="4572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id="{8A37883B-ED97-294E-A13B-3B0158CECCBE}"/>
              </a:ext>
            </a:extLst>
          </p:cNvPr>
          <p:cNvSpPr>
            <a:spLocks noGrp="1" noChangeArrowheads="1"/>
          </p:cNvSpPr>
          <p:nvPr>
            <p:ph type="body" idx="1"/>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9" name="Rectangle 9">
            <a:extLst>
              <a:ext uri="{FF2B5EF4-FFF2-40B4-BE49-F238E27FC236}">
                <a16:creationId xmlns:a16="http://schemas.microsoft.com/office/drawing/2014/main" id="{20E44E81-B027-1B44-9BB6-47B077D660F9}"/>
              </a:ext>
            </a:extLst>
          </p:cNvPr>
          <p:cNvSpPr>
            <a:spLocks noChangeArrowheads="1"/>
          </p:cNvSpPr>
          <p:nvPr userDrawn="1"/>
        </p:nvSpPr>
        <p:spPr bwMode="auto">
          <a:xfrm>
            <a:off x="431800" y="76200"/>
            <a:ext cx="8305800" cy="152400"/>
          </a:xfrm>
          <a:prstGeom prst="rect">
            <a:avLst/>
          </a:prstGeom>
          <a:gradFill rotWithShape="1">
            <a:gsLst>
              <a:gs pos="0">
                <a:srgbClr val="CC3300"/>
              </a:gs>
              <a:gs pos="100000">
                <a:srgbClr val="CC3300">
                  <a:gamma/>
                  <a:tint val="40784"/>
                  <a:invGamma/>
                </a:srgbClr>
              </a:gs>
            </a:gsLst>
            <a:lin ang="0" scaled="1"/>
          </a:gradFill>
          <a:ln w="9525">
            <a:noFill/>
            <a:miter lim="800000"/>
            <a:headEnd/>
            <a:tailEnd/>
          </a:ln>
          <a:effectLst/>
        </p:spPr>
        <p:txBody>
          <a:bodyPr wrap="none" anchor="ctr"/>
          <a:lstStyle/>
          <a:p>
            <a:pPr>
              <a:defRPr/>
            </a:pPr>
            <a:endParaRPr lang="en-US">
              <a:latin typeface="Arial" charset="0"/>
            </a:endParaRPr>
          </a:p>
        </p:txBody>
      </p:sp>
    </p:spTree>
    <p:extLst>
      <p:ext uri="{BB962C8B-B14F-4D97-AF65-F5344CB8AC3E}">
        <p14:creationId xmlns:p14="http://schemas.microsoft.com/office/powerpoint/2010/main" val="12217712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Garamond" pitchFamily="18" charset="0"/>
        </a:defRPr>
      </a:lvl2pPr>
      <a:lvl3pPr algn="l" rtl="0" eaLnBrk="0" fontAlgn="base" hangingPunct="0">
        <a:spcBef>
          <a:spcPct val="0"/>
        </a:spcBef>
        <a:spcAft>
          <a:spcPct val="0"/>
        </a:spcAft>
        <a:defRPr sz="4000">
          <a:solidFill>
            <a:srgbClr val="CC0000"/>
          </a:solidFill>
          <a:latin typeface="Garamond" pitchFamily="18" charset="0"/>
        </a:defRPr>
      </a:lvl3pPr>
      <a:lvl4pPr algn="l" rtl="0" eaLnBrk="0" fontAlgn="base" hangingPunct="0">
        <a:spcBef>
          <a:spcPct val="0"/>
        </a:spcBef>
        <a:spcAft>
          <a:spcPct val="0"/>
        </a:spcAft>
        <a:defRPr sz="4000">
          <a:solidFill>
            <a:srgbClr val="CC0000"/>
          </a:solidFill>
          <a:latin typeface="Garamond" pitchFamily="18" charset="0"/>
        </a:defRPr>
      </a:lvl4pPr>
      <a:lvl5pPr algn="l" rtl="0" eaLnBrk="0" fontAlgn="base" hangingPunct="0">
        <a:spcBef>
          <a:spcPct val="0"/>
        </a:spcBef>
        <a:spcAft>
          <a:spcPct val="0"/>
        </a:spcAft>
        <a:defRPr sz="4000">
          <a:solidFill>
            <a:srgbClr val="CC0000"/>
          </a:solidFill>
          <a:latin typeface="Garamond" pitchFamily="18" charset="0"/>
        </a:defRPr>
      </a:lvl5pPr>
      <a:lvl6pPr marL="457200" algn="l" rtl="0" fontAlgn="base">
        <a:spcBef>
          <a:spcPct val="0"/>
        </a:spcBef>
        <a:spcAft>
          <a:spcPct val="0"/>
        </a:spcAft>
        <a:defRPr sz="4000">
          <a:solidFill>
            <a:srgbClr val="CC0000"/>
          </a:solidFill>
          <a:latin typeface="Garamond" pitchFamily="18" charset="0"/>
        </a:defRPr>
      </a:lvl6pPr>
      <a:lvl7pPr marL="914400" algn="l" rtl="0" fontAlgn="base">
        <a:spcBef>
          <a:spcPct val="0"/>
        </a:spcBef>
        <a:spcAft>
          <a:spcPct val="0"/>
        </a:spcAft>
        <a:defRPr sz="4000">
          <a:solidFill>
            <a:srgbClr val="CC0000"/>
          </a:solidFill>
          <a:latin typeface="Garamond" pitchFamily="18" charset="0"/>
        </a:defRPr>
      </a:lvl7pPr>
      <a:lvl8pPr marL="1371600" algn="l" rtl="0" fontAlgn="base">
        <a:spcBef>
          <a:spcPct val="0"/>
        </a:spcBef>
        <a:spcAft>
          <a:spcPct val="0"/>
        </a:spcAft>
        <a:defRPr sz="4000">
          <a:solidFill>
            <a:srgbClr val="CC0000"/>
          </a:solidFill>
          <a:latin typeface="Garamond" pitchFamily="18" charset="0"/>
        </a:defRPr>
      </a:lvl8pPr>
      <a:lvl9pPr marL="1828800" algn="l" rtl="0" fontAlgn="base">
        <a:spcBef>
          <a:spcPct val="0"/>
        </a:spcBef>
        <a:spcAft>
          <a:spcPct val="0"/>
        </a:spcAft>
        <a:defRPr sz="4000">
          <a:solidFill>
            <a:srgbClr val="CC0000"/>
          </a:solidFill>
          <a:latin typeface="Garamond" pitchFamily="18" charset="0"/>
        </a:defRPr>
      </a:lvl9pPr>
    </p:titleStyle>
    <p:bodyStyle>
      <a:lvl1pPr marL="342900" indent="-342900" algn="l" rtl="0" eaLnBrk="0" fontAlgn="base" hangingPunct="0">
        <a:spcBef>
          <a:spcPct val="20000"/>
        </a:spcBef>
        <a:spcAft>
          <a:spcPct val="0"/>
        </a:spcAft>
        <a:buClr>
          <a:srgbClr val="00CC99"/>
        </a:buClr>
        <a:buSzPct val="65000"/>
        <a:buFont typeface="Wingdings" pitchFamily="2" charset="2"/>
        <a:buChar char="p"/>
        <a:defRPr sz="2000">
          <a:solidFill>
            <a:schemeClr val="tx1"/>
          </a:solidFill>
          <a:latin typeface="+mn-lt"/>
          <a:ea typeface="+mn-ea"/>
          <a:cs typeface="+mn-cs"/>
        </a:defRPr>
      </a:lvl1pPr>
      <a:lvl2pPr marL="669925" indent="-325438" algn="l" rtl="0" eaLnBrk="0" fontAlgn="base" hangingPunct="0">
        <a:spcBef>
          <a:spcPct val="20000"/>
        </a:spcBef>
        <a:spcAft>
          <a:spcPct val="0"/>
        </a:spcAft>
        <a:buClr>
          <a:srgbClr val="CC0000"/>
        </a:buClr>
        <a:buSzPct val="60000"/>
        <a:buFont typeface="Wingdings" pitchFamily="2" charset="2"/>
        <a:buChar char="p"/>
        <a:defRPr sz="2800">
          <a:solidFill>
            <a:schemeClr val="tx1"/>
          </a:solidFill>
          <a:latin typeface="+mn-lt"/>
        </a:defRPr>
      </a:lvl2pPr>
      <a:lvl3pPr marL="1022350" indent="-350838" algn="l" rtl="0" eaLnBrk="0" fontAlgn="base" hangingPunct="0">
        <a:spcBef>
          <a:spcPct val="20000"/>
        </a:spcBef>
        <a:spcAft>
          <a:spcPct val="0"/>
        </a:spcAft>
        <a:buClr>
          <a:srgbClr val="00CC99"/>
        </a:buClr>
        <a:buSzPct val="65000"/>
        <a:buFont typeface="Wingdings" pitchFamily="2" charset="2"/>
        <a:buChar char="§"/>
        <a:defRPr sz="2400">
          <a:solidFill>
            <a:schemeClr val="tx1"/>
          </a:solidFill>
          <a:latin typeface="+mn-lt"/>
        </a:defRPr>
      </a:lvl3pPr>
      <a:lvl4pPr marL="1339850" indent="-315913" algn="l" rtl="0" eaLnBrk="0" fontAlgn="base" hangingPunct="0">
        <a:spcBef>
          <a:spcPct val="20000"/>
        </a:spcBef>
        <a:spcAft>
          <a:spcPct val="0"/>
        </a:spcAft>
        <a:buClr>
          <a:srgbClr val="CC0000"/>
        </a:buClr>
        <a:buSzPct val="70000"/>
        <a:buFont typeface="Wingdings" pitchFamily="2" charset="2"/>
        <a:buChar char="§"/>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embeddings/oleObject9.bin"/><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2.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emf"/><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23.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6.emf"/><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25.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emf"/><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27.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9.xml"/><Relationship Id="rId7" Type="http://schemas.openxmlformats.org/officeDocument/2006/relationships/oleObject" Target="../embeddings/oleObject19.bin"/><Relationship Id="rId2" Type="http://schemas.openxmlformats.org/officeDocument/2006/relationships/slideLayout" Target="../slideLayouts/slideLayout28.xml"/><Relationship Id="rId1" Type="http://schemas.openxmlformats.org/officeDocument/2006/relationships/vmlDrawing" Target="../drawings/vmlDrawing12.vml"/><Relationship Id="rId6" Type="http://schemas.openxmlformats.org/officeDocument/2006/relationships/image" Target="../media/image30.e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2.emf"/><Relationship Id="rId4" Type="http://schemas.openxmlformats.org/officeDocument/2006/relationships/image" Target="../media/image33.png"/><Relationship Id="rId9"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6.emf"/><Relationship Id="rId2" Type="http://schemas.openxmlformats.org/officeDocument/2006/relationships/slideLayout" Target="../slideLayouts/slideLayout38.xml"/><Relationship Id="rId1" Type="http://schemas.openxmlformats.org/officeDocument/2006/relationships/vmlDrawing" Target="../drawings/vmlDrawing13.vml"/><Relationship Id="rId6" Type="http://schemas.openxmlformats.org/officeDocument/2006/relationships/image" Target="../media/image34.emf"/><Relationship Id="rId5" Type="http://schemas.openxmlformats.org/officeDocument/2006/relationships/oleObject" Target="../embeddings/oleObject22.bin"/><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36.emf"/><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6.emf"/><Relationship Id="rId2" Type="http://schemas.openxmlformats.org/officeDocument/2006/relationships/slideLayout" Target="../slideLayouts/slideLayout40.xml"/><Relationship Id="rId1" Type="http://schemas.openxmlformats.org/officeDocument/2006/relationships/vmlDrawing" Target="../drawings/vmlDrawing14.vml"/><Relationship Id="rId6" Type="http://schemas.openxmlformats.org/officeDocument/2006/relationships/image" Target="../media/image34.emf"/><Relationship Id="rId5" Type="http://schemas.openxmlformats.org/officeDocument/2006/relationships/oleObject" Target="../embeddings/oleObject23.bin"/><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3.emf"/><Relationship Id="rId2" Type="http://schemas.openxmlformats.org/officeDocument/2006/relationships/slideLayout" Target="../slideLayouts/slideLayout28.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slide" Target="slide4.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7.jpeg"/><Relationship Id="rId2" Type="http://schemas.openxmlformats.org/officeDocument/2006/relationships/slideLayout" Target="../slideLayouts/slideLayout28.xml"/><Relationship Id="rId1" Type="http://schemas.openxmlformats.org/officeDocument/2006/relationships/vmlDrawing" Target="../drawings/vmlDrawing16.vml"/><Relationship Id="rId6" Type="http://schemas.openxmlformats.org/officeDocument/2006/relationships/image" Target="../media/image46.emf"/><Relationship Id="rId5" Type="http://schemas.openxmlformats.org/officeDocument/2006/relationships/oleObject" Target="../embeddings/oleObject25.bin"/><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0.xml"/><Relationship Id="rId5" Type="http://schemas.openxmlformats.org/officeDocument/2006/relationships/image" Target="../media/image36.emf"/><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8.xml"/><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8.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9.xml"/><Relationship Id="rId1" Type="http://schemas.openxmlformats.org/officeDocument/2006/relationships/vmlDrawing" Target="../drawings/vmlDrawing18.vml"/><Relationship Id="rId6" Type="http://schemas.openxmlformats.org/officeDocument/2006/relationships/image" Target="../media/image32.emf"/><Relationship Id="rId5" Type="http://schemas.openxmlformats.org/officeDocument/2006/relationships/oleObject" Target="../embeddings/oleObject27.bin"/><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8.xml"/><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notesSlide" Target="../notesSlides/notesSlide43.xml"/><Relationship Id="rId7" Type="http://schemas.openxmlformats.org/officeDocument/2006/relationships/oleObject" Target="../embeddings/oleObject29.bin"/><Relationship Id="rId2" Type="http://schemas.openxmlformats.org/officeDocument/2006/relationships/slideLayout" Target="../slideLayouts/slideLayout28.xml"/><Relationship Id="rId1" Type="http://schemas.openxmlformats.org/officeDocument/2006/relationships/vmlDrawing" Target="../drawings/vmlDrawing19.vml"/><Relationship Id="rId6" Type="http://schemas.openxmlformats.org/officeDocument/2006/relationships/image" Target="../media/image32.emf"/><Relationship Id="rId5" Type="http://schemas.openxmlformats.org/officeDocument/2006/relationships/oleObject" Target="../embeddings/oleObject28.bin"/><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notesSlide" Target="../notesSlides/notesSlide45.xml"/><Relationship Id="rId7" Type="http://schemas.openxmlformats.org/officeDocument/2006/relationships/oleObject" Target="../embeddings/oleObject31.bin"/><Relationship Id="rId2" Type="http://schemas.openxmlformats.org/officeDocument/2006/relationships/slideLayout" Target="../slideLayouts/slideLayout33.xml"/><Relationship Id="rId1" Type="http://schemas.openxmlformats.org/officeDocument/2006/relationships/vmlDrawing" Target="../drawings/vmlDrawing20.vml"/><Relationship Id="rId6" Type="http://schemas.openxmlformats.org/officeDocument/2006/relationships/image" Target="../media/image62.emf"/><Relationship Id="rId11" Type="http://schemas.openxmlformats.org/officeDocument/2006/relationships/image" Target="../media/image64.emf"/><Relationship Id="rId5" Type="http://schemas.openxmlformats.org/officeDocument/2006/relationships/oleObject" Target="../embeddings/oleObject30.bin"/><Relationship Id="rId10" Type="http://schemas.openxmlformats.org/officeDocument/2006/relationships/oleObject" Target="../embeddings/oleObject32.bin"/><Relationship Id="rId4" Type="http://schemas.openxmlformats.org/officeDocument/2006/relationships/image" Target="../media/image54.jpeg"/><Relationship Id="rId9" Type="http://schemas.openxmlformats.org/officeDocument/2006/relationships/image" Target="../media/image65.emf"/></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33.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68.emf"/><Relationship Id="rId2" Type="http://schemas.openxmlformats.org/officeDocument/2006/relationships/slideLayout" Target="../slideLayouts/slideLayout28.xml"/><Relationship Id="rId1" Type="http://schemas.openxmlformats.org/officeDocument/2006/relationships/vmlDrawing" Target="../drawings/vmlDrawing21.vml"/><Relationship Id="rId6" Type="http://schemas.openxmlformats.org/officeDocument/2006/relationships/oleObject" Target="../embeddings/oleObject33.bin"/><Relationship Id="rId5" Type="http://schemas.openxmlformats.org/officeDocument/2006/relationships/image" Target="../media/image70.png"/><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9.emf"/><Relationship Id="rId4" Type="http://schemas.openxmlformats.org/officeDocument/2006/relationships/oleObject" Target="../embeddings/oleObject5.bin"/><Relationship Id="rId9" Type="http://schemas.openxmlformats.org/officeDocument/2006/relationships/image" Target="../media/image11.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8.xml"/><Relationship Id="rId1" Type="http://schemas.openxmlformats.org/officeDocument/2006/relationships/vmlDrawing" Target="../drawings/vmlDrawing22.vml"/><Relationship Id="rId6" Type="http://schemas.openxmlformats.org/officeDocument/2006/relationships/image" Target="../media/image71.emf"/><Relationship Id="rId5" Type="http://schemas.openxmlformats.org/officeDocument/2006/relationships/oleObject" Target="../embeddings/oleObject34.bin"/><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50.xml"/><Relationship Id="rId7" Type="http://schemas.openxmlformats.org/officeDocument/2006/relationships/oleObject" Target="../embeddings/oleObject36.bin"/><Relationship Id="rId2" Type="http://schemas.openxmlformats.org/officeDocument/2006/relationships/slideLayout" Target="../slideLayouts/slideLayout28.xml"/><Relationship Id="rId1" Type="http://schemas.openxmlformats.org/officeDocument/2006/relationships/vmlDrawing" Target="../drawings/vmlDrawing23.vml"/><Relationship Id="rId6" Type="http://schemas.openxmlformats.org/officeDocument/2006/relationships/image" Target="../media/image72.emf"/><Relationship Id="rId5" Type="http://schemas.openxmlformats.org/officeDocument/2006/relationships/oleObject" Target="../embeddings/oleObject35.bin"/><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4.xml"/><Relationship Id="rId1" Type="http://schemas.openxmlformats.org/officeDocument/2006/relationships/slideLayout" Target="../slideLayouts/slideLayout44.xml"/><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55.xml"/><Relationship Id="rId7" Type="http://schemas.openxmlformats.org/officeDocument/2006/relationships/image" Target="../media/image77.emf"/><Relationship Id="rId2" Type="http://schemas.openxmlformats.org/officeDocument/2006/relationships/slideLayout" Target="../slideLayouts/slideLayout42.xml"/><Relationship Id="rId1" Type="http://schemas.openxmlformats.org/officeDocument/2006/relationships/vmlDrawing" Target="../drawings/vmlDrawing24.vml"/><Relationship Id="rId6" Type="http://schemas.openxmlformats.org/officeDocument/2006/relationships/oleObject" Target="../embeddings/oleObject38.bin"/><Relationship Id="rId5" Type="http://schemas.openxmlformats.org/officeDocument/2006/relationships/image" Target="../media/image76.emf"/><Relationship Id="rId4" Type="http://schemas.openxmlformats.org/officeDocument/2006/relationships/oleObject" Target="../embeddings/oleObject37.bin"/><Relationship Id="rId9" Type="http://schemas.openxmlformats.org/officeDocument/2006/relationships/image" Target="../media/image78.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2.xml"/><Relationship Id="rId1" Type="http://schemas.openxmlformats.org/officeDocument/2006/relationships/vmlDrawing" Target="../drawings/vmlDrawing25.vml"/><Relationship Id="rId5" Type="http://schemas.openxmlformats.org/officeDocument/2006/relationships/image" Target="../media/image79.emf"/><Relationship Id="rId4" Type="http://schemas.openxmlformats.org/officeDocument/2006/relationships/oleObject" Target="../embeddings/oleObject40.bin"/></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2.xml"/><Relationship Id="rId1" Type="http://schemas.openxmlformats.org/officeDocument/2006/relationships/vmlDrawing" Target="../drawings/vmlDrawing26.vml"/><Relationship Id="rId6" Type="http://schemas.openxmlformats.org/officeDocument/2006/relationships/image" Target="../media/image79.emf"/><Relationship Id="rId5" Type="http://schemas.openxmlformats.org/officeDocument/2006/relationships/oleObject" Target="../embeddings/oleObject41.bin"/><Relationship Id="rId4" Type="http://schemas.openxmlformats.org/officeDocument/2006/relationships/image" Target="../media/image8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59.xml"/><Relationship Id="rId7" Type="http://schemas.openxmlformats.org/officeDocument/2006/relationships/image" Target="../media/image82.emf"/><Relationship Id="rId2" Type="http://schemas.openxmlformats.org/officeDocument/2006/relationships/slideLayout" Target="../slideLayouts/slideLayout42.xml"/><Relationship Id="rId1" Type="http://schemas.openxmlformats.org/officeDocument/2006/relationships/vmlDrawing" Target="../drawings/vmlDrawing27.vml"/><Relationship Id="rId6" Type="http://schemas.openxmlformats.org/officeDocument/2006/relationships/oleObject" Target="../embeddings/oleObject42.bin"/><Relationship Id="rId5" Type="http://schemas.openxmlformats.org/officeDocument/2006/relationships/slide" Target="slide4.xml"/><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notesSlide" Target="../notesSlides/notesSlide60.xml"/><Relationship Id="rId7" Type="http://schemas.openxmlformats.org/officeDocument/2006/relationships/image" Target="../media/image85.png"/><Relationship Id="rId2" Type="http://schemas.openxmlformats.org/officeDocument/2006/relationships/slideLayout" Target="../slideLayouts/slideLayout47.xml"/><Relationship Id="rId1" Type="http://schemas.openxmlformats.org/officeDocument/2006/relationships/vmlDrawing" Target="../drawings/vmlDrawing28.vml"/><Relationship Id="rId6" Type="http://schemas.openxmlformats.org/officeDocument/2006/relationships/image" Target="../media/image84.png"/><Relationship Id="rId5" Type="http://schemas.openxmlformats.org/officeDocument/2006/relationships/image" Target="../media/image83.emf"/><Relationship Id="rId4" Type="http://schemas.openxmlformats.org/officeDocument/2006/relationships/oleObject" Target="../embeddings/oleObject43.bin"/></Relationships>
</file>

<file path=ppt/slides/_rels/slide6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1.xml"/><Relationship Id="rId1" Type="http://schemas.openxmlformats.org/officeDocument/2006/relationships/slideLayout" Target="../slideLayouts/slideLayout47.xml"/><Relationship Id="rId4" Type="http://schemas.openxmlformats.org/officeDocument/2006/relationships/image" Target="../media/image8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3.xml"/><Relationship Id="rId1" Type="http://schemas.openxmlformats.org/officeDocument/2006/relationships/vmlDrawing" Target="../drawings/vmlDrawing29.vml"/><Relationship Id="rId6" Type="http://schemas.openxmlformats.org/officeDocument/2006/relationships/image" Target="../media/image88.emf"/><Relationship Id="rId5" Type="http://schemas.openxmlformats.org/officeDocument/2006/relationships/oleObject" Target="../embeddings/oleObject44.bin"/><Relationship Id="rId4" Type="http://schemas.openxmlformats.org/officeDocument/2006/relationships/image" Target="../media/image89.png"/></Relationships>
</file>

<file path=ppt/slides/_rels/slide6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4.xml"/><Relationship Id="rId1" Type="http://schemas.openxmlformats.org/officeDocument/2006/relationships/slideLayout" Target="../slideLayouts/slideLayout42.xml"/><Relationship Id="rId4" Type="http://schemas.openxmlformats.org/officeDocument/2006/relationships/image" Target="../media/image90.png"/></Relationships>
</file>

<file path=ppt/slides/_rels/slide66.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notesSlide" Target="../notesSlides/notesSlide65.xml"/><Relationship Id="rId7" Type="http://schemas.openxmlformats.org/officeDocument/2006/relationships/oleObject" Target="../embeddings/oleObject46.bin"/><Relationship Id="rId2" Type="http://schemas.openxmlformats.org/officeDocument/2006/relationships/slideLayout" Target="../slideLayouts/slideLayout44.xml"/><Relationship Id="rId1" Type="http://schemas.openxmlformats.org/officeDocument/2006/relationships/vmlDrawing" Target="../drawings/vmlDrawing30.v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oleObject" Target="../embeddings/oleObject45.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68.xml"/><Relationship Id="rId1" Type="http://schemas.openxmlformats.org/officeDocument/2006/relationships/slideLayout" Target="../slideLayouts/slideLayout52.xml"/><Relationship Id="rId5" Type="http://schemas.openxmlformats.org/officeDocument/2006/relationships/image" Target="../media/image96.emf"/><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36.emf"/><Relationship Id="rId2" Type="http://schemas.openxmlformats.org/officeDocument/2006/relationships/slideLayout" Target="../slideLayouts/slideLayout52.xml"/><Relationship Id="rId1" Type="http://schemas.openxmlformats.org/officeDocument/2006/relationships/vmlDrawing" Target="../drawings/vmlDrawing31.vml"/><Relationship Id="rId6" Type="http://schemas.openxmlformats.org/officeDocument/2006/relationships/image" Target="../media/image94.emf"/><Relationship Id="rId5" Type="http://schemas.openxmlformats.org/officeDocument/2006/relationships/image" Target="../media/image97.emf"/><Relationship Id="rId4" Type="http://schemas.openxmlformats.org/officeDocument/2006/relationships/oleObject" Target="../embeddings/oleObject47.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75.xml"/><Relationship Id="rId7" Type="http://schemas.openxmlformats.org/officeDocument/2006/relationships/image" Target="../media/image99.emf"/><Relationship Id="rId2" Type="http://schemas.openxmlformats.org/officeDocument/2006/relationships/slideLayout" Target="../slideLayouts/slideLayout52.xml"/><Relationship Id="rId1" Type="http://schemas.openxmlformats.org/officeDocument/2006/relationships/vmlDrawing" Target="../drawings/vmlDrawing32.vml"/><Relationship Id="rId6" Type="http://schemas.openxmlformats.org/officeDocument/2006/relationships/oleObject" Target="../embeddings/oleObject49.bin"/><Relationship Id="rId5" Type="http://schemas.openxmlformats.org/officeDocument/2006/relationships/image" Target="../media/image98.emf"/><Relationship Id="rId4" Type="http://schemas.openxmlformats.org/officeDocument/2006/relationships/oleObject" Target="../embeddings/oleObject48.bin"/></Relationships>
</file>

<file path=ppt/slides/_rels/slide7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6.xml"/><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101.emf"/><Relationship Id="rId2" Type="http://schemas.openxmlformats.org/officeDocument/2006/relationships/slideLayout" Target="../slideLayouts/slideLayout42.xml"/><Relationship Id="rId1" Type="http://schemas.openxmlformats.org/officeDocument/2006/relationships/vmlDrawing" Target="../drawings/vmlDrawing33.vml"/><Relationship Id="rId6" Type="http://schemas.openxmlformats.org/officeDocument/2006/relationships/oleObject" Target="../embeddings/oleObject51.bin"/><Relationship Id="rId5" Type="http://schemas.openxmlformats.org/officeDocument/2006/relationships/image" Target="../media/image100.emf"/><Relationship Id="rId4" Type="http://schemas.openxmlformats.org/officeDocument/2006/relationships/oleObject" Target="../embeddings/oleObject50.bin"/></Relationships>
</file>

<file path=ppt/slides/_rels/slide7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78.xml"/><Relationship Id="rId7" Type="http://schemas.openxmlformats.org/officeDocument/2006/relationships/image" Target="../media/image103.emf"/><Relationship Id="rId2" Type="http://schemas.openxmlformats.org/officeDocument/2006/relationships/slideLayout" Target="../slideLayouts/slideLayout42.xml"/><Relationship Id="rId1" Type="http://schemas.openxmlformats.org/officeDocument/2006/relationships/vmlDrawing" Target="../drawings/vmlDrawing34.vml"/><Relationship Id="rId6" Type="http://schemas.openxmlformats.org/officeDocument/2006/relationships/oleObject" Target="../embeddings/oleObject53.bin"/><Relationship Id="rId5" Type="http://schemas.openxmlformats.org/officeDocument/2006/relationships/image" Target="../media/image102.emf"/><Relationship Id="rId4" Type="http://schemas.openxmlformats.org/officeDocument/2006/relationships/oleObject" Target="../embeddings/oleObject52.bin"/></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79.xml"/><Relationship Id="rId1" Type="http://schemas.openxmlformats.org/officeDocument/2006/relationships/slideLayout" Target="../slideLayouts/slideLayout47.xml"/><Relationship Id="rId5" Type="http://schemas.openxmlformats.org/officeDocument/2006/relationships/image" Target="../media/image36.emf"/><Relationship Id="rId4" Type="http://schemas.openxmlformats.org/officeDocument/2006/relationships/image" Target="../media/image105.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36.emf"/><Relationship Id="rId2" Type="http://schemas.openxmlformats.org/officeDocument/2006/relationships/slideLayout" Target="../slideLayouts/slideLayout47.xml"/><Relationship Id="rId1" Type="http://schemas.openxmlformats.org/officeDocument/2006/relationships/vmlDrawing" Target="../drawings/vmlDrawing35.vml"/><Relationship Id="rId6" Type="http://schemas.openxmlformats.org/officeDocument/2006/relationships/image" Target="../media/image105.png"/><Relationship Id="rId5" Type="http://schemas.openxmlformats.org/officeDocument/2006/relationships/image" Target="../media/image106.emf"/><Relationship Id="rId4" Type="http://schemas.openxmlformats.org/officeDocument/2006/relationships/oleObject" Target="../embeddings/oleObject54.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36.emf"/><Relationship Id="rId2" Type="http://schemas.openxmlformats.org/officeDocument/2006/relationships/slideLayout" Target="../slideLayouts/slideLayout42.xml"/><Relationship Id="rId1" Type="http://schemas.openxmlformats.org/officeDocument/2006/relationships/vmlDrawing" Target="../drawings/vmlDrawing36.vml"/><Relationship Id="rId6" Type="http://schemas.openxmlformats.org/officeDocument/2006/relationships/image" Target="../media/image107.emf"/><Relationship Id="rId5" Type="http://schemas.openxmlformats.org/officeDocument/2006/relationships/oleObject" Target="../embeddings/oleObject55.bin"/><Relationship Id="rId4" Type="http://schemas.openxmlformats.org/officeDocument/2006/relationships/image" Target="../media/image47.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2.xml"/><Relationship Id="rId1" Type="http://schemas.openxmlformats.org/officeDocument/2006/relationships/vmlDrawing" Target="../drawings/vmlDrawing37.vml"/><Relationship Id="rId5" Type="http://schemas.openxmlformats.org/officeDocument/2006/relationships/image" Target="../media/image108.emf"/><Relationship Id="rId4" Type="http://schemas.openxmlformats.org/officeDocument/2006/relationships/oleObject" Target="../embeddings/oleObject56.bin"/></Relationships>
</file>

<file path=ppt/slides/_rels/slide8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notesSlide" Target="../notesSlides/notesSlide83.xml"/><Relationship Id="rId7" Type="http://schemas.openxmlformats.org/officeDocument/2006/relationships/image" Target="../media/image109.emf"/><Relationship Id="rId2" Type="http://schemas.openxmlformats.org/officeDocument/2006/relationships/slideLayout" Target="../slideLayouts/slideLayout47.xml"/><Relationship Id="rId1" Type="http://schemas.openxmlformats.org/officeDocument/2006/relationships/vmlDrawing" Target="../drawings/vmlDrawing38.vml"/><Relationship Id="rId6" Type="http://schemas.openxmlformats.org/officeDocument/2006/relationships/oleObject" Target="../embeddings/oleObject57.bin"/><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2.xml"/><Relationship Id="rId1" Type="http://schemas.openxmlformats.org/officeDocument/2006/relationships/vmlDrawing" Target="../drawings/vmlDrawing39.vml"/><Relationship Id="rId5" Type="http://schemas.openxmlformats.org/officeDocument/2006/relationships/image" Target="../media/image114.emf"/><Relationship Id="rId4" Type="http://schemas.openxmlformats.org/officeDocument/2006/relationships/oleObject" Target="../embeddings/oleObject58.bin"/></Relationships>
</file>

<file path=ppt/slides/_rels/slide87.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notesSlide" Target="../notesSlides/notesSlide86.xml"/><Relationship Id="rId7" Type="http://schemas.openxmlformats.org/officeDocument/2006/relationships/image" Target="../media/image112.png"/><Relationship Id="rId2" Type="http://schemas.openxmlformats.org/officeDocument/2006/relationships/slideLayout" Target="../slideLayouts/slideLayout47.xml"/><Relationship Id="rId1" Type="http://schemas.openxmlformats.org/officeDocument/2006/relationships/vmlDrawing" Target="../drawings/vmlDrawing40.vml"/><Relationship Id="rId6" Type="http://schemas.openxmlformats.org/officeDocument/2006/relationships/image" Target="../media/image116.png"/><Relationship Id="rId5" Type="http://schemas.openxmlformats.org/officeDocument/2006/relationships/image" Target="../media/image115.emf"/><Relationship Id="rId4" Type="http://schemas.openxmlformats.org/officeDocument/2006/relationships/oleObject" Target="../embeddings/oleObject59.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3A1F-BCC0-C242-9507-8CDC6584C4AB}"/>
              </a:ext>
            </a:extLst>
          </p:cNvPr>
          <p:cNvSpPr>
            <a:spLocks noGrp="1"/>
          </p:cNvSpPr>
          <p:nvPr>
            <p:ph type="ctrTitle"/>
          </p:nvPr>
        </p:nvSpPr>
        <p:spPr/>
        <p:txBody>
          <a:bodyPr/>
          <a:lstStyle/>
          <a:p>
            <a:r>
              <a:rPr lang="en-US" dirty="0">
                <a:latin typeface="Garamond" panose="02020404030301010803" pitchFamily="18" charset="0"/>
              </a:rPr>
              <a:t>Statistics Recap For Final Exam</a:t>
            </a:r>
          </a:p>
        </p:txBody>
      </p:sp>
    </p:spTree>
    <p:extLst>
      <p:ext uri="{BB962C8B-B14F-4D97-AF65-F5344CB8AC3E}">
        <p14:creationId xmlns:p14="http://schemas.microsoft.com/office/powerpoint/2010/main" val="68717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a:extLst>
              <a:ext uri="{FF2B5EF4-FFF2-40B4-BE49-F238E27FC236}">
                <a16:creationId xmlns:a16="http://schemas.microsoft.com/office/drawing/2014/main" id="{33AD67B6-7E26-104C-8AF6-1EFDA109BCB7}"/>
              </a:ext>
            </a:extLst>
          </p:cNvPr>
          <p:cNvPicPr>
            <a:picLocks noChangeAspect="1" noChangeArrowheads="1"/>
          </p:cNvPicPr>
          <p:nvPr/>
        </p:nvPicPr>
        <p:blipFill>
          <a:blip r:embed="rId4">
            <a:clrChange>
              <a:clrFrom>
                <a:srgbClr val="63C8D0"/>
              </a:clrFrom>
              <a:clrTo>
                <a:srgbClr val="63C8D0">
                  <a:alpha val="0"/>
                </a:srgbClr>
              </a:clrTo>
            </a:clrChange>
            <a:extLst>
              <a:ext uri="{28A0092B-C50C-407E-A947-70E740481C1C}">
                <a14:useLocalDpi xmlns:a14="http://schemas.microsoft.com/office/drawing/2010/main" val="0"/>
              </a:ext>
            </a:extLst>
          </a:blip>
          <a:srcRect l="1111" b="44508"/>
          <a:stretch>
            <a:fillRect/>
          </a:stretch>
        </p:blipFill>
        <p:spPr bwMode="auto">
          <a:xfrm>
            <a:off x="2209800" y="2400300"/>
            <a:ext cx="67818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
            <a:extLst>
              <a:ext uri="{FF2B5EF4-FFF2-40B4-BE49-F238E27FC236}">
                <a16:creationId xmlns:a16="http://schemas.microsoft.com/office/drawing/2014/main" id="{FFEEA684-FEEE-3B49-A9FA-E3EFD5FD2BDE}"/>
              </a:ext>
            </a:extLst>
          </p:cNvPr>
          <p:cNvSpPr txBox="1">
            <a:spLocks noChangeArrowheads="1"/>
          </p:cNvSpPr>
          <p:nvPr/>
        </p:nvSpPr>
        <p:spPr bwMode="auto">
          <a:xfrm>
            <a:off x="288925" y="304800"/>
            <a:ext cx="85502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6738" eaLnBrk="0" hangingPunct="0">
              <a:defRPr>
                <a:solidFill>
                  <a:schemeClr val="tx1"/>
                </a:solidFill>
                <a:latin typeface="Arial" panose="020B0604020202020204" pitchFamily="34" charset="0"/>
              </a:defRPr>
            </a:lvl1pPr>
            <a:lvl2pPr marL="742950" indent="-285750" defTabSz="566738" eaLnBrk="0" hangingPunct="0">
              <a:defRPr>
                <a:solidFill>
                  <a:schemeClr val="tx1"/>
                </a:solidFill>
                <a:latin typeface="Arial" panose="020B0604020202020204" pitchFamily="34" charset="0"/>
              </a:defRPr>
            </a:lvl2pPr>
            <a:lvl3pPr marL="1143000" indent="-228600" defTabSz="566738" eaLnBrk="0" hangingPunct="0">
              <a:defRPr>
                <a:solidFill>
                  <a:schemeClr val="tx1"/>
                </a:solidFill>
                <a:latin typeface="Arial" panose="020B0604020202020204" pitchFamily="34" charset="0"/>
              </a:defRPr>
            </a:lvl3pPr>
            <a:lvl4pPr marL="1600200" indent="-228600" defTabSz="566738" eaLnBrk="0" hangingPunct="0">
              <a:defRPr>
                <a:solidFill>
                  <a:schemeClr val="tx1"/>
                </a:solidFill>
                <a:latin typeface="Arial" panose="020B0604020202020204" pitchFamily="34" charset="0"/>
              </a:defRPr>
            </a:lvl4pPr>
            <a:lvl5pPr marL="2057400" indent="-228600" defTabSz="566738" eaLnBrk="0" hangingPunct="0">
              <a:defRPr>
                <a:solidFill>
                  <a:schemeClr val="tx1"/>
                </a:solidFill>
                <a:latin typeface="Arial" panose="020B0604020202020204" pitchFamily="34" charset="0"/>
              </a:defRPr>
            </a:lvl5pPr>
            <a:lvl6pPr marL="2514600" indent="-228600" defTabSz="566738" eaLnBrk="0" fontAlgn="base" hangingPunct="0">
              <a:spcBef>
                <a:spcPct val="0"/>
              </a:spcBef>
              <a:spcAft>
                <a:spcPct val="0"/>
              </a:spcAft>
              <a:defRPr>
                <a:solidFill>
                  <a:schemeClr val="tx1"/>
                </a:solidFill>
                <a:latin typeface="Arial" panose="020B0604020202020204" pitchFamily="34" charset="0"/>
              </a:defRPr>
            </a:lvl6pPr>
            <a:lvl7pPr marL="2971800" indent="-228600" defTabSz="566738" eaLnBrk="0" fontAlgn="base" hangingPunct="0">
              <a:spcBef>
                <a:spcPct val="0"/>
              </a:spcBef>
              <a:spcAft>
                <a:spcPct val="0"/>
              </a:spcAft>
              <a:defRPr>
                <a:solidFill>
                  <a:schemeClr val="tx1"/>
                </a:solidFill>
                <a:latin typeface="Arial" panose="020B0604020202020204" pitchFamily="34" charset="0"/>
              </a:defRPr>
            </a:lvl7pPr>
            <a:lvl8pPr marL="3429000" indent="-228600" defTabSz="566738" eaLnBrk="0" fontAlgn="base" hangingPunct="0">
              <a:spcBef>
                <a:spcPct val="0"/>
              </a:spcBef>
              <a:spcAft>
                <a:spcPct val="0"/>
              </a:spcAft>
              <a:defRPr>
                <a:solidFill>
                  <a:schemeClr val="tx1"/>
                </a:solidFill>
                <a:latin typeface="Arial" panose="020B0604020202020204" pitchFamily="34" charset="0"/>
              </a:defRPr>
            </a:lvl8pPr>
            <a:lvl9pPr marL="3886200" indent="-228600" defTabSz="56673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66738" rtl="0" eaLnBrk="1" fontAlgn="base" latinLnBrk="0" hangingPunct="1">
              <a:lnSpc>
                <a:spcPct val="12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mn-cs"/>
              </a:rPr>
              <a:t>EX 1:</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The National Collegiate Athletic Association (NCAA) requires Division I athletes to score at least 820 on the combined math and verbal SAT exam to compete in their first college year. The SAT scores of 2003 were approximately normal with mean 1026 and standard deviation 209. </a:t>
            </a:r>
          </a:p>
          <a:p>
            <a:pPr marL="0" marR="0" lvl="0" indent="0" algn="l" defTabSz="566738" rtl="0" eaLnBrk="1" fontAlgn="base" latinLnBrk="0" hangingPunct="1">
              <a:lnSpc>
                <a:spcPct val="120000"/>
              </a:lnSpc>
              <a:spcBef>
                <a:spcPct val="0"/>
              </a:spcBef>
              <a:spcAft>
                <a:spcPct val="0"/>
              </a:spcAft>
              <a:buClrTx/>
              <a:buSzTx/>
              <a:buFontTx/>
              <a:buNone/>
              <a:tabLst/>
              <a:defRPr/>
            </a:pPr>
            <a:endPar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566738" rtl="0" eaLnBrk="1" fontAlgn="base" latinLnBrk="0" hangingPunct="1">
              <a:lnSpc>
                <a:spcPct val="12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What proportion of all students would be NCAA qualifiers (SAT </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820)?</a:t>
            </a:r>
          </a:p>
        </p:txBody>
      </p:sp>
      <p:graphicFrame>
        <p:nvGraphicFramePr>
          <p:cNvPr id="1401860" name="Object 4">
            <a:extLst>
              <a:ext uri="{FF2B5EF4-FFF2-40B4-BE49-F238E27FC236}">
                <a16:creationId xmlns:a16="http://schemas.microsoft.com/office/drawing/2014/main" id="{3E20573C-6B1B-CD4B-8FE7-54A2BFC62EBD}"/>
              </a:ext>
            </a:extLst>
          </p:cNvPr>
          <p:cNvGraphicFramePr>
            <a:graphicFrameLocks noChangeAspect="1"/>
          </p:cNvGraphicFramePr>
          <p:nvPr/>
        </p:nvGraphicFramePr>
        <p:xfrm>
          <a:off x="228600" y="2400300"/>
          <a:ext cx="1847850" cy="3892550"/>
        </p:xfrm>
        <a:graphic>
          <a:graphicData uri="http://schemas.openxmlformats.org/presentationml/2006/ole">
            <mc:AlternateContent xmlns:mc="http://schemas.openxmlformats.org/markup-compatibility/2006">
              <mc:Choice xmlns:v="urn:schemas-microsoft-com:vml" Requires="v">
                <p:oleObj spid="_x0000_s299015" name="Equation" r:id="rId5" imgW="29845000" imgH="64363600" progId="Equation.3">
                  <p:embed/>
                </p:oleObj>
              </mc:Choice>
              <mc:Fallback>
                <p:oleObj name="Equation" r:id="rId5" imgW="29845000" imgH="64363600" progId="Equation.3">
                  <p:embed/>
                  <p:pic>
                    <p:nvPicPr>
                      <p:cNvPr id="1401860" name="Object 4">
                        <a:extLst>
                          <a:ext uri="{FF2B5EF4-FFF2-40B4-BE49-F238E27FC236}">
                            <a16:creationId xmlns:a16="http://schemas.microsoft.com/office/drawing/2014/main" id="{3E20573C-6B1B-CD4B-8FE7-54A2BFC62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400300"/>
                        <a:ext cx="1847850" cy="3892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1861" name="Text Box 5">
            <a:extLst>
              <a:ext uri="{FF2B5EF4-FFF2-40B4-BE49-F238E27FC236}">
                <a16:creationId xmlns:a16="http://schemas.microsoft.com/office/drawing/2014/main" id="{EA7801CC-7160-6249-95CD-4080F5E44520}"/>
              </a:ext>
            </a:extLst>
          </p:cNvPr>
          <p:cNvSpPr txBox="1">
            <a:spLocks noChangeArrowheads="1"/>
          </p:cNvSpPr>
          <p:nvPr/>
        </p:nvSpPr>
        <p:spPr bwMode="auto">
          <a:xfrm>
            <a:off x="2362200" y="5257800"/>
            <a:ext cx="65690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333399"/>
                </a:solidFill>
                <a:effectLst/>
                <a:uLnTx/>
                <a:uFillTx/>
                <a:latin typeface="Arial" panose="020B0604020202020204" pitchFamily="34" charset="0"/>
                <a:ea typeface="+mn-ea"/>
                <a:cs typeface="+mn-cs"/>
              </a:rPr>
              <a:t>Note: The actual data may contain students who scored exactly 820 on the SAT. However, the proportion of scores exactly equal to 820 is 0 for a normal distribution as a consequence of the </a:t>
            </a:r>
            <a:r>
              <a:rPr kumimoji="0" lang="en-US" altLang="en-US" sz="1800" b="0" i="1" u="sng" strike="noStrike" kern="1200" cap="none" spc="0" normalizeH="0" baseline="0" noProof="0">
                <a:ln>
                  <a:noFill/>
                </a:ln>
                <a:solidFill>
                  <a:srgbClr val="333399"/>
                </a:solidFill>
                <a:effectLst/>
                <a:uLnTx/>
                <a:uFillTx/>
                <a:latin typeface="Arial" panose="020B0604020202020204" pitchFamily="34" charset="0"/>
                <a:ea typeface="+mn-ea"/>
                <a:cs typeface="+mn-cs"/>
              </a:rPr>
              <a:t>idealized</a:t>
            </a:r>
            <a:r>
              <a:rPr kumimoji="0" lang="en-US" altLang="en-US" sz="1800" b="0" i="1" u="none" strike="noStrike" kern="1200" cap="none" spc="0" normalizeH="0" baseline="0" noProof="0">
                <a:ln>
                  <a:noFill/>
                </a:ln>
                <a:solidFill>
                  <a:srgbClr val="333399"/>
                </a:solidFill>
                <a:effectLst/>
                <a:uLnTx/>
                <a:uFillTx/>
                <a:latin typeface="Arial" panose="020B0604020202020204" pitchFamily="34" charset="0"/>
                <a:ea typeface="+mn-ea"/>
                <a:cs typeface="+mn-cs"/>
              </a:rPr>
              <a:t> smoothing of density curves.</a:t>
            </a:r>
          </a:p>
        </p:txBody>
      </p:sp>
      <p:sp>
        <p:nvSpPr>
          <p:cNvPr id="1401862" name="Text Box 6">
            <a:extLst>
              <a:ext uri="{FF2B5EF4-FFF2-40B4-BE49-F238E27FC236}">
                <a16:creationId xmlns:a16="http://schemas.microsoft.com/office/drawing/2014/main" id="{FF0CFD71-29D6-3243-8DFC-76A0E717AACD}"/>
              </a:ext>
            </a:extLst>
          </p:cNvPr>
          <p:cNvSpPr txBox="1">
            <a:spLocks noChangeArrowheads="1"/>
          </p:cNvSpPr>
          <p:nvPr/>
        </p:nvSpPr>
        <p:spPr bwMode="auto">
          <a:xfrm>
            <a:off x="2386013" y="4267200"/>
            <a:ext cx="61579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63550" eaLnBrk="0" hangingPunct="0">
              <a:defRPr>
                <a:solidFill>
                  <a:schemeClr val="tx1"/>
                </a:solidFill>
                <a:latin typeface="Arial" panose="020B0604020202020204" pitchFamily="34" charset="0"/>
              </a:defRPr>
            </a:lvl1pPr>
            <a:lvl2pPr marL="742950" indent="-285750" defTabSz="463550" eaLnBrk="0" hangingPunct="0">
              <a:defRPr>
                <a:solidFill>
                  <a:schemeClr val="tx1"/>
                </a:solidFill>
                <a:latin typeface="Arial" panose="020B0604020202020204" pitchFamily="34" charset="0"/>
              </a:defRPr>
            </a:lvl2pPr>
            <a:lvl3pPr marL="1143000" indent="-228600" defTabSz="463550" eaLnBrk="0" hangingPunct="0">
              <a:defRPr>
                <a:solidFill>
                  <a:schemeClr val="tx1"/>
                </a:solidFill>
                <a:latin typeface="Arial" panose="020B0604020202020204" pitchFamily="34" charset="0"/>
              </a:defRPr>
            </a:lvl3pPr>
            <a:lvl4pPr marL="1600200" indent="-228600" defTabSz="463550" eaLnBrk="0" hangingPunct="0">
              <a:defRPr>
                <a:solidFill>
                  <a:schemeClr val="tx1"/>
                </a:solidFill>
                <a:latin typeface="Arial" panose="020B0604020202020204" pitchFamily="34" charset="0"/>
              </a:defRPr>
            </a:lvl4pPr>
            <a:lvl5pPr marL="2057400" indent="-228600" defTabSz="463550" eaLnBrk="0" hangingPunct="0">
              <a:defRPr>
                <a:solidFill>
                  <a:schemeClr val="tx1"/>
                </a:solidFill>
                <a:latin typeface="Arial" panose="020B0604020202020204" pitchFamily="34" charset="0"/>
              </a:defRPr>
            </a:lvl5pPr>
            <a:lvl6pPr marL="2514600" indent="-228600" defTabSz="463550" eaLnBrk="0" fontAlgn="base" hangingPunct="0">
              <a:spcBef>
                <a:spcPct val="0"/>
              </a:spcBef>
              <a:spcAft>
                <a:spcPct val="0"/>
              </a:spcAft>
              <a:defRPr>
                <a:solidFill>
                  <a:schemeClr val="tx1"/>
                </a:solidFill>
                <a:latin typeface="Arial" panose="020B0604020202020204" pitchFamily="34" charset="0"/>
              </a:defRPr>
            </a:lvl6pPr>
            <a:lvl7pPr marL="2971800" indent="-228600" defTabSz="463550" eaLnBrk="0" fontAlgn="base" hangingPunct="0">
              <a:spcBef>
                <a:spcPct val="0"/>
              </a:spcBef>
              <a:spcAft>
                <a:spcPct val="0"/>
              </a:spcAft>
              <a:defRPr>
                <a:solidFill>
                  <a:schemeClr val="tx1"/>
                </a:solidFill>
                <a:latin typeface="Arial" panose="020B0604020202020204" pitchFamily="34" charset="0"/>
              </a:defRPr>
            </a:lvl7pPr>
            <a:lvl8pPr marL="3429000" indent="-228600" defTabSz="463550" eaLnBrk="0" fontAlgn="base" hangingPunct="0">
              <a:spcBef>
                <a:spcPct val="0"/>
              </a:spcBef>
              <a:spcAft>
                <a:spcPct val="0"/>
              </a:spcAft>
              <a:defRPr>
                <a:solidFill>
                  <a:schemeClr val="tx1"/>
                </a:solidFill>
                <a:latin typeface="Arial" panose="020B0604020202020204" pitchFamily="34" charset="0"/>
              </a:defRPr>
            </a:lvl8pPr>
            <a:lvl9pPr marL="3886200" indent="-228600" defTabSz="4635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6355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area right of 820		= 		  total area		 -	  area left of 820</a:t>
            </a:r>
          </a:p>
          <a:p>
            <a:pPr marL="0" marR="0" lvl="0" indent="0" algn="l" defTabSz="46355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1		 -	        0.1611</a:t>
            </a:r>
          </a:p>
          <a:p>
            <a:pPr marL="0" marR="0" lvl="0" indent="0" algn="l" defTabSz="46355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84%</a:t>
            </a:r>
          </a:p>
        </p:txBody>
      </p:sp>
      <p:sp>
        <p:nvSpPr>
          <p:cNvPr id="1401863" name="Oval 7">
            <a:extLst>
              <a:ext uri="{FF2B5EF4-FFF2-40B4-BE49-F238E27FC236}">
                <a16:creationId xmlns:a16="http://schemas.microsoft.com/office/drawing/2014/main" id="{E7D280AD-69E9-8543-8257-EACF497CCB15}"/>
              </a:ext>
            </a:extLst>
          </p:cNvPr>
          <p:cNvSpPr>
            <a:spLocks noChangeArrowheads="1"/>
          </p:cNvSpPr>
          <p:nvPr/>
        </p:nvSpPr>
        <p:spPr bwMode="auto">
          <a:xfrm>
            <a:off x="2743200" y="4711700"/>
            <a:ext cx="838200" cy="304800"/>
          </a:xfrm>
          <a:prstGeom prst="ellipse">
            <a:avLst/>
          </a:pr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046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1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186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186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18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1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61" grpId="0"/>
      <p:bldP spid="14018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a:extLst>
              <a:ext uri="{FF2B5EF4-FFF2-40B4-BE49-F238E27FC236}">
                <a16:creationId xmlns:a16="http://schemas.microsoft.com/office/drawing/2014/main" id="{1D1BB5A7-708C-E942-883C-B39A84BE68C1}"/>
              </a:ext>
            </a:extLst>
          </p:cNvPr>
          <p:cNvPicPr>
            <a:picLocks noChangeAspect="1" noChangeArrowheads="1"/>
          </p:cNvPicPr>
          <p:nvPr/>
        </p:nvPicPr>
        <p:blipFill>
          <a:blip r:embed="rId4">
            <a:clrChange>
              <a:clrFrom>
                <a:srgbClr val="63CAD1"/>
              </a:clrFrom>
              <a:clrTo>
                <a:srgbClr val="63CAD1">
                  <a:alpha val="0"/>
                </a:srgbClr>
              </a:clrTo>
            </a:clrChange>
            <a:extLst>
              <a:ext uri="{28A0092B-C50C-407E-A947-70E740481C1C}">
                <a14:useLocalDpi xmlns:a14="http://schemas.microsoft.com/office/drawing/2010/main" val="0"/>
              </a:ext>
            </a:extLst>
          </a:blip>
          <a:srcRect b="41911"/>
          <a:stretch>
            <a:fillRect/>
          </a:stretch>
        </p:blipFill>
        <p:spPr bwMode="auto">
          <a:xfrm>
            <a:off x="2209800" y="2209800"/>
            <a:ext cx="67818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a:extLst>
              <a:ext uri="{FF2B5EF4-FFF2-40B4-BE49-F238E27FC236}">
                <a16:creationId xmlns:a16="http://schemas.microsoft.com/office/drawing/2014/main" id="{095DB9A3-D93C-9E4B-ADC7-339F26DA67F7}"/>
              </a:ext>
            </a:extLst>
          </p:cNvPr>
          <p:cNvSpPr txBox="1">
            <a:spLocks noChangeArrowheads="1"/>
          </p:cNvSpPr>
          <p:nvPr/>
        </p:nvSpPr>
        <p:spPr bwMode="auto">
          <a:xfrm>
            <a:off x="288925" y="292100"/>
            <a:ext cx="855027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NCAA defines a “partial qualifier” eligible to practice and receive an athletic scholarship, but not to compete, with a combined SAT score of at least 720. </a:t>
            </a:r>
          </a:p>
          <a:p>
            <a:pPr marL="0" marR="0" lvl="0" indent="0" algn="l" defTabSz="914400" rtl="0" eaLnBrk="1" fontAlgn="base" latinLnBrk="0" hangingPunct="1">
              <a:lnSpc>
                <a:spcPct val="130000"/>
              </a:lnSpc>
              <a:spcBef>
                <a:spcPct val="0"/>
              </a:spcBef>
              <a:spcAft>
                <a:spcPct val="0"/>
              </a:spcAft>
              <a:buClrTx/>
              <a:buSzTx/>
              <a:buFontTx/>
              <a:buNone/>
              <a:tabLst/>
              <a:defRPr/>
            </a:pPr>
            <a:endParaRPr kumimoji="0" lang="en-US" altLang="en-US" sz="7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What proportion of all students who take the SAT would be partial qualifiers? That is, what proportion have scores between 720 and 820?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graphicFrame>
        <p:nvGraphicFramePr>
          <p:cNvPr id="1402884" name="Object 4">
            <a:extLst>
              <a:ext uri="{FF2B5EF4-FFF2-40B4-BE49-F238E27FC236}">
                <a16:creationId xmlns:a16="http://schemas.microsoft.com/office/drawing/2014/main" id="{730CC421-E773-664E-BB39-21FF1FCC5C58}"/>
              </a:ext>
            </a:extLst>
          </p:cNvPr>
          <p:cNvGraphicFramePr>
            <a:graphicFrameLocks noChangeAspect="1"/>
          </p:cNvGraphicFramePr>
          <p:nvPr/>
        </p:nvGraphicFramePr>
        <p:xfrm>
          <a:off x="228600" y="2243138"/>
          <a:ext cx="1847850" cy="3892550"/>
        </p:xfrm>
        <a:graphic>
          <a:graphicData uri="http://schemas.openxmlformats.org/presentationml/2006/ole">
            <mc:AlternateContent xmlns:mc="http://schemas.openxmlformats.org/markup-compatibility/2006">
              <mc:Choice xmlns:v="urn:schemas-microsoft-com:vml" Requires="v">
                <p:oleObj spid="_x0000_s301063" name="Equation" r:id="rId5" imgW="29845000" imgH="64363600" progId="Equation.3">
                  <p:embed/>
                </p:oleObj>
              </mc:Choice>
              <mc:Fallback>
                <p:oleObj name="Equation" r:id="rId5" imgW="29845000" imgH="64363600" progId="Equation.3">
                  <p:embed/>
                  <p:pic>
                    <p:nvPicPr>
                      <p:cNvPr id="1402884" name="Object 4">
                        <a:extLst>
                          <a:ext uri="{FF2B5EF4-FFF2-40B4-BE49-F238E27FC236}">
                            <a16:creationId xmlns:a16="http://schemas.microsoft.com/office/drawing/2014/main" id="{730CC421-E773-664E-BB39-21FF1FCC5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43138"/>
                        <a:ext cx="1847850" cy="3892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2885" name="Text Box 5">
            <a:extLst>
              <a:ext uri="{FF2B5EF4-FFF2-40B4-BE49-F238E27FC236}">
                <a16:creationId xmlns:a16="http://schemas.microsoft.com/office/drawing/2014/main" id="{AF1EDCDA-9C21-E34C-977B-BE6E36823E0C}"/>
              </a:ext>
            </a:extLst>
          </p:cNvPr>
          <p:cNvSpPr txBox="1">
            <a:spLocks noChangeArrowheads="1"/>
          </p:cNvSpPr>
          <p:nvPr/>
        </p:nvSpPr>
        <p:spPr bwMode="auto">
          <a:xfrm>
            <a:off x="2590800" y="5289550"/>
            <a:ext cx="5943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About 9% of all students who take the SAT have scores between 720 and 820.</a:t>
            </a:r>
          </a:p>
        </p:txBody>
      </p:sp>
      <p:sp>
        <p:nvSpPr>
          <p:cNvPr id="1402886" name="Text Box 6">
            <a:extLst>
              <a:ext uri="{FF2B5EF4-FFF2-40B4-BE49-F238E27FC236}">
                <a16:creationId xmlns:a16="http://schemas.microsoft.com/office/drawing/2014/main" id="{13B2C51D-28C5-854C-A538-A605DD8DF679}"/>
              </a:ext>
            </a:extLst>
          </p:cNvPr>
          <p:cNvSpPr txBox="1">
            <a:spLocks noChangeArrowheads="1"/>
          </p:cNvSpPr>
          <p:nvPr/>
        </p:nvSpPr>
        <p:spPr bwMode="auto">
          <a:xfrm>
            <a:off x="2390775" y="4114800"/>
            <a:ext cx="6511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63550" eaLnBrk="0" hangingPunct="0">
              <a:defRPr>
                <a:solidFill>
                  <a:schemeClr val="tx1"/>
                </a:solidFill>
                <a:latin typeface="Arial" panose="020B0604020202020204" pitchFamily="34" charset="0"/>
              </a:defRPr>
            </a:lvl1pPr>
            <a:lvl2pPr marL="742950" indent="-285750" defTabSz="463550" eaLnBrk="0" hangingPunct="0">
              <a:defRPr>
                <a:solidFill>
                  <a:schemeClr val="tx1"/>
                </a:solidFill>
                <a:latin typeface="Arial" panose="020B0604020202020204" pitchFamily="34" charset="0"/>
              </a:defRPr>
            </a:lvl2pPr>
            <a:lvl3pPr marL="1143000" indent="-228600" defTabSz="463550" eaLnBrk="0" hangingPunct="0">
              <a:defRPr>
                <a:solidFill>
                  <a:schemeClr val="tx1"/>
                </a:solidFill>
                <a:latin typeface="Arial" panose="020B0604020202020204" pitchFamily="34" charset="0"/>
              </a:defRPr>
            </a:lvl3pPr>
            <a:lvl4pPr marL="1600200" indent="-228600" defTabSz="463550" eaLnBrk="0" hangingPunct="0">
              <a:defRPr>
                <a:solidFill>
                  <a:schemeClr val="tx1"/>
                </a:solidFill>
                <a:latin typeface="Arial" panose="020B0604020202020204" pitchFamily="34" charset="0"/>
              </a:defRPr>
            </a:lvl4pPr>
            <a:lvl5pPr marL="2057400" indent="-228600" defTabSz="463550" eaLnBrk="0" hangingPunct="0">
              <a:defRPr>
                <a:solidFill>
                  <a:schemeClr val="tx1"/>
                </a:solidFill>
                <a:latin typeface="Arial" panose="020B0604020202020204" pitchFamily="34" charset="0"/>
              </a:defRPr>
            </a:lvl5pPr>
            <a:lvl6pPr marL="2514600" indent="-228600" defTabSz="463550" eaLnBrk="0" fontAlgn="base" hangingPunct="0">
              <a:spcBef>
                <a:spcPct val="0"/>
              </a:spcBef>
              <a:spcAft>
                <a:spcPct val="0"/>
              </a:spcAft>
              <a:defRPr>
                <a:solidFill>
                  <a:schemeClr val="tx1"/>
                </a:solidFill>
                <a:latin typeface="Arial" panose="020B0604020202020204" pitchFamily="34" charset="0"/>
              </a:defRPr>
            </a:lvl6pPr>
            <a:lvl7pPr marL="2971800" indent="-228600" defTabSz="463550" eaLnBrk="0" fontAlgn="base" hangingPunct="0">
              <a:spcBef>
                <a:spcPct val="0"/>
              </a:spcBef>
              <a:spcAft>
                <a:spcPct val="0"/>
              </a:spcAft>
              <a:defRPr>
                <a:solidFill>
                  <a:schemeClr val="tx1"/>
                </a:solidFill>
                <a:latin typeface="Arial" panose="020B0604020202020204" pitchFamily="34" charset="0"/>
              </a:defRPr>
            </a:lvl7pPr>
            <a:lvl8pPr marL="3429000" indent="-228600" defTabSz="463550" eaLnBrk="0" fontAlgn="base" hangingPunct="0">
              <a:spcBef>
                <a:spcPct val="0"/>
              </a:spcBef>
              <a:spcAft>
                <a:spcPct val="0"/>
              </a:spcAft>
              <a:defRPr>
                <a:solidFill>
                  <a:schemeClr val="tx1"/>
                </a:solidFill>
                <a:latin typeface="Arial" panose="020B0604020202020204" pitchFamily="34" charset="0"/>
              </a:defRPr>
            </a:lvl8pPr>
            <a:lvl9pPr marL="3886200" indent="-228600" defTabSz="4635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63550" rtl="0" eaLnBrk="1" fontAlgn="base" latinLnBrk="0" hangingPunct="1">
              <a:lnSpc>
                <a:spcPct val="11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area between 		= 	area left of 820		 -	  area left of 720</a:t>
            </a:r>
          </a:p>
          <a:p>
            <a:pPr marL="0" marR="0" lvl="0" indent="0" algn="l" defTabSz="463550" rtl="0" eaLnBrk="1" fontAlgn="base" latinLnBrk="0" hangingPunct="1">
              <a:lnSpc>
                <a:spcPct val="11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720 and 820		=		0.1611 		 -	        0.0721</a:t>
            </a:r>
          </a:p>
          <a:p>
            <a:pPr marL="0" marR="0" lvl="0" indent="0" algn="l" defTabSz="463550" rtl="0" eaLnBrk="1" fontAlgn="base" latinLnBrk="0" hangingPunct="1">
              <a:lnSpc>
                <a:spcPct val="11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9%</a:t>
            </a:r>
          </a:p>
        </p:txBody>
      </p:sp>
      <p:sp>
        <p:nvSpPr>
          <p:cNvPr id="1402887" name="Oval 7">
            <a:extLst>
              <a:ext uri="{FF2B5EF4-FFF2-40B4-BE49-F238E27FC236}">
                <a16:creationId xmlns:a16="http://schemas.microsoft.com/office/drawing/2014/main" id="{96168FAB-D8DE-1748-9988-A925023A8E64}"/>
              </a:ext>
            </a:extLst>
          </p:cNvPr>
          <p:cNvSpPr>
            <a:spLocks noChangeArrowheads="1"/>
          </p:cNvSpPr>
          <p:nvPr/>
        </p:nvSpPr>
        <p:spPr bwMode="auto">
          <a:xfrm>
            <a:off x="2730500" y="4622800"/>
            <a:ext cx="838200" cy="304800"/>
          </a:xfrm>
          <a:prstGeom prst="ellipse">
            <a:avLst/>
          </a:pr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6427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88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88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8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85" grpId="0"/>
      <p:bldP spid="14028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a:extLst>
              <a:ext uri="{FF2B5EF4-FFF2-40B4-BE49-F238E27FC236}">
                <a16:creationId xmlns:a16="http://schemas.microsoft.com/office/drawing/2014/main" id="{63BD983E-754C-0346-956A-B09AE49471DB}"/>
              </a:ext>
            </a:extLst>
          </p:cNvPr>
          <p:cNvGraphicFramePr>
            <a:graphicFrameLocks noGrp="1" noChangeAspect="1"/>
          </p:cNvGraphicFramePr>
          <p:nvPr>
            <p:ph idx="1"/>
          </p:nvPr>
        </p:nvGraphicFramePr>
        <p:xfrm>
          <a:off x="990600" y="1828800"/>
          <a:ext cx="7162800" cy="4876800"/>
        </p:xfrm>
        <a:graphic>
          <a:graphicData uri="http://schemas.openxmlformats.org/presentationml/2006/ole">
            <mc:AlternateContent xmlns:mc="http://schemas.openxmlformats.org/markup-compatibility/2006">
              <mc:Choice xmlns:v="urn:schemas-microsoft-com:vml" Requires="v">
                <p:oleObj spid="_x0000_s303111" name="Chart" r:id="rId4" imgW="6121400" imgH="4394200" progId="Excel.Chart.8">
                  <p:embed/>
                </p:oleObj>
              </mc:Choice>
              <mc:Fallback>
                <p:oleObj name="Chart" r:id="rId4" imgW="6121400" imgH="4394200" progId="Excel.Chart.8">
                  <p:embed/>
                  <p:pic>
                    <p:nvPicPr>
                      <p:cNvPr id="21506" name="Object 2">
                        <a:extLst>
                          <a:ext uri="{FF2B5EF4-FFF2-40B4-BE49-F238E27FC236}">
                            <a16:creationId xmlns:a16="http://schemas.microsoft.com/office/drawing/2014/main" id="{63BD983E-754C-0346-956A-B09AE4947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44" t="5348" r="1715" b="2869"/>
                      <a:stretch>
                        <a:fillRect/>
                      </a:stretch>
                    </p:blipFill>
                    <p:spPr bwMode="auto">
                      <a:xfrm>
                        <a:off x="990600" y="1828800"/>
                        <a:ext cx="7162800" cy="4876800"/>
                      </a:xfrm>
                      <a:prstGeom prst="rect">
                        <a:avLst/>
                      </a:prstGeom>
                    </p:spPr>
                  </p:pic>
                </p:oleObj>
              </mc:Fallback>
            </mc:AlternateContent>
          </a:graphicData>
        </a:graphic>
      </p:graphicFrame>
      <p:sp>
        <p:nvSpPr>
          <p:cNvPr id="21507" name="Text Box 3">
            <a:extLst>
              <a:ext uri="{FF2B5EF4-FFF2-40B4-BE49-F238E27FC236}">
                <a16:creationId xmlns:a16="http://schemas.microsoft.com/office/drawing/2014/main" id="{BA5D88CD-2D64-024F-A621-0137234F3DC1}"/>
              </a:ext>
            </a:extLst>
          </p:cNvPr>
          <p:cNvSpPr txBox="1">
            <a:spLocks noChangeArrowheads="1"/>
          </p:cNvSpPr>
          <p:nvPr/>
        </p:nvSpPr>
        <p:spPr bwMode="auto">
          <a:xfrm>
            <a:off x="457200" y="685800"/>
            <a:ext cx="7924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7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What is the effect of better maternal care on gestation time and preemies?</a:t>
            </a:r>
          </a:p>
          <a:p>
            <a:pPr marL="0" marR="0" lvl="0" indent="0" algn="l" defTabSz="914400" rtl="0" eaLnBrk="0" fontAlgn="base" latinLnBrk="0" hangingPunct="0">
              <a:lnSpc>
                <a:spcPct val="17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goal is to obtain pregnancies 240 days (8 months) or longer.</a:t>
            </a:r>
          </a:p>
        </p:txBody>
      </p:sp>
      <p:sp>
        <p:nvSpPr>
          <p:cNvPr id="21508" name="Text Box 4">
            <a:extLst>
              <a:ext uri="{FF2B5EF4-FFF2-40B4-BE49-F238E27FC236}">
                <a16:creationId xmlns:a16="http://schemas.microsoft.com/office/drawing/2014/main" id="{948AD03B-3393-654F-A2CB-3215E2780B09}"/>
              </a:ext>
            </a:extLst>
          </p:cNvPr>
          <p:cNvSpPr txBox="1">
            <a:spLocks noChangeArrowheads="1"/>
          </p:cNvSpPr>
          <p:nvPr/>
        </p:nvSpPr>
        <p:spPr bwMode="auto">
          <a:xfrm>
            <a:off x="2413000" y="3657600"/>
            <a:ext cx="985838" cy="708025"/>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Symbol" pitchFamily="2" charset="2"/>
              <a:buChar char="m"/>
              <a:tabLst/>
              <a:defRPr/>
            </a:pP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mn-cs"/>
              </a:rPr>
              <a:t> = 250</a:t>
            </a:r>
          </a:p>
          <a:p>
            <a:pPr marL="0" marR="0" lvl="0" indent="0" algn="l" defTabSz="914400" rtl="0" eaLnBrk="0" fontAlgn="base" latinLnBrk="0" hangingPunct="0">
              <a:lnSpc>
                <a:spcPct val="100000"/>
              </a:lnSpc>
              <a:spcBef>
                <a:spcPct val="0"/>
              </a:spcBef>
              <a:spcAft>
                <a:spcPct val="0"/>
              </a:spcAft>
              <a:buClrTx/>
              <a:buSzTx/>
              <a:buFont typeface="Symbol" pitchFamily="2" charset="2"/>
              <a:buNone/>
              <a:tabLst/>
              <a:defRPr/>
            </a:pP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mn-cs"/>
              </a:rPr>
              <a:t>s = 20</a:t>
            </a:r>
          </a:p>
        </p:txBody>
      </p:sp>
      <p:sp>
        <p:nvSpPr>
          <p:cNvPr id="21509" name="Text Box 5">
            <a:extLst>
              <a:ext uri="{FF2B5EF4-FFF2-40B4-BE49-F238E27FC236}">
                <a16:creationId xmlns:a16="http://schemas.microsoft.com/office/drawing/2014/main" id="{597E5448-2900-AC4F-992A-B6EFD6E22058}"/>
              </a:ext>
            </a:extLst>
          </p:cNvPr>
          <p:cNvSpPr txBox="1">
            <a:spLocks noChangeArrowheads="1"/>
          </p:cNvSpPr>
          <p:nvPr/>
        </p:nvSpPr>
        <p:spPr bwMode="auto">
          <a:xfrm>
            <a:off x="6159500" y="2743200"/>
            <a:ext cx="985838" cy="708025"/>
          </a:xfrm>
          <a:prstGeom prst="rect">
            <a:avLst/>
          </a:prstGeom>
          <a:noFill/>
          <a:ln w="9525">
            <a:solidFill>
              <a:srgbClr val="FF99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Symbol" pitchFamily="2" charset="2"/>
              <a:buChar char="m"/>
              <a:tabLst/>
              <a:defRPr/>
            </a:pP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mn-cs"/>
              </a:rPr>
              <a:t> = 266</a:t>
            </a:r>
          </a:p>
          <a:p>
            <a:pPr marL="0" marR="0" lvl="0" indent="0" algn="l" defTabSz="914400" rtl="0" eaLnBrk="0" fontAlgn="base" latinLnBrk="0" hangingPunct="0">
              <a:lnSpc>
                <a:spcPct val="100000"/>
              </a:lnSpc>
              <a:spcBef>
                <a:spcPct val="0"/>
              </a:spcBef>
              <a:spcAft>
                <a:spcPct val="0"/>
              </a:spcAft>
              <a:buClrTx/>
              <a:buSzTx/>
              <a:buFont typeface="Symbol" pitchFamily="2" charset="2"/>
              <a:buNone/>
              <a:tabLst/>
              <a:defRPr/>
            </a:pP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mn-cs"/>
              </a:rPr>
              <a:t>s  = 15</a:t>
            </a:r>
          </a:p>
        </p:txBody>
      </p:sp>
      <p:sp>
        <p:nvSpPr>
          <p:cNvPr id="21510" name="Rectangle 6">
            <a:extLst>
              <a:ext uri="{FF2B5EF4-FFF2-40B4-BE49-F238E27FC236}">
                <a16:creationId xmlns:a16="http://schemas.microsoft.com/office/drawing/2014/main" id="{CC7DB0C3-4CDD-1946-A6FD-B89C5C95B9B1}"/>
              </a:ext>
            </a:extLst>
          </p:cNvPr>
          <p:cNvSpPr>
            <a:spLocks noGrp="1" noChangeArrowheads="1"/>
          </p:cNvSpPr>
          <p:nvPr>
            <p:ph type="title"/>
          </p:nvPr>
        </p:nvSpPr>
        <p:spPr>
          <a:xfrm>
            <a:off x="457200" y="228600"/>
            <a:ext cx="8229600" cy="533400"/>
          </a:xfrm>
        </p:spPr>
        <p:txBody>
          <a:bodyPr/>
          <a:lstStyle/>
          <a:p>
            <a:pPr eaLnBrk="1" hangingPunct="1"/>
            <a:r>
              <a:rPr lang="en-US" altLang="en-US" sz="2400" b="1">
                <a:solidFill>
                  <a:srgbClr val="333399"/>
                </a:solidFill>
              </a:rPr>
              <a:t>EX 2: </a:t>
            </a:r>
            <a:r>
              <a:rPr lang="en-US" altLang="en-US" sz="2400" b="1">
                <a:solidFill>
                  <a:schemeClr val="tx1"/>
                </a:solidFill>
              </a:rPr>
              <a:t>Gestation time in malnourished mothers</a:t>
            </a:r>
          </a:p>
        </p:txBody>
      </p:sp>
      <p:sp>
        <p:nvSpPr>
          <p:cNvPr id="21511" name="Oval 7">
            <a:extLst>
              <a:ext uri="{FF2B5EF4-FFF2-40B4-BE49-F238E27FC236}">
                <a16:creationId xmlns:a16="http://schemas.microsoft.com/office/drawing/2014/main" id="{C5850978-0564-2544-97A9-28F0A5D6BBD1}"/>
              </a:ext>
            </a:extLst>
          </p:cNvPr>
          <p:cNvSpPr>
            <a:spLocks noChangeArrowheads="1"/>
          </p:cNvSpPr>
          <p:nvPr/>
        </p:nvSpPr>
        <p:spPr bwMode="auto">
          <a:xfrm>
            <a:off x="3771900" y="5410200"/>
            <a:ext cx="609600" cy="457200"/>
          </a:xfrm>
          <a:prstGeom prst="ellipse">
            <a:avLst/>
          </a:prstGeom>
          <a:solidFill>
            <a:srgbClr val="FFCC66">
              <a:alpha val="39999"/>
            </a:srgbClr>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8">
            <a:extLst>
              <a:ext uri="{FF2B5EF4-FFF2-40B4-BE49-F238E27FC236}">
                <a16:creationId xmlns:a16="http://schemas.microsoft.com/office/drawing/2014/main" id="{29EEBFA8-E759-9F45-A058-F42560BC7D7E}"/>
              </a:ext>
            </a:extLst>
          </p:cNvPr>
          <p:cNvGrpSpPr>
            <a:grpSpLocks/>
          </p:cNvGrpSpPr>
          <p:nvPr/>
        </p:nvGrpSpPr>
        <p:grpSpPr bwMode="auto">
          <a:xfrm>
            <a:off x="1066800" y="1889125"/>
            <a:ext cx="3352800" cy="3443288"/>
            <a:chOff x="672" y="1190"/>
            <a:chExt cx="2112" cy="2169"/>
          </a:xfrm>
        </p:grpSpPr>
        <p:sp>
          <p:nvSpPr>
            <p:cNvPr id="21513" name="Text Box 9">
              <a:extLst>
                <a:ext uri="{FF2B5EF4-FFF2-40B4-BE49-F238E27FC236}">
                  <a16:creationId xmlns:a16="http://schemas.microsoft.com/office/drawing/2014/main" id="{7B40592E-BE35-7D44-825D-CDFBDACF7579}"/>
                </a:ext>
              </a:extLst>
            </p:cNvPr>
            <p:cNvSpPr txBox="1">
              <a:spLocks noChangeArrowheads="1"/>
            </p:cNvSpPr>
            <p:nvPr/>
          </p:nvSpPr>
          <p:spPr bwMode="auto">
            <a:xfrm>
              <a:off x="672" y="1190"/>
              <a:ext cx="2112"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What improvement did we get by adding better food?</a:t>
              </a:r>
            </a:p>
          </p:txBody>
        </p:sp>
        <p:sp>
          <p:nvSpPr>
            <p:cNvPr id="21514" name="Freeform 10">
              <a:extLst>
                <a:ext uri="{FF2B5EF4-FFF2-40B4-BE49-F238E27FC236}">
                  <a16:creationId xmlns:a16="http://schemas.microsoft.com/office/drawing/2014/main" id="{6E1E907B-2FAF-B94C-B8E7-A7CCCD41D809}"/>
                </a:ext>
              </a:extLst>
            </p:cNvPr>
            <p:cNvSpPr>
              <a:spLocks/>
            </p:cNvSpPr>
            <p:nvPr/>
          </p:nvSpPr>
          <p:spPr bwMode="auto">
            <a:xfrm>
              <a:off x="1048" y="2000"/>
              <a:ext cx="1536" cy="1356"/>
            </a:xfrm>
            <a:custGeom>
              <a:avLst/>
              <a:gdLst>
                <a:gd name="T0" fmla="*/ 14 w 1536"/>
                <a:gd name="T1" fmla="*/ 1347 h 1356"/>
                <a:gd name="T2" fmla="*/ 284 w 1536"/>
                <a:gd name="T3" fmla="*/ 1308 h 1356"/>
                <a:gd name="T4" fmla="*/ 558 w 1536"/>
                <a:gd name="T5" fmla="*/ 1203 h 1356"/>
                <a:gd name="T6" fmla="*/ 761 w 1536"/>
                <a:gd name="T7" fmla="*/ 1065 h 1356"/>
                <a:gd name="T8" fmla="*/ 964 w 1536"/>
                <a:gd name="T9" fmla="*/ 834 h 1356"/>
                <a:gd name="T10" fmla="*/ 1109 w 1536"/>
                <a:gd name="T11" fmla="*/ 615 h 1356"/>
                <a:gd name="T12" fmla="*/ 1296 w 1536"/>
                <a:gd name="T13" fmla="*/ 320 h 1356"/>
                <a:gd name="T14" fmla="*/ 1412 w 1536"/>
                <a:gd name="T15" fmla="*/ 144 h 1356"/>
                <a:gd name="T16" fmla="*/ 1532 w 1536"/>
                <a:gd name="T17" fmla="*/ 0 h 1356"/>
                <a:gd name="T18" fmla="*/ 1536 w 1536"/>
                <a:gd name="T19" fmla="*/ 1356 h 1356"/>
                <a:gd name="T20" fmla="*/ 0 w 1536"/>
                <a:gd name="T21" fmla="*/ 1356 h 13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6"/>
                <a:gd name="T34" fmla="*/ 0 h 1356"/>
                <a:gd name="T35" fmla="*/ 1536 w 1536"/>
                <a:gd name="T36" fmla="*/ 1356 h 13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6" h="1356">
                  <a:moveTo>
                    <a:pt x="14" y="1347"/>
                  </a:moveTo>
                  <a:lnTo>
                    <a:pt x="284" y="1308"/>
                  </a:lnTo>
                  <a:lnTo>
                    <a:pt x="558" y="1203"/>
                  </a:lnTo>
                  <a:lnTo>
                    <a:pt x="761" y="1065"/>
                  </a:lnTo>
                  <a:lnTo>
                    <a:pt x="964" y="834"/>
                  </a:lnTo>
                  <a:lnTo>
                    <a:pt x="1109" y="615"/>
                  </a:lnTo>
                  <a:lnTo>
                    <a:pt x="1296" y="320"/>
                  </a:lnTo>
                  <a:lnTo>
                    <a:pt x="1412" y="144"/>
                  </a:lnTo>
                  <a:lnTo>
                    <a:pt x="1532" y="0"/>
                  </a:lnTo>
                  <a:lnTo>
                    <a:pt x="1536" y="1356"/>
                  </a:lnTo>
                  <a:lnTo>
                    <a:pt x="0" y="1356"/>
                  </a:lnTo>
                </a:path>
              </a:pathLst>
            </a:custGeom>
            <a:solidFill>
              <a:srgbClr val="66CCFF">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5" name="Freeform 11">
              <a:extLst>
                <a:ext uri="{FF2B5EF4-FFF2-40B4-BE49-F238E27FC236}">
                  <a16:creationId xmlns:a16="http://schemas.microsoft.com/office/drawing/2014/main" id="{EBBA41B2-190C-F843-9879-583AB3E38F1D}"/>
                </a:ext>
              </a:extLst>
            </p:cNvPr>
            <p:cNvSpPr>
              <a:spLocks/>
            </p:cNvSpPr>
            <p:nvPr/>
          </p:nvSpPr>
          <p:spPr bwMode="auto">
            <a:xfrm>
              <a:off x="1814" y="2925"/>
              <a:ext cx="768" cy="434"/>
            </a:xfrm>
            <a:custGeom>
              <a:avLst/>
              <a:gdLst>
                <a:gd name="T0" fmla="*/ 0 w 768"/>
                <a:gd name="T1" fmla="*/ 434 h 434"/>
                <a:gd name="T2" fmla="*/ 84 w 768"/>
                <a:gd name="T3" fmla="*/ 419 h 434"/>
                <a:gd name="T4" fmla="*/ 295 w 768"/>
                <a:gd name="T5" fmla="*/ 393 h 434"/>
                <a:gd name="T6" fmla="*/ 432 w 768"/>
                <a:gd name="T7" fmla="*/ 338 h 434"/>
                <a:gd name="T8" fmla="*/ 552 w 768"/>
                <a:gd name="T9" fmla="*/ 248 h 434"/>
                <a:gd name="T10" fmla="*/ 667 w 768"/>
                <a:gd name="T11" fmla="*/ 138 h 434"/>
                <a:gd name="T12" fmla="*/ 712 w 768"/>
                <a:gd name="T13" fmla="*/ 75 h 434"/>
                <a:gd name="T14" fmla="*/ 766 w 768"/>
                <a:gd name="T15" fmla="*/ 0 h 434"/>
                <a:gd name="T16" fmla="*/ 768 w 768"/>
                <a:gd name="T17" fmla="*/ 434 h 434"/>
                <a:gd name="T18" fmla="*/ 0 w 768"/>
                <a:gd name="T19" fmla="*/ 434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8"/>
                <a:gd name="T31" fmla="*/ 0 h 434"/>
                <a:gd name="T32" fmla="*/ 768 w 768"/>
                <a:gd name="T33" fmla="*/ 434 h 4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8" h="434">
                  <a:moveTo>
                    <a:pt x="0" y="434"/>
                  </a:moveTo>
                  <a:lnTo>
                    <a:pt x="84" y="419"/>
                  </a:lnTo>
                  <a:lnTo>
                    <a:pt x="295" y="393"/>
                  </a:lnTo>
                  <a:lnTo>
                    <a:pt x="432" y="338"/>
                  </a:lnTo>
                  <a:lnTo>
                    <a:pt x="552" y="248"/>
                  </a:lnTo>
                  <a:lnTo>
                    <a:pt x="667" y="138"/>
                  </a:lnTo>
                  <a:lnTo>
                    <a:pt x="712" y="75"/>
                  </a:lnTo>
                  <a:lnTo>
                    <a:pt x="766" y="0"/>
                  </a:lnTo>
                  <a:lnTo>
                    <a:pt x="768" y="434"/>
                  </a:lnTo>
                  <a:lnTo>
                    <a:pt x="0" y="434"/>
                  </a:lnTo>
                  <a:close/>
                </a:path>
              </a:pathLst>
            </a:custGeom>
            <a:solidFill>
              <a:srgbClr val="FF66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752202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41227E95-09FF-6440-A339-7DCADD4C778C}"/>
              </a:ext>
            </a:extLst>
          </p:cNvPr>
          <p:cNvSpPr>
            <a:spLocks noChangeArrowheads="1"/>
          </p:cNvSpPr>
          <p:nvPr/>
        </p:nvSpPr>
        <p:spPr bwMode="auto">
          <a:xfrm>
            <a:off x="457200" y="1946275"/>
            <a:ext cx="3048000" cy="4038600"/>
          </a:xfrm>
          <a:prstGeom prst="rect">
            <a:avLst/>
          </a:prstGeom>
          <a:solidFill>
            <a:srgbClr val="66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2530" name="Object 3">
            <a:extLst>
              <a:ext uri="{FF2B5EF4-FFF2-40B4-BE49-F238E27FC236}">
                <a16:creationId xmlns:a16="http://schemas.microsoft.com/office/drawing/2014/main" id="{97FC1BA4-7785-1145-A4AD-4879BCEEEA1F}"/>
              </a:ext>
            </a:extLst>
          </p:cNvPr>
          <p:cNvGraphicFramePr>
            <a:graphicFrameLocks noChangeAspect="1"/>
          </p:cNvGraphicFramePr>
          <p:nvPr/>
        </p:nvGraphicFramePr>
        <p:xfrm>
          <a:off x="592138" y="2044700"/>
          <a:ext cx="2811462" cy="3816350"/>
        </p:xfrm>
        <a:graphic>
          <a:graphicData uri="http://schemas.openxmlformats.org/presentationml/2006/ole">
            <mc:AlternateContent xmlns:mc="http://schemas.openxmlformats.org/markup-compatibility/2006">
              <mc:Choice xmlns:v="urn:schemas-microsoft-com:vml" Requires="v">
                <p:oleObj spid="_x0000_s305165" name="Equation" r:id="rId4" imgW="43294300" imgH="58801000" progId="Equation.3">
                  <p:embed/>
                </p:oleObj>
              </mc:Choice>
              <mc:Fallback>
                <p:oleObj name="Equation" r:id="rId4" imgW="43294300" imgH="58801000" progId="Equation.3">
                  <p:embed/>
                  <p:pic>
                    <p:nvPicPr>
                      <p:cNvPr id="22530" name="Object 3">
                        <a:extLst>
                          <a:ext uri="{FF2B5EF4-FFF2-40B4-BE49-F238E27FC236}">
                            <a16:creationId xmlns:a16="http://schemas.microsoft.com/office/drawing/2014/main" id="{97FC1BA4-7785-1145-A4AD-4879BCEEE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8" y="2044700"/>
                        <a:ext cx="2811462" cy="38163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Text Box 4">
            <a:extLst>
              <a:ext uri="{FF2B5EF4-FFF2-40B4-BE49-F238E27FC236}">
                <a16:creationId xmlns:a16="http://schemas.microsoft.com/office/drawing/2014/main" id="{5CAB828D-C5A5-8948-97CC-A49A2FABD23A}"/>
              </a:ext>
            </a:extLst>
          </p:cNvPr>
          <p:cNvSpPr txBox="1">
            <a:spLocks noChangeArrowheads="1"/>
          </p:cNvSpPr>
          <p:nvPr/>
        </p:nvSpPr>
        <p:spPr bwMode="auto">
          <a:xfrm>
            <a:off x="990600" y="1397000"/>
            <a:ext cx="1874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Vitamins Only</a:t>
            </a:r>
            <a:endPar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4" name="Text Box 5">
            <a:extLst>
              <a:ext uri="{FF2B5EF4-FFF2-40B4-BE49-F238E27FC236}">
                <a16:creationId xmlns:a16="http://schemas.microsoft.com/office/drawing/2014/main" id="{704F5394-9269-1246-AB2A-C0294BD27640}"/>
              </a:ext>
            </a:extLst>
          </p:cNvPr>
          <p:cNvSpPr txBox="1">
            <a:spLocks noChangeArrowheads="1"/>
          </p:cNvSpPr>
          <p:nvPr/>
        </p:nvSpPr>
        <p:spPr bwMode="auto">
          <a:xfrm>
            <a:off x="304800" y="228600"/>
            <a:ext cx="8534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Under </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each treatment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what percent of mothers failed to carry their babies at least 240 days?</a:t>
            </a:r>
          </a:p>
        </p:txBody>
      </p:sp>
      <p:graphicFrame>
        <p:nvGraphicFramePr>
          <p:cNvPr id="22531" name="Object 6">
            <a:extLst>
              <a:ext uri="{FF2B5EF4-FFF2-40B4-BE49-F238E27FC236}">
                <a16:creationId xmlns:a16="http://schemas.microsoft.com/office/drawing/2014/main" id="{5856E87A-3CB8-D149-8484-93FC0692647C}"/>
              </a:ext>
            </a:extLst>
          </p:cNvPr>
          <p:cNvGraphicFramePr>
            <a:graphicFrameLocks noChangeAspect="1"/>
          </p:cNvGraphicFramePr>
          <p:nvPr/>
        </p:nvGraphicFramePr>
        <p:xfrm>
          <a:off x="3835400" y="1412875"/>
          <a:ext cx="5181600" cy="3505200"/>
        </p:xfrm>
        <a:graphic>
          <a:graphicData uri="http://schemas.openxmlformats.org/presentationml/2006/ole">
            <mc:AlternateContent xmlns:mc="http://schemas.openxmlformats.org/markup-compatibility/2006">
              <mc:Choice xmlns:v="urn:schemas-microsoft-com:vml" Requires="v">
                <p:oleObj spid="_x0000_s305166" name="Chart" r:id="rId6" imgW="4902200" imgH="2946400" progId="Excel.Chart.8">
                  <p:embed/>
                </p:oleObj>
              </mc:Choice>
              <mc:Fallback>
                <p:oleObj name="Chart" r:id="rId6" imgW="4902200" imgH="2946400" progId="Excel.Chart.8">
                  <p:embed/>
                  <p:pic>
                    <p:nvPicPr>
                      <p:cNvPr id="22531" name="Object 6">
                        <a:extLst>
                          <a:ext uri="{FF2B5EF4-FFF2-40B4-BE49-F238E27FC236}">
                            <a16:creationId xmlns:a16="http://schemas.microsoft.com/office/drawing/2014/main" id="{5856E87A-3CB8-D149-8484-93FC069264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3928" t="15152" r="13770" b="5194"/>
                      <a:stretch>
                        <a:fillRect/>
                      </a:stretch>
                    </p:blipFill>
                    <p:spPr bwMode="auto">
                      <a:xfrm>
                        <a:off x="3835400" y="1412875"/>
                        <a:ext cx="5181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7">
            <a:extLst>
              <a:ext uri="{FF2B5EF4-FFF2-40B4-BE49-F238E27FC236}">
                <a16:creationId xmlns:a16="http://schemas.microsoft.com/office/drawing/2014/main" id="{EB63A137-F743-454D-86B5-A87F8216B55D}"/>
              </a:ext>
            </a:extLst>
          </p:cNvPr>
          <p:cNvSpPr txBox="1">
            <a:spLocks noChangeArrowheads="1"/>
          </p:cNvSpPr>
          <p:nvPr/>
        </p:nvSpPr>
        <p:spPr bwMode="auto">
          <a:xfrm>
            <a:off x="4495800" y="5146675"/>
            <a:ext cx="403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1800" b="0" i="0" u="sng" strike="noStrike" kern="1200" cap="none" spc="0" normalizeH="0" baseline="0" noProof="0">
                <a:ln>
                  <a:noFill/>
                </a:ln>
                <a:solidFill>
                  <a:srgbClr val="000000"/>
                </a:solidFill>
                <a:effectLst/>
                <a:uLnTx/>
                <a:uFillTx/>
                <a:latin typeface="Arial" panose="020B0604020202020204" pitchFamily="34" charset="0"/>
                <a:ea typeface="+mn-ea"/>
                <a:cs typeface="+mn-cs"/>
              </a:rPr>
              <a:t>Vitamins only</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30.85% of women would be expected to have gestation times shorter than 240 days.</a:t>
            </a:r>
          </a:p>
        </p:txBody>
      </p:sp>
      <p:sp>
        <p:nvSpPr>
          <p:cNvPr id="22536" name="Text Box 8">
            <a:extLst>
              <a:ext uri="{FF2B5EF4-FFF2-40B4-BE49-F238E27FC236}">
                <a16:creationId xmlns:a16="http://schemas.microsoft.com/office/drawing/2014/main" id="{61F22EF5-486E-B142-A53D-2C4AB970AB40}"/>
              </a:ext>
            </a:extLst>
          </p:cNvPr>
          <p:cNvSpPr txBox="1">
            <a:spLocks noChangeArrowheads="1"/>
          </p:cNvSpPr>
          <p:nvPr/>
        </p:nvSpPr>
        <p:spPr bwMode="auto">
          <a:xfrm>
            <a:off x="7334250" y="1543050"/>
            <a:ext cx="1454150" cy="58102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=250, </a:t>
            </a:r>
            <a:r>
              <a:rPr kumimoji="0" lang="en-US" altLang="en-US" sz="1600" b="0" i="0"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x=240</a:t>
            </a:r>
          </a:p>
        </p:txBody>
      </p:sp>
      <p:sp>
        <p:nvSpPr>
          <p:cNvPr id="22537" name="Freeform 9">
            <a:extLst>
              <a:ext uri="{FF2B5EF4-FFF2-40B4-BE49-F238E27FC236}">
                <a16:creationId xmlns:a16="http://schemas.microsoft.com/office/drawing/2014/main" id="{E21A50A5-AC3A-9B41-BF5A-5DAE97620A9B}"/>
              </a:ext>
            </a:extLst>
          </p:cNvPr>
          <p:cNvSpPr>
            <a:spLocks/>
          </p:cNvSpPr>
          <p:nvPr/>
        </p:nvSpPr>
        <p:spPr bwMode="auto">
          <a:xfrm>
            <a:off x="3978275" y="1817688"/>
            <a:ext cx="2057400" cy="2152650"/>
          </a:xfrm>
          <a:custGeom>
            <a:avLst/>
            <a:gdLst>
              <a:gd name="T0" fmla="*/ 2147483647 w 1296"/>
              <a:gd name="T1" fmla="*/ 2147483647 h 1356"/>
              <a:gd name="T2" fmla="*/ 2147483647 w 1296"/>
              <a:gd name="T3" fmla="*/ 2147483647 h 1356"/>
              <a:gd name="T4" fmla="*/ 2147483647 w 1296"/>
              <a:gd name="T5" fmla="*/ 2147483647 h 1356"/>
              <a:gd name="T6" fmla="*/ 2147483647 w 1296"/>
              <a:gd name="T7" fmla="*/ 2147483647 h 1356"/>
              <a:gd name="T8" fmla="*/ 2147483647 w 1296"/>
              <a:gd name="T9" fmla="*/ 2147483647 h 1356"/>
              <a:gd name="T10" fmla="*/ 2147483647 w 1296"/>
              <a:gd name="T11" fmla="*/ 2147483647 h 1356"/>
              <a:gd name="T12" fmla="*/ 2147483647 w 1296"/>
              <a:gd name="T13" fmla="*/ 2147483647 h 1356"/>
              <a:gd name="T14" fmla="*/ 2147483647 w 1296"/>
              <a:gd name="T15" fmla="*/ 2147483647 h 1356"/>
              <a:gd name="T16" fmla="*/ 2147483647 w 1296"/>
              <a:gd name="T17" fmla="*/ 0 h 1356"/>
              <a:gd name="T18" fmla="*/ 2147483647 w 1296"/>
              <a:gd name="T19" fmla="*/ 2147483647 h 1356"/>
              <a:gd name="T20" fmla="*/ 0 w 1296"/>
              <a:gd name="T21" fmla="*/ 2147483647 h 13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6"/>
              <a:gd name="T34" fmla="*/ 0 h 1356"/>
              <a:gd name="T35" fmla="*/ 1296 w 1296"/>
              <a:gd name="T36" fmla="*/ 1356 h 13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6" h="1356">
                <a:moveTo>
                  <a:pt x="12" y="1347"/>
                </a:moveTo>
                <a:lnTo>
                  <a:pt x="240" y="1308"/>
                </a:lnTo>
                <a:lnTo>
                  <a:pt x="471" y="1203"/>
                </a:lnTo>
                <a:lnTo>
                  <a:pt x="642" y="1065"/>
                </a:lnTo>
                <a:lnTo>
                  <a:pt x="813" y="834"/>
                </a:lnTo>
                <a:lnTo>
                  <a:pt x="936" y="615"/>
                </a:lnTo>
                <a:lnTo>
                  <a:pt x="1107" y="333"/>
                </a:lnTo>
                <a:lnTo>
                  <a:pt x="1191" y="171"/>
                </a:lnTo>
                <a:lnTo>
                  <a:pt x="1293" y="0"/>
                </a:lnTo>
                <a:lnTo>
                  <a:pt x="1296" y="1356"/>
                </a:lnTo>
                <a:lnTo>
                  <a:pt x="0" y="1356"/>
                </a:lnTo>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03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658A7C1B-BEFE-734B-885A-9D7BE6E9C106}"/>
              </a:ext>
            </a:extLst>
          </p:cNvPr>
          <p:cNvSpPr>
            <a:spLocks noChangeArrowheads="1"/>
          </p:cNvSpPr>
          <p:nvPr/>
        </p:nvSpPr>
        <p:spPr bwMode="auto">
          <a:xfrm>
            <a:off x="254000" y="838200"/>
            <a:ext cx="3175000" cy="4267200"/>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3554" name="Object 3">
            <a:extLst>
              <a:ext uri="{FF2B5EF4-FFF2-40B4-BE49-F238E27FC236}">
                <a16:creationId xmlns:a16="http://schemas.microsoft.com/office/drawing/2014/main" id="{82E5E480-ACC7-5646-90AA-2B02C8614043}"/>
              </a:ext>
            </a:extLst>
          </p:cNvPr>
          <p:cNvGraphicFramePr>
            <a:graphicFrameLocks noChangeAspect="1"/>
          </p:cNvGraphicFramePr>
          <p:nvPr/>
        </p:nvGraphicFramePr>
        <p:xfrm>
          <a:off x="355600" y="914400"/>
          <a:ext cx="2997200" cy="4114800"/>
        </p:xfrm>
        <a:graphic>
          <a:graphicData uri="http://schemas.openxmlformats.org/presentationml/2006/ole">
            <mc:AlternateContent xmlns:mc="http://schemas.openxmlformats.org/markup-compatibility/2006">
              <mc:Choice xmlns:v="urn:schemas-microsoft-com:vml" Requires="v">
                <p:oleObj spid="_x0000_s307213" name="Equation" r:id="rId4" imgW="43294300" imgH="58801000" progId="Equation.3">
                  <p:embed/>
                </p:oleObj>
              </mc:Choice>
              <mc:Fallback>
                <p:oleObj name="Equation" r:id="rId4" imgW="43294300" imgH="58801000" progId="Equation.3">
                  <p:embed/>
                  <p:pic>
                    <p:nvPicPr>
                      <p:cNvPr id="23554" name="Object 3">
                        <a:extLst>
                          <a:ext uri="{FF2B5EF4-FFF2-40B4-BE49-F238E27FC236}">
                            <a16:creationId xmlns:a16="http://schemas.microsoft.com/office/drawing/2014/main" id="{82E5E480-ACC7-5646-90AA-2B02C8614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914400"/>
                        <a:ext cx="2997200" cy="411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Text Box 4">
            <a:extLst>
              <a:ext uri="{FF2B5EF4-FFF2-40B4-BE49-F238E27FC236}">
                <a16:creationId xmlns:a16="http://schemas.microsoft.com/office/drawing/2014/main" id="{CDEF7DB3-A717-EE4E-8F7E-A20BAE712C06}"/>
              </a:ext>
            </a:extLst>
          </p:cNvPr>
          <p:cNvSpPr txBox="1">
            <a:spLocks noChangeArrowheads="1"/>
          </p:cNvSpPr>
          <p:nvPr/>
        </p:nvSpPr>
        <p:spPr bwMode="auto">
          <a:xfrm>
            <a:off x="269875" y="304800"/>
            <a:ext cx="3159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Vitamins and better food</a:t>
            </a:r>
          </a:p>
        </p:txBody>
      </p:sp>
      <p:graphicFrame>
        <p:nvGraphicFramePr>
          <p:cNvPr id="23555" name="Object 5">
            <a:extLst>
              <a:ext uri="{FF2B5EF4-FFF2-40B4-BE49-F238E27FC236}">
                <a16:creationId xmlns:a16="http://schemas.microsoft.com/office/drawing/2014/main" id="{9AF7B37D-0B10-2A4A-B2BB-3895D008CC5D}"/>
              </a:ext>
            </a:extLst>
          </p:cNvPr>
          <p:cNvGraphicFramePr>
            <a:graphicFrameLocks noChangeAspect="1"/>
          </p:cNvGraphicFramePr>
          <p:nvPr/>
        </p:nvGraphicFramePr>
        <p:xfrm>
          <a:off x="3763963" y="381000"/>
          <a:ext cx="5145087" cy="3657600"/>
        </p:xfrm>
        <a:graphic>
          <a:graphicData uri="http://schemas.openxmlformats.org/presentationml/2006/ole">
            <mc:AlternateContent xmlns:mc="http://schemas.openxmlformats.org/markup-compatibility/2006">
              <mc:Choice xmlns:v="urn:schemas-microsoft-com:vml" Requires="v">
                <p:oleObj spid="_x0000_s307214" name="Chart" r:id="rId6" imgW="4902200" imgH="2959100" progId="Excel.Chart.8">
                  <p:embed/>
                </p:oleObj>
              </mc:Choice>
              <mc:Fallback>
                <p:oleObj name="Chart" r:id="rId6" imgW="4902200" imgH="2959100" progId="Excel.Chart.8">
                  <p:embed/>
                  <p:pic>
                    <p:nvPicPr>
                      <p:cNvPr id="23555" name="Object 5">
                        <a:extLst>
                          <a:ext uri="{FF2B5EF4-FFF2-40B4-BE49-F238E27FC236}">
                            <a16:creationId xmlns:a16="http://schemas.microsoft.com/office/drawing/2014/main" id="{9AF7B37D-0B10-2A4A-B2BB-3895D008CC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3448" t="9091" r="14194" b="5350"/>
                      <a:stretch>
                        <a:fillRect/>
                      </a:stretch>
                    </p:blipFill>
                    <p:spPr bwMode="auto">
                      <a:xfrm>
                        <a:off x="3763963" y="381000"/>
                        <a:ext cx="51450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a:extLst>
              <a:ext uri="{FF2B5EF4-FFF2-40B4-BE49-F238E27FC236}">
                <a16:creationId xmlns:a16="http://schemas.microsoft.com/office/drawing/2014/main" id="{98567033-B865-254E-A55E-00DD35EF00C5}"/>
              </a:ext>
            </a:extLst>
          </p:cNvPr>
          <p:cNvSpPr txBox="1">
            <a:spLocks noChangeArrowheads="1"/>
          </p:cNvSpPr>
          <p:nvPr/>
        </p:nvSpPr>
        <p:spPr bwMode="auto">
          <a:xfrm>
            <a:off x="4114800" y="4114800"/>
            <a:ext cx="4495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1800" b="0" i="0" u="sng" strike="noStrike" kern="1200" cap="none" spc="0" normalizeH="0" baseline="0" noProof="0">
                <a:ln>
                  <a:noFill/>
                </a:ln>
                <a:solidFill>
                  <a:srgbClr val="000000"/>
                </a:solidFill>
                <a:effectLst/>
                <a:uLnTx/>
                <a:uFillTx/>
                <a:latin typeface="Arial" panose="020B0604020202020204" pitchFamily="34" charset="0"/>
                <a:ea typeface="+mn-ea"/>
                <a:cs typeface="+mn-cs"/>
              </a:rPr>
              <a:t>Vitamins and better food</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4.18% of women would be expected to have gestation times shorter than 240 days.</a:t>
            </a:r>
          </a:p>
        </p:txBody>
      </p:sp>
      <p:sp>
        <p:nvSpPr>
          <p:cNvPr id="23559" name="Text Box 7">
            <a:extLst>
              <a:ext uri="{FF2B5EF4-FFF2-40B4-BE49-F238E27FC236}">
                <a16:creationId xmlns:a16="http://schemas.microsoft.com/office/drawing/2014/main" id="{86807909-C366-504E-B414-5303A373782E}"/>
              </a:ext>
            </a:extLst>
          </p:cNvPr>
          <p:cNvSpPr txBox="1">
            <a:spLocks noChangeArrowheads="1"/>
          </p:cNvSpPr>
          <p:nvPr/>
        </p:nvSpPr>
        <p:spPr bwMode="auto">
          <a:xfrm>
            <a:off x="7232650" y="561975"/>
            <a:ext cx="1454150" cy="5810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=266, </a:t>
            </a:r>
            <a:r>
              <a:rPr kumimoji="0" lang="en-US" altLang="en-US" sz="1600" b="0" i="0"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x=240</a:t>
            </a:r>
          </a:p>
        </p:txBody>
      </p:sp>
      <p:sp>
        <p:nvSpPr>
          <p:cNvPr id="23560" name="Freeform 8">
            <a:extLst>
              <a:ext uri="{FF2B5EF4-FFF2-40B4-BE49-F238E27FC236}">
                <a16:creationId xmlns:a16="http://schemas.microsoft.com/office/drawing/2014/main" id="{F0AF5475-7E2A-E040-86B3-B8FCB5EFD358}"/>
              </a:ext>
            </a:extLst>
          </p:cNvPr>
          <p:cNvSpPr>
            <a:spLocks/>
          </p:cNvSpPr>
          <p:nvPr/>
        </p:nvSpPr>
        <p:spPr bwMode="auto">
          <a:xfrm>
            <a:off x="3810000" y="2543175"/>
            <a:ext cx="1219200" cy="666750"/>
          </a:xfrm>
          <a:custGeom>
            <a:avLst/>
            <a:gdLst>
              <a:gd name="T0" fmla="*/ 0 w 768"/>
              <a:gd name="T1" fmla="*/ 2147483647 h 420"/>
              <a:gd name="T2" fmla="*/ 2147483647 w 768"/>
              <a:gd name="T3" fmla="*/ 2147483647 h 420"/>
              <a:gd name="T4" fmla="*/ 2147483647 w 768"/>
              <a:gd name="T5" fmla="*/ 2147483647 h 420"/>
              <a:gd name="T6" fmla="*/ 2147483647 w 768"/>
              <a:gd name="T7" fmla="*/ 2147483647 h 420"/>
              <a:gd name="T8" fmla="*/ 2147483647 w 768"/>
              <a:gd name="T9" fmla="*/ 2147483647 h 420"/>
              <a:gd name="T10" fmla="*/ 2147483647 w 768"/>
              <a:gd name="T11" fmla="*/ 2147483647 h 420"/>
              <a:gd name="T12" fmla="*/ 2147483647 w 768"/>
              <a:gd name="T13" fmla="*/ 2147483647 h 420"/>
              <a:gd name="T14" fmla="*/ 2147483647 w 768"/>
              <a:gd name="T15" fmla="*/ 0 h 420"/>
              <a:gd name="T16" fmla="*/ 2147483647 w 768"/>
              <a:gd name="T17" fmla="*/ 2147483647 h 420"/>
              <a:gd name="T18" fmla="*/ 0 w 768"/>
              <a:gd name="T19" fmla="*/ 2147483647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8"/>
              <a:gd name="T31" fmla="*/ 0 h 420"/>
              <a:gd name="T32" fmla="*/ 768 w 768"/>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8" h="420">
                <a:moveTo>
                  <a:pt x="0" y="420"/>
                </a:moveTo>
                <a:lnTo>
                  <a:pt x="84" y="405"/>
                </a:lnTo>
                <a:lnTo>
                  <a:pt x="288" y="372"/>
                </a:lnTo>
                <a:lnTo>
                  <a:pt x="432" y="324"/>
                </a:lnTo>
                <a:lnTo>
                  <a:pt x="552" y="234"/>
                </a:lnTo>
                <a:lnTo>
                  <a:pt x="672" y="132"/>
                </a:lnTo>
                <a:lnTo>
                  <a:pt x="720" y="84"/>
                </a:lnTo>
                <a:lnTo>
                  <a:pt x="768" y="0"/>
                </a:lnTo>
                <a:lnTo>
                  <a:pt x="768" y="420"/>
                </a:lnTo>
                <a:lnTo>
                  <a:pt x="0" y="42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10057" name="Text Box 9">
            <a:extLst>
              <a:ext uri="{FF2B5EF4-FFF2-40B4-BE49-F238E27FC236}">
                <a16:creationId xmlns:a16="http://schemas.microsoft.com/office/drawing/2014/main" id="{B4A998AF-75F9-BF40-AF3F-DFFD10D009F6}"/>
              </a:ext>
            </a:extLst>
          </p:cNvPr>
          <p:cNvSpPr txBox="1">
            <a:spLocks noChangeArrowheads="1"/>
          </p:cNvSpPr>
          <p:nvPr/>
        </p:nvSpPr>
        <p:spPr bwMode="auto">
          <a:xfrm>
            <a:off x="152400" y="5588000"/>
            <a:ext cx="88392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Compared to vitamin supplements alone, vitamins and better food resulted in a much smaller percentage of women with pregnancy terms below 8 months (4% vs. 31%). </a:t>
            </a:r>
          </a:p>
        </p:txBody>
      </p:sp>
    </p:spTree>
    <p:extLst>
      <p:ext uri="{BB962C8B-B14F-4D97-AF65-F5344CB8AC3E}">
        <p14:creationId xmlns:p14="http://schemas.microsoft.com/office/powerpoint/2010/main" val="1704432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0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0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2AE257E-E135-924E-8525-4A1A1F1ACFE2}"/>
              </a:ext>
            </a:extLst>
          </p:cNvPr>
          <p:cNvSpPr>
            <a:spLocks noChangeArrowheads="1"/>
          </p:cNvSpPr>
          <p:nvPr/>
        </p:nvSpPr>
        <p:spPr bwMode="auto">
          <a:xfrm>
            <a:off x="457200" y="228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62000" marR="0" lvl="0" indent="-762000" algn="l" defTabSz="914400" rtl="0" eaLnBrk="1" fontAlgn="base" latinLnBrk="0" hangingPunct="1">
              <a:lnSpc>
                <a:spcPct val="110000"/>
              </a:lnSpc>
              <a:spcBef>
                <a:spcPct val="0"/>
              </a:spcBef>
              <a:spcAft>
                <a:spcPct val="0"/>
              </a:spcAft>
              <a:buClrTx/>
              <a:buSzTx/>
              <a:buFont typeface="Wingdings" pitchFamily="2" charset="2"/>
              <a:buNone/>
              <a:tabLst/>
              <a:defRPr/>
            </a:pPr>
            <a:r>
              <a:rPr kumimoji="0" lang="en-US" altLang="en-US" sz="2800" b="1" i="0" u="none" strike="noStrike" kern="1200" cap="none" spc="0" normalizeH="0" baseline="0" noProof="0">
                <a:ln>
                  <a:noFill/>
                </a:ln>
                <a:solidFill>
                  <a:srgbClr val="0070C0"/>
                </a:solidFill>
                <a:effectLst/>
                <a:uLnTx/>
                <a:uFillTx/>
                <a:latin typeface="Garamond" panose="02020404030301010803" pitchFamily="18" charset="0"/>
                <a:ea typeface="+mn-ea"/>
                <a:cs typeface="+mn-cs"/>
              </a:rPr>
              <a:t>EX 3: </a:t>
            </a:r>
            <a:r>
              <a:rPr kumimoji="0" lang="en-US" altLang="en-US" sz="2800" b="1" i="0" u="none" strike="noStrike" kern="1200" cap="none" spc="0" normalizeH="0" baseline="0" noProof="0">
                <a:ln>
                  <a:noFill/>
                </a:ln>
                <a:solidFill>
                  <a:srgbClr val="000000"/>
                </a:solidFill>
                <a:effectLst/>
                <a:uLnTx/>
                <a:uFillTx/>
                <a:latin typeface="Garamond" panose="02020404030301010803" pitchFamily="18" charset="0"/>
                <a:ea typeface="+mn-ea"/>
                <a:cs typeface="+mn-cs"/>
              </a:rPr>
              <a:t>Inverse normal calculations</a:t>
            </a:r>
          </a:p>
        </p:txBody>
      </p:sp>
      <p:sp>
        <p:nvSpPr>
          <p:cNvPr id="53251" name="Rectangle 3">
            <a:extLst>
              <a:ext uri="{FF2B5EF4-FFF2-40B4-BE49-F238E27FC236}">
                <a16:creationId xmlns:a16="http://schemas.microsoft.com/office/drawing/2014/main" id="{6A9BED69-4670-6F47-AEE0-26981A391850}"/>
              </a:ext>
            </a:extLst>
          </p:cNvPr>
          <p:cNvSpPr>
            <a:spLocks noGrp="1" noChangeArrowheads="1"/>
          </p:cNvSpPr>
          <p:nvPr>
            <p:ph type="body" sz="half" idx="1"/>
          </p:nvPr>
        </p:nvSpPr>
        <p:spPr>
          <a:xfrm>
            <a:off x="457200" y="990600"/>
            <a:ext cx="8229600" cy="1752600"/>
          </a:xfrm>
        </p:spPr>
        <p:txBody>
          <a:bodyPr/>
          <a:lstStyle/>
          <a:p>
            <a:pPr marL="0" indent="0" eaLnBrk="1" hangingPunct="1">
              <a:lnSpc>
                <a:spcPct val="120000"/>
              </a:lnSpc>
              <a:buFont typeface="Wingdings" pitchFamily="2" charset="2"/>
              <a:buNone/>
            </a:pPr>
            <a:r>
              <a:rPr lang="en-US" altLang="en-US"/>
              <a:t>We may also want to find the observed range of values that correspond to a given proportion/ area under the curve.</a:t>
            </a:r>
          </a:p>
          <a:p>
            <a:pPr marL="0" indent="0" eaLnBrk="1" hangingPunct="1">
              <a:lnSpc>
                <a:spcPct val="120000"/>
              </a:lnSpc>
              <a:buFont typeface="Wingdings" pitchFamily="2" charset="2"/>
              <a:buNone/>
            </a:pPr>
            <a:endParaRPr lang="en-US" altLang="en-US" sz="1000"/>
          </a:p>
          <a:p>
            <a:pPr marL="0" indent="0" eaLnBrk="1" hangingPunct="1">
              <a:lnSpc>
                <a:spcPct val="120000"/>
              </a:lnSpc>
              <a:buFont typeface="Wingdings" pitchFamily="2" charset="2"/>
              <a:buNone/>
            </a:pPr>
            <a:r>
              <a:rPr lang="en-US" altLang="en-US"/>
              <a:t>For that, we use Table A backward: </a:t>
            </a:r>
          </a:p>
        </p:txBody>
      </p:sp>
      <p:sp>
        <p:nvSpPr>
          <p:cNvPr id="53252" name="Rectangle 4">
            <a:extLst>
              <a:ext uri="{FF2B5EF4-FFF2-40B4-BE49-F238E27FC236}">
                <a16:creationId xmlns:a16="http://schemas.microsoft.com/office/drawing/2014/main" id="{711C05B1-C1B4-EA43-90EE-526851F96D54}"/>
              </a:ext>
            </a:extLst>
          </p:cNvPr>
          <p:cNvSpPr>
            <a:spLocks noChangeArrowheads="1"/>
          </p:cNvSpPr>
          <p:nvPr/>
        </p:nvSpPr>
        <p:spPr bwMode="auto">
          <a:xfrm>
            <a:off x="457200" y="2819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Char char="p"/>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we first find the desired area/ proportion in the body of the table, </a:t>
            </a:r>
          </a:p>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Char char="p"/>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we then read the corresponding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z-value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from the left column and top row.</a:t>
            </a:r>
          </a:p>
        </p:txBody>
      </p:sp>
      <p:pic>
        <p:nvPicPr>
          <p:cNvPr id="53253" name="Picture 5">
            <a:extLst>
              <a:ext uri="{FF2B5EF4-FFF2-40B4-BE49-F238E27FC236}">
                <a16:creationId xmlns:a16="http://schemas.microsoft.com/office/drawing/2014/main" id="{36F4D16B-489A-1B48-9408-E0EF2644B72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1408" b="28331"/>
          <a:stretch>
            <a:fillRect/>
          </a:stretch>
        </p:blipFill>
        <p:spPr>
          <a:xfrm>
            <a:off x="3657600" y="2667000"/>
            <a:ext cx="5257800" cy="3276600"/>
          </a:xfrm>
          <a:noFill/>
        </p:spPr>
      </p:pic>
      <p:grpSp>
        <p:nvGrpSpPr>
          <p:cNvPr id="2" name="Group 6">
            <a:extLst>
              <a:ext uri="{FF2B5EF4-FFF2-40B4-BE49-F238E27FC236}">
                <a16:creationId xmlns:a16="http://schemas.microsoft.com/office/drawing/2014/main" id="{EF150B79-D005-5C4F-8432-CE4B77E06913}"/>
              </a:ext>
            </a:extLst>
          </p:cNvPr>
          <p:cNvGrpSpPr>
            <a:grpSpLocks/>
          </p:cNvGrpSpPr>
          <p:nvPr/>
        </p:nvGrpSpPr>
        <p:grpSpPr bwMode="auto">
          <a:xfrm>
            <a:off x="4076700" y="3429000"/>
            <a:ext cx="4489450" cy="3243263"/>
            <a:chOff x="2568" y="2160"/>
            <a:chExt cx="2828" cy="2043"/>
          </a:xfrm>
        </p:grpSpPr>
        <p:sp>
          <p:nvSpPr>
            <p:cNvPr id="53255" name="Oval 7">
              <a:extLst>
                <a:ext uri="{FF2B5EF4-FFF2-40B4-BE49-F238E27FC236}">
                  <a16:creationId xmlns:a16="http://schemas.microsoft.com/office/drawing/2014/main" id="{3492AA93-5022-D34B-979D-3467FD9A69B6}"/>
                </a:ext>
              </a:extLst>
            </p:cNvPr>
            <p:cNvSpPr>
              <a:spLocks noChangeArrowheads="1"/>
            </p:cNvSpPr>
            <p:nvPr/>
          </p:nvSpPr>
          <p:spPr bwMode="auto">
            <a:xfrm>
              <a:off x="3856" y="3560"/>
              <a:ext cx="288" cy="136"/>
            </a:xfrm>
            <a:prstGeom prst="ellipse">
              <a:avLst/>
            </a:prstGeom>
            <a:solidFill>
              <a:srgbClr val="FF9900">
                <a:alpha val="20000"/>
              </a:srgbClr>
            </a:solidFill>
            <a:ln w="2857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6" name="Text Box 8">
              <a:extLst>
                <a:ext uri="{FF2B5EF4-FFF2-40B4-BE49-F238E27FC236}">
                  <a16:creationId xmlns:a16="http://schemas.microsoft.com/office/drawing/2014/main" id="{96B3CE23-0DDF-0B4E-9508-5D2A5E92C5FB}"/>
                </a:ext>
              </a:extLst>
            </p:cNvPr>
            <p:cNvSpPr txBox="1">
              <a:spLocks noChangeArrowheads="1"/>
            </p:cNvSpPr>
            <p:nvPr/>
          </p:nvSpPr>
          <p:spPr bwMode="auto">
            <a:xfrm>
              <a:off x="2600" y="3799"/>
              <a:ext cx="2796" cy="40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an area to the left of 1.25 % (0.0125),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z-value is -2.24</a:t>
              </a:r>
            </a:p>
          </p:txBody>
        </p:sp>
        <p:sp>
          <p:nvSpPr>
            <p:cNvPr id="53257" name="Line 9">
              <a:extLst>
                <a:ext uri="{FF2B5EF4-FFF2-40B4-BE49-F238E27FC236}">
                  <a16:creationId xmlns:a16="http://schemas.microsoft.com/office/drawing/2014/main" id="{D999E648-8556-234F-8AF1-EA899A55ECEA}"/>
                </a:ext>
              </a:extLst>
            </p:cNvPr>
            <p:cNvSpPr>
              <a:spLocks noChangeShapeType="1"/>
            </p:cNvSpPr>
            <p:nvPr/>
          </p:nvSpPr>
          <p:spPr bwMode="auto">
            <a:xfrm flipH="1">
              <a:off x="2568" y="3632"/>
              <a:ext cx="1284"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8" name="Line 10">
              <a:extLst>
                <a:ext uri="{FF2B5EF4-FFF2-40B4-BE49-F238E27FC236}">
                  <a16:creationId xmlns:a16="http://schemas.microsoft.com/office/drawing/2014/main" id="{0B2047AA-3B13-714A-8893-FF6A3C673651}"/>
                </a:ext>
              </a:extLst>
            </p:cNvPr>
            <p:cNvSpPr>
              <a:spLocks noChangeShapeType="1"/>
            </p:cNvSpPr>
            <p:nvPr/>
          </p:nvSpPr>
          <p:spPr bwMode="auto">
            <a:xfrm flipV="1">
              <a:off x="3992" y="2160"/>
              <a:ext cx="0" cy="1392"/>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67197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9532742F-67BA-4843-9974-93FBCAE64163}"/>
              </a:ext>
            </a:extLst>
          </p:cNvPr>
          <p:cNvSpPr>
            <a:spLocks noChangeArrowheads="1"/>
          </p:cNvSpPr>
          <p:nvPr/>
        </p:nvSpPr>
        <p:spPr bwMode="auto">
          <a:xfrm>
            <a:off x="381000" y="1676400"/>
            <a:ext cx="2971800" cy="4419600"/>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4578" name="Object 3">
            <a:extLst>
              <a:ext uri="{FF2B5EF4-FFF2-40B4-BE49-F238E27FC236}">
                <a16:creationId xmlns:a16="http://schemas.microsoft.com/office/drawing/2014/main" id="{D71DA4DC-34E0-EE43-B5FA-55747F94F9F4}"/>
              </a:ext>
            </a:extLst>
          </p:cNvPr>
          <p:cNvGraphicFramePr>
            <a:graphicFrameLocks noChangeAspect="1"/>
          </p:cNvGraphicFramePr>
          <p:nvPr/>
        </p:nvGraphicFramePr>
        <p:xfrm>
          <a:off x="457200" y="1765300"/>
          <a:ext cx="2797175" cy="4257675"/>
        </p:xfrm>
        <a:graphic>
          <a:graphicData uri="http://schemas.openxmlformats.org/presentationml/2006/ole">
            <mc:AlternateContent xmlns:mc="http://schemas.openxmlformats.org/markup-compatibility/2006">
              <mc:Choice xmlns:v="urn:schemas-microsoft-com:vml" Requires="v">
                <p:oleObj spid="_x0000_s311309" name="Equation" r:id="rId4" imgW="40957500" imgH="60858400" progId="Equation.3">
                  <p:embed/>
                </p:oleObj>
              </mc:Choice>
              <mc:Fallback>
                <p:oleObj name="Equation" r:id="rId4" imgW="40957500" imgH="60858400" progId="Equation.3">
                  <p:embed/>
                  <p:pic>
                    <p:nvPicPr>
                      <p:cNvPr id="24578" name="Object 3">
                        <a:extLst>
                          <a:ext uri="{FF2B5EF4-FFF2-40B4-BE49-F238E27FC236}">
                            <a16:creationId xmlns:a16="http://schemas.microsoft.com/office/drawing/2014/main" id="{D71DA4DC-34E0-EE43-B5FA-55747F94F9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65300"/>
                        <a:ext cx="2797175" cy="4257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Text Box 4">
            <a:extLst>
              <a:ext uri="{FF2B5EF4-FFF2-40B4-BE49-F238E27FC236}">
                <a16:creationId xmlns:a16="http://schemas.microsoft.com/office/drawing/2014/main" id="{6AC40C23-585B-CB47-B37F-1BD9E412357C}"/>
              </a:ext>
            </a:extLst>
          </p:cNvPr>
          <p:cNvSpPr txBox="1">
            <a:spLocks noChangeArrowheads="1"/>
          </p:cNvSpPr>
          <p:nvPr/>
        </p:nvSpPr>
        <p:spPr bwMode="auto">
          <a:xfrm>
            <a:off x="269875" y="304800"/>
            <a:ext cx="3159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Vitamins and better food</a:t>
            </a:r>
          </a:p>
        </p:txBody>
      </p:sp>
      <p:graphicFrame>
        <p:nvGraphicFramePr>
          <p:cNvPr id="24579" name="Object 5">
            <a:extLst>
              <a:ext uri="{FF2B5EF4-FFF2-40B4-BE49-F238E27FC236}">
                <a16:creationId xmlns:a16="http://schemas.microsoft.com/office/drawing/2014/main" id="{C0D08C2D-9AD1-424D-A5BC-9D9912890FF2}"/>
              </a:ext>
            </a:extLst>
          </p:cNvPr>
          <p:cNvGraphicFramePr>
            <a:graphicFrameLocks noChangeAspect="1"/>
          </p:cNvGraphicFramePr>
          <p:nvPr/>
        </p:nvGraphicFramePr>
        <p:xfrm>
          <a:off x="3733800" y="1371600"/>
          <a:ext cx="5145088" cy="3657600"/>
        </p:xfrm>
        <a:graphic>
          <a:graphicData uri="http://schemas.openxmlformats.org/presentationml/2006/ole">
            <mc:AlternateContent xmlns:mc="http://schemas.openxmlformats.org/markup-compatibility/2006">
              <mc:Choice xmlns:v="urn:schemas-microsoft-com:vml" Requires="v">
                <p:oleObj spid="_x0000_s311310" name="Chart" r:id="rId6" imgW="4902200" imgH="2959100" progId="Excel.Chart.8">
                  <p:embed/>
                </p:oleObj>
              </mc:Choice>
              <mc:Fallback>
                <p:oleObj name="Chart" r:id="rId6" imgW="4902200" imgH="2959100" progId="Excel.Chart.8">
                  <p:embed/>
                  <p:pic>
                    <p:nvPicPr>
                      <p:cNvPr id="24579" name="Object 5">
                        <a:extLst>
                          <a:ext uri="{FF2B5EF4-FFF2-40B4-BE49-F238E27FC236}">
                            <a16:creationId xmlns:a16="http://schemas.microsoft.com/office/drawing/2014/main" id="{C0D08C2D-9AD1-424D-A5BC-9D9912890F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3448" t="9091" r="14194" b="5350"/>
                      <a:stretch>
                        <a:fillRect/>
                      </a:stretch>
                    </p:blipFill>
                    <p:spPr bwMode="auto">
                      <a:xfrm>
                        <a:off x="3733800" y="1371600"/>
                        <a:ext cx="51450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6">
            <a:extLst>
              <a:ext uri="{FF2B5EF4-FFF2-40B4-BE49-F238E27FC236}">
                <a16:creationId xmlns:a16="http://schemas.microsoft.com/office/drawing/2014/main" id="{14E7AAE4-225E-7F45-B7E4-971CF1FC0A94}"/>
              </a:ext>
            </a:extLst>
          </p:cNvPr>
          <p:cNvSpPr txBox="1">
            <a:spLocks noChangeArrowheads="1"/>
          </p:cNvSpPr>
          <p:nvPr/>
        </p:nvSpPr>
        <p:spPr bwMode="auto">
          <a:xfrm>
            <a:off x="7113588" y="1552575"/>
            <a:ext cx="1630362" cy="5810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=266, </a:t>
            </a:r>
            <a:r>
              <a:rPr kumimoji="0" lang="en-US" altLang="en-US" sz="1600" b="0" i="0"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upper area 75%</a:t>
            </a:r>
          </a:p>
        </p:txBody>
      </p:sp>
      <p:sp>
        <p:nvSpPr>
          <p:cNvPr id="24583" name="Text Box 7">
            <a:extLst>
              <a:ext uri="{FF2B5EF4-FFF2-40B4-BE49-F238E27FC236}">
                <a16:creationId xmlns:a16="http://schemas.microsoft.com/office/drawing/2014/main" id="{38CC7C3C-8087-5348-9EB8-2BC8BD2E89FD}"/>
              </a:ext>
            </a:extLst>
          </p:cNvPr>
          <p:cNvSpPr txBox="1">
            <a:spLocks noChangeArrowheads="1"/>
          </p:cNvSpPr>
          <p:nvPr/>
        </p:nvSpPr>
        <p:spPr bwMode="auto">
          <a:xfrm>
            <a:off x="228600" y="609600"/>
            <a:ext cx="8686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How long are the longest 75% of pregnancies when mothers with malnutrition are given vitamins and better food?</a:t>
            </a:r>
          </a:p>
        </p:txBody>
      </p:sp>
      <p:sp>
        <p:nvSpPr>
          <p:cNvPr id="24584" name="Freeform 8">
            <a:extLst>
              <a:ext uri="{FF2B5EF4-FFF2-40B4-BE49-F238E27FC236}">
                <a16:creationId xmlns:a16="http://schemas.microsoft.com/office/drawing/2014/main" id="{8B93CE58-3463-434B-916E-95167247C96D}"/>
              </a:ext>
            </a:extLst>
          </p:cNvPr>
          <p:cNvSpPr>
            <a:spLocks/>
          </p:cNvSpPr>
          <p:nvPr/>
        </p:nvSpPr>
        <p:spPr bwMode="auto">
          <a:xfrm>
            <a:off x="5075238" y="1565275"/>
            <a:ext cx="3810000" cy="2635250"/>
          </a:xfrm>
          <a:custGeom>
            <a:avLst/>
            <a:gdLst>
              <a:gd name="T0" fmla="*/ 2147483647 w 2400"/>
              <a:gd name="T1" fmla="*/ 2147483647 h 1660"/>
              <a:gd name="T2" fmla="*/ 2147483647 w 2400"/>
              <a:gd name="T3" fmla="*/ 2147483647 h 1660"/>
              <a:gd name="T4" fmla="*/ 2147483647 w 2400"/>
              <a:gd name="T5" fmla="*/ 2147483647 h 1660"/>
              <a:gd name="T6" fmla="*/ 2147483647 w 2400"/>
              <a:gd name="T7" fmla="*/ 2147483647 h 1660"/>
              <a:gd name="T8" fmla="*/ 2147483647 w 2400"/>
              <a:gd name="T9" fmla="*/ 2147483647 h 1660"/>
              <a:gd name="T10" fmla="*/ 2147483647 w 2400"/>
              <a:gd name="T11" fmla="*/ 2147483647 h 1660"/>
              <a:gd name="T12" fmla="*/ 2147483647 w 2400"/>
              <a:gd name="T13" fmla="*/ 2147483647 h 1660"/>
              <a:gd name="T14" fmla="*/ 2147483647 w 2400"/>
              <a:gd name="T15" fmla="*/ 2147483647 h 1660"/>
              <a:gd name="T16" fmla="*/ 2147483647 w 2400"/>
              <a:gd name="T17" fmla="*/ 2147483647 h 1660"/>
              <a:gd name="T18" fmla="*/ 2147483647 w 2400"/>
              <a:gd name="T19" fmla="*/ 2147483647 h 1660"/>
              <a:gd name="T20" fmla="*/ 2147483647 w 2400"/>
              <a:gd name="T21" fmla="*/ 2147483647 h 1660"/>
              <a:gd name="T22" fmla="*/ 2147483647 w 2400"/>
              <a:gd name="T23" fmla="*/ 2147483647 h 1660"/>
              <a:gd name="T24" fmla="*/ 2147483647 w 2400"/>
              <a:gd name="T25" fmla="*/ 2147483647 h 1660"/>
              <a:gd name="T26" fmla="*/ 2147483647 w 2400"/>
              <a:gd name="T27" fmla="*/ 2147483647 h 1660"/>
              <a:gd name="T28" fmla="*/ 2147483647 w 2400"/>
              <a:gd name="T29" fmla="*/ 2147483647 h 1660"/>
              <a:gd name="T30" fmla="*/ 2147483647 w 2400"/>
              <a:gd name="T31" fmla="*/ 0 h 1660"/>
              <a:gd name="T32" fmla="*/ 2147483647 w 2400"/>
              <a:gd name="T33" fmla="*/ 0 h 1660"/>
              <a:gd name="T34" fmla="*/ 2147483647 w 2400"/>
              <a:gd name="T35" fmla="*/ 2147483647 h 1660"/>
              <a:gd name="T36" fmla="*/ 2147483647 w 2400"/>
              <a:gd name="T37" fmla="*/ 2147483647 h 1660"/>
              <a:gd name="T38" fmla="*/ 2147483647 w 2400"/>
              <a:gd name="T39" fmla="*/ 2147483647 h 1660"/>
              <a:gd name="T40" fmla="*/ 2147483647 w 2400"/>
              <a:gd name="T41" fmla="*/ 2147483647 h 1660"/>
              <a:gd name="T42" fmla="*/ 2147483647 w 2400"/>
              <a:gd name="T43" fmla="*/ 2147483647 h 1660"/>
              <a:gd name="T44" fmla="*/ 0 w 2400"/>
              <a:gd name="T45" fmla="*/ 2147483647 h 1660"/>
              <a:gd name="T46" fmla="*/ 0 w 2400"/>
              <a:gd name="T47" fmla="*/ 2147483647 h 1660"/>
              <a:gd name="T48" fmla="*/ 2147483647 w 2400"/>
              <a:gd name="T49" fmla="*/ 2147483647 h 16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00"/>
              <a:gd name="T76" fmla="*/ 0 h 1660"/>
              <a:gd name="T77" fmla="*/ 2400 w 2400"/>
              <a:gd name="T78" fmla="*/ 1660 h 16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00" h="1660">
                <a:moveTo>
                  <a:pt x="2364" y="1652"/>
                </a:moveTo>
                <a:lnTo>
                  <a:pt x="2261" y="1642"/>
                </a:lnTo>
                <a:lnTo>
                  <a:pt x="2111" y="1618"/>
                </a:lnTo>
                <a:lnTo>
                  <a:pt x="1978" y="1578"/>
                </a:lnTo>
                <a:lnTo>
                  <a:pt x="1861" y="1503"/>
                </a:lnTo>
                <a:lnTo>
                  <a:pt x="1762" y="1419"/>
                </a:lnTo>
                <a:lnTo>
                  <a:pt x="1682" y="1342"/>
                </a:lnTo>
                <a:lnTo>
                  <a:pt x="1632" y="1276"/>
                </a:lnTo>
                <a:lnTo>
                  <a:pt x="1565" y="1176"/>
                </a:lnTo>
                <a:lnTo>
                  <a:pt x="1469" y="992"/>
                </a:lnTo>
                <a:lnTo>
                  <a:pt x="1332" y="719"/>
                </a:lnTo>
                <a:lnTo>
                  <a:pt x="1156" y="380"/>
                </a:lnTo>
                <a:lnTo>
                  <a:pt x="1059" y="217"/>
                </a:lnTo>
                <a:lnTo>
                  <a:pt x="969" y="77"/>
                </a:lnTo>
                <a:lnTo>
                  <a:pt x="899" y="20"/>
                </a:lnTo>
                <a:lnTo>
                  <a:pt x="833" y="0"/>
                </a:lnTo>
                <a:lnTo>
                  <a:pt x="746" y="0"/>
                </a:lnTo>
                <a:lnTo>
                  <a:pt x="670" y="34"/>
                </a:lnTo>
                <a:lnTo>
                  <a:pt x="566" y="137"/>
                </a:lnTo>
                <a:lnTo>
                  <a:pt x="432" y="364"/>
                </a:lnTo>
                <a:lnTo>
                  <a:pt x="297" y="650"/>
                </a:lnTo>
                <a:lnTo>
                  <a:pt x="100" y="996"/>
                </a:lnTo>
                <a:lnTo>
                  <a:pt x="0" y="1180"/>
                </a:lnTo>
                <a:lnTo>
                  <a:pt x="0" y="1660"/>
                </a:lnTo>
                <a:lnTo>
                  <a:pt x="2400" y="1660"/>
                </a:lnTo>
              </a:path>
            </a:pathLst>
          </a:custGeom>
          <a:solidFill>
            <a:srgbClr val="FF9900"/>
          </a:solidFill>
          <a:ln w="9525">
            <a:solidFill>
              <a:srgbClr val="FF66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5" name="Text Box 9">
            <a:extLst>
              <a:ext uri="{FF2B5EF4-FFF2-40B4-BE49-F238E27FC236}">
                <a16:creationId xmlns:a16="http://schemas.microsoft.com/office/drawing/2014/main" id="{C6046295-6E1A-4846-AFDF-D601892D2526}"/>
              </a:ext>
            </a:extLst>
          </p:cNvPr>
          <p:cNvSpPr txBox="1">
            <a:spLocks noChangeArrowheads="1"/>
          </p:cNvSpPr>
          <p:nvPr/>
        </p:nvSpPr>
        <p:spPr bwMode="auto">
          <a:xfrm>
            <a:off x="4914900" y="42052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24586" name="Text Box 10">
            <a:extLst>
              <a:ext uri="{FF2B5EF4-FFF2-40B4-BE49-F238E27FC236}">
                <a16:creationId xmlns:a16="http://schemas.microsoft.com/office/drawing/2014/main" id="{EBE7F3E4-8842-B244-B428-1A9C6A1C2B2D}"/>
              </a:ext>
            </a:extLst>
          </p:cNvPr>
          <p:cNvSpPr txBox="1">
            <a:spLocks noChangeArrowheads="1"/>
          </p:cNvSpPr>
          <p:nvPr/>
        </p:nvSpPr>
        <p:spPr bwMode="auto">
          <a:xfrm>
            <a:off x="5919788" y="3108325"/>
            <a:ext cx="1166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upper 75%</a:t>
            </a:r>
          </a:p>
        </p:txBody>
      </p:sp>
      <p:sp>
        <p:nvSpPr>
          <p:cNvPr id="1414155" name="Text Box 11">
            <a:extLst>
              <a:ext uri="{FF2B5EF4-FFF2-40B4-BE49-F238E27FC236}">
                <a16:creationId xmlns:a16="http://schemas.microsoft.com/office/drawing/2014/main" id="{87BB14C8-E2A9-5E4E-95A1-B22ABBAFA4BE}"/>
              </a:ext>
            </a:extLst>
          </p:cNvPr>
          <p:cNvSpPr txBox="1">
            <a:spLocks noChangeArrowheads="1"/>
          </p:cNvSpPr>
          <p:nvPr/>
        </p:nvSpPr>
        <p:spPr bwMode="auto">
          <a:xfrm>
            <a:off x="381000" y="6248400"/>
            <a:ext cx="8229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Wingdings" pitchFamily="2" charset="2"/>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75% longest pregnancies in this group are about 256 days or longer.</a:t>
            </a:r>
          </a:p>
        </p:txBody>
      </p:sp>
      <p:sp>
        <p:nvSpPr>
          <p:cNvPr id="1414156" name="Text Box 12">
            <a:extLst>
              <a:ext uri="{FF2B5EF4-FFF2-40B4-BE49-F238E27FC236}">
                <a16:creationId xmlns:a16="http://schemas.microsoft.com/office/drawing/2014/main" id="{3D81C6B2-2B99-B148-A66E-A9B9504BF00C}"/>
              </a:ext>
            </a:extLst>
          </p:cNvPr>
          <p:cNvSpPr txBox="1">
            <a:spLocks noChangeArrowheads="1"/>
          </p:cNvSpPr>
          <p:nvPr/>
        </p:nvSpPr>
        <p:spPr bwMode="auto">
          <a:xfrm>
            <a:off x="4102100" y="5068888"/>
            <a:ext cx="4495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Remember that Table A gives the area to the left of z. Thus, we need to search for the lower 25% in Table A in order to get z. </a:t>
            </a:r>
          </a:p>
        </p:txBody>
      </p:sp>
    </p:spTree>
    <p:extLst>
      <p:ext uri="{BB962C8B-B14F-4D97-AF65-F5344CB8AC3E}">
        <p14:creationId xmlns:p14="http://schemas.microsoft.com/office/powerpoint/2010/main" val="131671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41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4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155" grpId="0"/>
      <p:bldP spid="14141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2C8E0FC-B267-5344-B68B-5DA80CFD11FE}"/>
              </a:ext>
            </a:extLst>
          </p:cNvPr>
          <p:cNvSpPr>
            <a:spLocks noGrp="1" noChangeArrowheads="1"/>
          </p:cNvSpPr>
          <p:nvPr>
            <p:ph type="title"/>
          </p:nvPr>
        </p:nvSpPr>
        <p:spPr/>
        <p:txBody>
          <a:bodyPr/>
          <a:lstStyle/>
          <a:p>
            <a:pPr eaLnBrk="1" hangingPunct="1"/>
            <a:r>
              <a:rPr lang="en-US" altLang="en-US" dirty="0"/>
              <a:t>Objectives</a:t>
            </a:r>
          </a:p>
        </p:txBody>
      </p:sp>
      <p:sp>
        <p:nvSpPr>
          <p:cNvPr id="18435" name="Rectangle 3">
            <a:extLst>
              <a:ext uri="{FF2B5EF4-FFF2-40B4-BE49-F238E27FC236}">
                <a16:creationId xmlns:a16="http://schemas.microsoft.com/office/drawing/2014/main" id="{9F8BA627-B28E-F54B-8B97-9911729D07C9}"/>
              </a:ext>
            </a:extLst>
          </p:cNvPr>
          <p:cNvSpPr>
            <a:spLocks noGrp="1" noChangeArrowheads="1"/>
          </p:cNvSpPr>
          <p:nvPr>
            <p:ph type="body" idx="1"/>
          </p:nvPr>
        </p:nvSpPr>
        <p:spPr/>
        <p:txBody>
          <a:bodyPr/>
          <a:lstStyle/>
          <a:p>
            <a:pPr marL="457200" indent="-457200" eaLnBrk="1" hangingPunct="1">
              <a:buFont typeface="Wingdings" pitchFamily="2" charset="2"/>
              <a:buNone/>
            </a:pPr>
            <a:endParaRPr lang="en-US" altLang="en-US" sz="2400" dirty="0">
              <a:solidFill>
                <a:schemeClr val="hlink"/>
              </a:solidFill>
            </a:endParaRPr>
          </a:p>
          <a:p>
            <a:pPr marL="457200" indent="-457200" eaLnBrk="1" hangingPunct="1">
              <a:buFont typeface="Wingdings" pitchFamily="2" charset="2"/>
              <a:buNone/>
            </a:pPr>
            <a:r>
              <a:rPr lang="en-US" altLang="en-US" b="1" dirty="0">
                <a:solidFill>
                  <a:srgbClr val="333399"/>
                </a:solidFill>
              </a:rPr>
              <a:t>Estimating with confidence</a:t>
            </a:r>
          </a:p>
          <a:p>
            <a:pPr marL="457200" indent="-457200" eaLnBrk="1" hangingPunct="1">
              <a:buFont typeface="Wingdings" pitchFamily="2" charset="2"/>
              <a:buNone/>
            </a:pPr>
            <a:endParaRPr lang="en-US" altLang="en-US" sz="1800" b="1" dirty="0">
              <a:solidFill>
                <a:srgbClr val="333399"/>
              </a:solidFill>
            </a:endParaRPr>
          </a:p>
          <a:p>
            <a:pPr marL="725488" lvl="1" indent="-381000" eaLnBrk="1" hangingPunct="1">
              <a:lnSpc>
                <a:spcPct val="140000"/>
              </a:lnSpc>
              <a:spcAft>
                <a:spcPct val="40000"/>
              </a:spcAft>
            </a:pPr>
            <a:r>
              <a:rPr lang="en-US" altLang="en-US" sz="2000" dirty="0"/>
              <a:t>Statistical confidence</a:t>
            </a:r>
          </a:p>
          <a:p>
            <a:pPr marL="725488" lvl="1" indent="-381000" eaLnBrk="1" hangingPunct="1">
              <a:lnSpc>
                <a:spcPct val="140000"/>
              </a:lnSpc>
              <a:spcAft>
                <a:spcPct val="40000"/>
              </a:spcAft>
            </a:pPr>
            <a:r>
              <a:rPr lang="en-US" altLang="en-US" sz="2000" dirty="0"/>
              <a:t>Confidence intervals</a:t>
            </a:r>
          </a:p>
          <a:p>
            <a:pPr marL="725488" lvl="1" indent="-381000" eaLnBrk="1" hangingPunct="1">
              <a:lnSpc>
                <a:spcPct val="140000"/>
              </a:lnSpc>
              <a:spcAft>
                <a:spcPct val="40000"/>
              </a:spcAft>
            </a:pPr>
            <a:r>
              <a:rPr lang="en-US" altLang="en-US" sz="2000" dirty="0"/>
              <a:t>Confidence interval for a population mean</a:t>
            </a:r>
          </a:p>
          <a:p>
            <a:pPr marL="725488" lvl="1" indent="-381000" eaLnBrk="1" hangingPunct="1">
              <a:lnSpc>
                <a:spcPct val="140000"/>
              </a:lnSpc>
              <a:spcAft>
                <a:spcPct val="40000"/>
              </a:spcAft>
            </a:pPr>
            <a:r>
              <a:rPr lang="en-US" altLang="en-US" sz="2000" dirty="0"/>
              <a:t>How confidence intervals behave</a:t>
            </a:r>
          </a:p>
          <a:p>
            <a:pPr marL="725488" lvl="1" indent="-381000" eaLnBrk="1" hangingPunct="1">
              <a:lnSpc>
                <a:spcPct val="140000"/>
              </a:lnSpc>
              <a:spcAft>
                <a:spcPct val="40000"/>
              </a:spcAft>
            </a:pPr>
            <a:r>
              <a:rPr lang="en-US" altLang="en-US" sz="2000" dirty="0"/>
              <a:t>Choosing the sample size</a:t>
            </a:r>
          </a:p>
        </p:txBody>
      </p:sp>
    </p:spTree>
    <p:extLst>
      <p:ext uri="{BB962C8B-B14F-4D97-AF65-F5344CB8AC3E}">
        <p14:creationId xmlns:p14="http://schemas.microsoft.com/office/powerpoint/2010/main" val="203950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CA2B2B4-13E0-0247-B381-E609F9D8E9A1}"/>
              </a:ext>
            </a:extLst>
          </p:cNvPr>
          <p:cNvSpPr>
            <a:spLocks noGrp="1" noChangeArrowheads="1"/>
          </p:cNvSpPr>
          <p:nvPr>
            <p:ph type="title"/>
          </p:nvPr>
        </p:nvSpPr>
        <p:spPr/>
        <p:txBody>
          <a:bodyPr/>
          <a:lstStyle/>
          <a:p>
            <a:pPr eaLnBrk="1" hangingPunct="1"/>
            <a:r>
              <a:rPr lang="en-US" altLang="en-US"/>
              <a:t>Overview of Inference</a:t>
            </a:r>
          </a:p>
        </p:txBody>
      </p:sp>
      <p:sp>
        <p:nvSpPr>
          <p:cNvPr id="19459" name="Rectangle 3">
            <a:extLst>
              <a:ext uri="{FF2B5EF4-FFF2-40B4-BE49-F238E27FC236}">
                <a16:creationId xmlns:a16="http://schemas.microsoft.com/office/drawing/2014/main" id="{6AE6EE34-2105-2140-82AA-26717A3128DD}"/>
              </a:ext>
            </a:extLst>
          </p:cNvPr>
          <p:cNvSpPr>
            <a:spLocks noGrp="1" noChangeArrowheads="1"/>
          </p:cNvSpPr>
          <p:nvPr>
            <p:ph type="body" idx="1"/>
          </p:nvPr>
        </p:nvSpPr>
        <p:spPr>
          <a:xfrm>
            <a:off x="457200" y="1371600"/>
            <a:ext cx="8229600" cy="5486400"/>
          </a:xfrm>
        </p:spPr>
        <p:txBody>
          <a:bodyPr/>
          <a:lstStyle/>
          <a:p>
            <a:pPr eaLnBrk="1" hangingPunct="1"/>
            <a:r>
              <a:rPr lang="en-US" altLang="en-US" dirty="0"/>
              <a:t>Methods for drawing conclusions about a population from sample data are called </a:t>
            </a:r>
            <a:r>
              <a:rPr lang="en-US" altLang="en-US" dirty="0">
                <a:solidFill>
                  <a:srgbClr val="333399"/>
                </a:solidFill>
              </a:rPr>
              <a:t>statistical inference</a:t>
            </a:r>
          </a:p>
          <a:p>
            <a:pPr eaLnBrk="1" hangingPunct="1"/>
            <a:endParaRPr lang="en-US" altLang="en-US" dirty="0"/>
          </a:p>
          <a:p>
            <a:pPr eaLnBrk="1" hangingPunct="1"/>
            <a:r>
              <a:rPr lang="en-US" altLang="en-US" dirty="0"/>
              <a:t>Methods</a:t>
            </a:r>
          </a:p>
          <a:p>
            <a:pPr lvl="2" eaLnBrk="1" hangingPunct="1">
              <a:buFont typeface="Wingdings" pitchFamily="2" charset="2"/>
              <a:buChar char="Ø"/>
            </a:pPr>
            <a:r>
              <a:rPr lang="en-US" altLang="en-US" dirty="0">
                <a:solidFill>
                  <a:srgbClr val="333399"/>
                </a:solidFill>
              </a:rPr>
              <a:t>Confidence Intervals</a:t>
            </a:r>
            <a:r>
              <a:rPr lang="en-US" altLang="en-US" dirty="0"/>
              <a:t> - estimate a population parameter</a:t>
            </a:r>
          </a:p>
          <a:p>
            <a:pPr lvl="2" eaLnBrk="1" hangingPunct="1">
              <a:buFont typeface="Wingdings" pitchFamily="2" charset="2"/>
              <a:buChar char="Ø"/>
            </a:pPr>
            <a:r>
              <a:rPr lang="en-US" altLang="en-US" dirty="0">
                <a:solidFill>
                  <a:srgbClr val="333399"/>
                </a:solidFill>
              </a:rPr>
              <a:t>Tests of significance</a:t>
            </a:r>
            <a:r>
              <a:rPr lang="en-US" altLang="en-US" dirty="0"/>
              <a:t> - assess evidence for a claim about a population</a:t>
            </a:r>
          </a:p>
          <a:p>
            <a:pPr eaLnBrk="1" hangingPunct="1">
              <a:buFont typeface="Wingdings" pitchFamily="2" charset="2"/>
              <a:buNone/>
            </a:pPr>
            <a:endParaRPr lang="en-US" altLang="en-US" dirty="0"/>
          </a:p>
          <a:p>
            <a:pPr eaLnBrk="1" hangingPunct="1"/>
            <a:r>
              <a:rPr lang="en-US" altLang="en-US" dirty="0"/>
              <a:t>Inference is appropriate when data are produced by either</a:t>
            </a:r>
          </a:p>
          <a:p>
            <a:pPr lvl="3" eaLnBrk="1" hangingPunct="1">
              <a:buClr>
                <a:srgbClr val="333399"/>
              </a:buClr>
              <a:buFont typeface="Wingdings" pitchFamily="2" charset="2"/>
              <a:buChar char="Ø"/>
            </a:pPr>
            <a:r>
              <a:rPr lang="en-US" altLang="en-US" sz="1900" dirty="0"/>
              <a:t>a random sample or</a:t>
            </a:r>
          </a:p>
          <a:p>
            <a:pPr lvl="3" eaLnBrk="1" hangingPunct="1">
              <a:buClr>
                <a:srgbClr val="333399"/>
              </a:buClr>
              <a:buFont typeface="Wingdings" pitchFamily="2" charset="2"/>
              <a:buChar char="Ø"/>
            </a:pPr>
            <a:r>
              <a:rPr lang="en-US" altLang="en-US" sz="1900" dirty="0"/>
              <a:t>a randomized experiment</a:t>
            </a:r>
            <a:endParaRPr lang="en-US" altLang="en-US" dirty="0"/>
          </a:p>
          <a:p>
            <a:pPr eaLnBrk="1" hangingPunct="1"/>
            <a:endParaRPr lang="en-US" altLang="en-US" dirty="0"/>
          </a:p>
        </p:txBody>
      </p:sp>
    </p:spTree>
    <p:extLst>
      <p:ext uri="{BB962C8B-B14F-4D97-AF65-F5344CB8AC3E}">
        <p14:creationId xmlns:p14="http://schemas.microsoft.com/office/powerpoint/2010/main" val="3302876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BC7DAC1-1742-6C44-83C2-7DD01F10CA65}"/>
              </a:ext>
            </a:extLst>
          </p:cNvPr>
          <p:cNvSpPr>
            <a:spLocks noGrp="1" noChangeArrowheads="1"/>
          </p:cNvSpPr>
          <p:nvPr>
            <p:ph type="title"/>
          </p:nvPr>
        </p:nvSpPr>
        <p:spPr/>
        <p:txBody>
          <a:bodyPr/>
          <a:lstStyle/>
          <a:p>
            <a:pPr eaLnBrk="1" hangingPunct="1"/>
            <a:r>
              <a:rPr lang="en-US" altLang="en-US"/>
              <a:t>Statistical confidence</a:t>
            </a:r>
          </a:p>
        </p:txBody>
      </p:sp>
      <p:sp>
        <p:nvSpPr>
          <p:cNvPr id="20483" name="Rectangle 3">
            <a:extLst>
              <a:ext uri="{FF2B5EF4-FFF2-40B4-BE49-F238E27FC236}">
                <a16:creationId xmlns:a16="http://schemas.microsoft.com/office/drawing/2014/main" id="{164A9C57-0B2A-5441-B0E1-771122D972CE}"/>
              </a:ext>
            </a:extLst>
          </p:cNvPr>
          <p:cNvSpPr>
            <a:spLocks noGrp="1" noChangeArrowheads="1"/>
          </p:cNvSpPr>
          <p:nvPr>
            <p:ph type="body" idx="1"/>
          </p:nvPr>
        </p:nvSpPr>
        <p:spPr>
          <a:xfrm>
            <a:off x="457200" y="1143000"/>
            <a:ext cx="8229600" cy="3200400"/>
          </a:xfrm>
        </p:spPr>
        <p:txBody>
          <a:bodyPr/>
          <a:lstStyle/>
          <a:p>
            <a:pPr marL="0" indent="0" eaLnBrk="1" hangingPunct="1">
              <a:lnSpc>
                <a:spcPct val="120000"/>
              </a:lnSpc>
              <a:buFont typeface="Wingdings" pitchFamily="2" charset="2"/>
              <a:buNone/>
            </a:pPr>
            <a:r>
              <a:rPr lang="en-US" altLang="en-US">
                <a:cs typeface="Times New Roman" panose="02020603050405020304" pitchFamily="18" charset="0"/>
              </a:rPr>
              <a:t>Although the sample mean,   , is a unique number for any particular sample, if you pick a different sample you will probably get a different sample mean. </a:t>
            </a:r>
          </a:p>
          <a:p>
            <a:pPr marL="0" indent="0" eaLnBrk="1" hangingPunct="1">
              <a:lnSpc>
                <a:spcPct val="120000"/>
              </a:lnSpc>
              <a:buFont typeface="Wingdings" pitchFamily="2" charset="2"/>
              <a:buNone/>
            </a:pPr>
            <a:endParaRPr lang="en-US" altLang="en-US" sz="600">
              <a:cs typeface="Times New Roman" panose="02020603050405020304" pitchFamily="18" charset="0"/>
            </a:endParaRPr>
          </a:p>
          <a:p>
            <a:pPr marL="0" indent="0" eaLnBrk="1" hangingPunct="1">
              <a:lnSpc>
                <a:spcPct val="120000"/>
              </a:lnSpc>
              <a:buFont typeface="Wingdings" pitchFamily="2" charset="2"/>
              <a:buNone/>
            </a:pPr>
            <a:r>
              <a:rPr lang="en-US" altLang="en-US">
                <a:cs typeface="Times New Roman" panose="02020603050405020304" pitchFamily="18" charset="0"/>
              </a:rPr>
              <a:t>In fact, you could get many different values for the sample mean, and virtually none of them would actually equal the true population mean, </a:t>
            </a:r>
            <a:r>
              <a:rPr lang="en-US" altLang="en-US" i="1">
                <a:cs typeface="Times New Roman" panose="02020603050405020304" pitchFamily="18" charset="0"/>
                <a:sym typeface="Symbol" pitchFamily="2" charset="2"/>
              </a:rPr>
              <a:t></a:t>
            </a:r>
            <a:r>
              <a:rPr lang="en-US" altLang="en-US">
                <a:cs typeface="Times New Roman" panose="02020603050405020304" pitchFamily="18" charset="0"/>
              </a:rPr>
              <a:t>.</a:t>
            </a:r>
          </a:p>
        </p:txBody>
      </p:sp>
      <p:grpSp>
        <p:nvGrpSpPr>
          <p:cNvPr id="20484" name="Group 5">
            <a:extLst>
              <a:ext uri="{FF2B5EF4-FFF2-40B4-BE49-F238E27FC236}">
                <a16:creationId xmlns:a16="http://schemas.microsoft.com/office/drawing/2014/main" id="{A404A6A2-A06E-4E4F-9FAC-8BEE8CA9CA35}"/>
              </a:ext>
            </a:extLst>
          </p:cNvPr>
          <p:cNvGrpSpPr>
            <a:grpSpLocks/>
          </p:cNvGrpSpPr>
          <p:nvPr/>
        </p:nvGrpSpPr>
        <p:grpSpPr bwMode="auto">
          <a:xfrm>
            <a:off x="3657600" y="1143000"/>
            <a:ext cx="258763" cy="457200"/>
            <a:chOff x="3005" y="689"/>
            <a:chExt cx="163" cy="288"/>
          </a:xfrm>
        </p:grpSpPr>
        <p:sp>
          <p:nvSpPr>
            <p:cNvPr id="20486" name="Line 6">
              <a:extLst>
                <a:ext uri="{FF2B5EF4-FFF2-40B4-BE49-F238E27FC236}">
                  <a16:creationId xmlns:a16="http://schemas.microsoft.com/office/drawing/2014/main" id="{A470677E-53E1-614E-967F-6F5418BB8AEA}"/>
                </a:ext>
              </a:extLst>
            </p:cNvPr>
            <p:cNvSpPr>
              <a:spLocks noChangeShapeType="1"/>
            </p:cNvSpPr>
            <p:nvPr/>
          </p:nvSpPr>
          <p:spPr bwMode="auto">
            <a:xfrm>
              <a:off x="3005" y="767"/>
              <a:ext cx="10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7" name="Rectangle 7">
              <a:extLst>
                <a:ext uri="{FF2B5EF4-FFF2-40B4-BE49-F238E27FC236}">
                  <a16:creationId xmlns:a16="http://schemas.microsoft.com/office/drawing/2014/main" id="{04B63E62-356A-324B-BDB4-0E5BDE66BDD6}"/>
                </a:ext>
              </a:extLst>
            </p:cNvPr>
            <p:cNvSpPr>
              <a:spLocks noChangeArrowheads="1"/>
            </p:cNvSpPr>
            <p:nvPr/>
          </p:nvSpPr>
          <p:spPr bwMode="auto">
            <a:xfrm>
              <a:off x="3017" y="689"/>
              <a:ext cx="1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x</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20485" name="Picture 8">
            <a:extLst>
              <a:ext uri="{FF2B5EF4-FFF2-40B4-BE49-F238E27FC236}">
                <a16:creationId xmlns:a16="http://schemas.microsoft.com/office/drawing/2014/main" id="{157ACD6C-A3AC-514A-B113-A52A4804EF83}"/>
              </a:ext>
            </a:extLst>
          </p:cNvPr>
          <p:cNvPicPr>
            <a:picLocks noChangeAspect="1" noChangeArrowheads="1"/>
          </p:cNvPicPr>
          <p:nvPr/>
        </p:nvPicPr>
        <p:blipFill>
          <a:blip r:embed="rId3">
            <a:lum bright="-16000" contrast="24000"/>
            <a:extLst>
              <a:ext uri="{28A0092B-C50C-407E-A947-70E740481C1C}">
                <a14:useLocalDpi xmlns:a14="http://schemas.microsoft.com/office/drawing/2010/main" val="0"/>
              </a:ext>
            </a:extLst>
          </a:blip>
          <a:srcRect/>
          <a:stretch>
            <a:fillRect/>
          </a:stretch>
        </p:blipFill>
        <p:spPr bwMode="auto">
          <a:xfrm>
            <a:off x="228600" y="3581400"/>
            <a:ext cx="8763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09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87A0E6E8-345F-E148-B2B7-8273CAAC0A17}"/>
              </a:ext>
            </a:extLst>
          </p:cNvPr>
          <p:cNvSpPr>
            <a:spLocks noChangeArrowheads="1"/>
          </p:cNvSpPr>
          <p:nvPr/>
        </p:nvSpPr>
        <p:spPr bwMode="auto">
          <a:xfrm>
            <a:off x="5486400" y="2209800"/>
            <a:ext cx="457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0" name="Rectangle 3">
            <a:extLst>
              <a:ext uri="{FF2B5EF4-FFF2-40B4-BE49-F238E27FC236}">
                <a16:creationId xmlns:a16="http://schemas.microsoft.com/office/drawing/2014/main" id="{B1AD6B83-E9D1-7745-9574-F1BE7E621D27}"/>
              </a:ext>
            </a:extLst>
          </p:cNvPr>
          <p:cNvSpPr>
            <a:spLocks noChangeArrowheads="1"/>
          </p:cNvSpPr>
          <p:nvPr/>
        </p:nvSpPr>
        <p:spPr bwMode="auto">
          <a:xfrm>
            <a:off x="1905000" y="2286000"/>
            <a:ext cx="1676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1" name="Rectangle 4">
            <a:extLst>
              <a:ext uri="{FF2B5EF4-FFF2-40B4-BE49-F238E27FC236}">
                <a16:creationId xmlns:a16="http://schemas.microsoft.com/office/drawing/2014/main" id="{75B2BC8F-1DCA-EC46-B3B1-4293E1464E52}"/>
              </a:ext>
            </a:extLst>
          </p:cNvPr>
          <p:cNvSpPr>
            <a:spLocks noChangeArrowheads="1"/>
          </p:cNvSpPr>
          <p:nvPr/>
        </p:nvSpPr>
        <p:spPr bwMode="auto">
          <a:xfrm>
            <a:off x="457200" y="228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62000" marR="0" lvl="0" indent="-7620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4000" b="0" i="0" u="none" strike="noStrike" kern="1200" cap="none" spc="0" normalizeH="0" baseline="0" noProof="0" dirty="0">
                <a:ln>
                  <a:noFill/>
                </a:ln>
                <a:solidFill>
                  <a:srgbClr val="CC0000"/>
                </a:solidFill>
                <a:effectLst/>
                <a:uLnTx/>
                <a:uFillTx/>
                <a:latin typeface="Garamond" panose="02020404030301010803" pitchFamily="18" charset="0"/>
                <a:ea typeface="+mn-ea"/>
                <a:cs typeface="+mn-cs"/>
              </a:rPr>
              <a:t>Normal distributions</a:t>
            </a:r>
          </a:p>
        </p:txBody>
      </p:sp>
      <p:sp>
        <p:nvSpPr>
          <p:cNvPr id="14342" name="Text Box 5">
            <a:extLst>
              <a:ext uri="{FF2B5EF4-FFF2-40B4-BE49-F238E27FC236}">
                <a16:creationId xmlns:a16="http://schemas.microsoft.com/office/drawing/2014/main" id="{5369B874-EDC0-924A-971A-8AC976394071}"/>
              </a:ext>
            </a:extLst>
          </p:cNvPr>
          <p:cNvSpPr txBox="1">
            <a:spLocks noChangeArrowheads="1"/>
          </p:cNvSpPr>
          <p:nvPr/>
        </p:nvSpPr>
        <p:spPr bwMode="auto">
          <a:xfrm>
            <a:off x="1066800" y="5824538"/>
            <a:ext cx="7086600" cy="652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e = 2.71828… The base of the natural logarithm</a:t>
            </a:r>
          </a:p>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alt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π  = pi = 3.14159…</a:t>
            </a:r>
          </a:p>
        </p:txBody>
      </p:sp>
      <p:sp>
        <p:nvSpPr>
          <p:cNvPr id="14343" name="Rectangle 6">
            <a:extLst>
              <a:ext uri="{FF2B5EF4-FFF2-40B4-BE49-F238E27FC236}">
                <a16:creationId xmlns:a16="http://schemas.microsoft.com/office/drawing/2014/main" id="{F03A86E1-DC90-B243-AB58-B5429BFE0350}"/>
              </a:ext>
            </a:extLst>
          </p:cNvPr>
          <p:cNvSpPr>
            <a:spLocks noGrp="1" noChangeArrowheads="1"/>
          </p:cNvSpPr>
          <p:nvPr>
            <p:ph type="body" sz="half" idx="1"/>
          </p:nvPr>
        </p:nvSpPr>
        <p:spPr>
          <a:xfrm>
            <a:off x="457200" y="1143000"/>
            <a:ext cx="8229600" cy="1981200"/>
          </a:xfrm>
        </p:spPr>
        <p:txBody>
          <a:bodyPr/>
          <a:lstStyle/>
          <a:p>
            <a:pPr marL="0" indent="0" eaLnBrk="1" hangingPunct="1">
              <a:lnSpc>
                <a:spcPct val="130000"/>
              </a:lnSpc>
              <a:buFont typeface="Wingdings" pitchFamily="2" charset="2"/>
              <a:buNone/>
            </a:pPr>
            <a:r>
              <a:rPr lang="en-US" altLang="en-US"/>
              <a:t>Normal – or Gaussian – distributions are a family of symmetrical, bell-shaped density curves defined by a mean </a:t>
            </a:r>
            <a:r>
              <a:rPr lang="en-US" altLang="en-US">
                <a:latin typeface="Symbol" pitchFamily="2" charset="2"/>
              </a:rPr>
              <a:t>m</a:t>
            </a:r>
            <a:r>
              <a:rPr lang="en-US" altLang="en-US"/>
              <a:t> (</a:t>
            </a:r>
            <a:r>
              <a:rPr lang="en-US" altLang="en-US" i="1"/>
              <a:t>mu</a:t>
            </a:r>
            <a:r>
              <a:rPr lang="en-US" altLang="en-US"/>
              <a:t>) and a standard deviation </a:t>
            </a:r>
            <a:r>
              <a:rPr lang="en-US" altLang="en-US">
                <a:latin typeface="Symbol" pitchFamily="2" charset="2"/>
              </a:rPr>
              <a:t>s</a:t>
            </a:r>
            <a:r>
              <a:rPr lang="en-US" altLang="en-US"/>
              <a:t> (</a:t>
            </a:r>
            <a:r>
              <a:rPr lang="en-US" altLang="en-US" i="1"/>
              <a:t>sigma</a:t>
            </a:r>
            <a:r>
              <a:rPr lang="en-US" altLang="en-US"/>
              <a:t>) : N(</a:t>
            </a:r>
            <a:r>
              <a:rPr lang="en-US" altLang="en-US">
                <a:latin typeface="Symbol" pitchFamily="2" charset="2"/>
              </a:rPr>
              <a:t>m,s</a:t>
            </a:r>
            <a:r>
              <a:rPr lang="en-US" altLang="en-US"/>
              <a:t>). </a:t>
            </a:r>
          </a:p>
        </p:txBody>
      </p:sp>
      <p:pic>
        <p:nvPicPr>
          <p:cNvPr id="14344" name="Picture 7" descr="figure-03-07">
            <a:extLst>
              <a:ext uri="{FF2B5EF4-FFF2-40B4-BE49-F238E27FC236}">
                <a16:creationId xmlns:a16="http://schemas.microsoft.com/office/drawing/2014/main" id="{787C003D-FF09-6A45-9F37-92B28FCA2EB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04800" y="2895600"/>
            <a:ext cx="8458200" cy="2667000"/>
          </a:xfrm>
          <a:noFill/>
        </p:spPr>
      </p:pic>
      <p:graphicFrame>
        <p:nvGraphicFramePr>
          <p:cNvPr id="14338" name="Object 8">
            <a:extLst>
              <a:ext uri="{FF2B5EF4-FFF2-40B4-BE49-F238E27FC236}">
                <a16:creationId xmlns:a16="http://schemas.microsoft.com/office/drawing/2014/main" id="{0A7752DB-97D9-C947-92BF-A39BA537DB9E}"/>
              </a:ext>
            </a:extLst>
          </p:cNvPr>
          <p:cNvGraphicFramePr>
            <a:graphicFrameLocks noChangeAspect="1"/>
          </p:cNvGraphicFramePr>
          <p:nvPr/>
        </p:nvGraphicFramePr>
        <p:xfrm>
          <a:off x="3044825" y="2743200"/>
          <a:ext cx="3127375" cy="1160463"/>
        </p:xfrm>
        <a:graphic>
          <a:graphicData uri="http://schemas.openxmlformats.org/presentationml/2006/ole">
            <mc:AlternateContent xmlns:mc="http://schemas.openxmlformats.org/markup-compatibility/2006">
              <mc:Choice xmlns:v="urn:schemas-microsoft-com:vml" Requires="v">
                <p:oleObj spid="_x0000_s282631" name="Equation" r:id="rId5" imgW="30721300" imgH="11404600" progId="Equation.3">
                  <p:embed/>
                </p:oleObj>
              </mc:Choice>
              <mc:Fallback>
                <p:oleObj name="Equation" r:id="rId5" imgW="30721300" imgH="11404600" progId="Equation.3">
                  <p:embed/>
                  <p:pic>
                    <p:nvPicPr>
                      <p:cNvPr id="14338" name="Object 8">
                        <a:extLst>
                          <a:ext uri="{FF2B5EF4-FFF2-40B4-BE49-F238E27FC236}">
                            <a16:creationId xmlns:a16="http://schemas.microsoft.com/office/drawing/2014/main" id="{0A7752DB-97D9-C947-92BF-A39BA537DB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825" y="2743200"/>
                        <a:ext cx="3127375" cy="11604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05617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5" name="Rectangle 3">
            <a:extLst>
              <a:ext uri="{FF2B5EF4-FFF2-40B4-BE49-F238E27FC236}">
                <a16:creationId xmlns:a16="http://schemas.microsoft.com/office/drawing/2014/main" id="{4DE61F30-68A3-5247-922D-14C303D9BD84}"/>
              </a:ext>
            </a:extLst>
          </p:cNvPr>
          <p:cNvSpPr>
            <a:spLocks noGrp="1" noChangeArrowheads="1"/>
          </p:cNvSpPr>
          <p:nvPr>
            <p:ph type="body" idx="1"/>
          </p:nvPr>
        </p:nvSpPr>
        <p:spPr>
          <a:xfrm>
            <a:off x="457200" y="533400"/>
            <a:ext cx="8229600" cy="4648200"/>
          </a:xfrm>
        </p:spPr>
        <p:txBody>
          <a:bodyPr/>
          <a:lstStyle/>
          <a:p>
            <a:pPr marL="0" indent="0" eaLnBrk="1" hangingPunct="1">
              <a:lnSpc>
                <a:spcPct val="160000"/>
              </a:lnSpc>
              <a:buFont typeface="Wingdings" pitchFamily="2" charset="2"/>
              <a:buNone/>
            </a:pPr>
            <a:r>
              <a:rPr lang="en-US" altLang="en-US"/>
              <a:t>But the sample distribution is narrower than the population distribution, by a factor of √</a:t>
            </a:r>
            <a:r>
              <a:rPr lang="en-US" altLang="en-US" i="1"/>
              <a:t>n</a:t>
            </a:r>
            <a:r>
              <a:rPr lang="en-US" altLang="en-US"/>
              <a:t>.</a:t>
            </a:r>
          </a:p>
          <a:p>
            <a:pPr marL="0" indent="0" eaLnBrk="1" hangingPunct="1">
              <a:lnSpc>
                <a:spcPct val="130000"/>
              </a:lnSpc>
              <a:buFont typeface="Wingdings" pitchFamily="2" charset="2"/>
              <a:buNone/>
            </a:pPr>
            <a:endParaRPr lang="en-US" altLang="en-US"/>
          </a:p>
          <a:p>
            <a:pPr marL="0" indent="0" eaLnBrk="1" hangingPunct="1">
              <a:lnSpc>
                <a:spcPct val="130000"/>
              </a:lnSpc>
              <a:buFont typeface="Wingdings" pitchFamily="2" charset="2"/>
              <a:buNone/>
            </a:pPr>
            <a:endParaRPr lang="en-US" altLang="en-US"/>
          </a:p>
          <a:p>
            <a:pPr marL="0" indent="0" eaLnBrk="1" hangingPunct="1">
              <a:lnSpc>
                <a:spcPct val="160000"/>
              </a:lnSpc>
              <a:buFont typeface="Wingdings" pitchFamily="2" charset="2"/>
              <a:buNone/>
            </a:pPr>
            <a:r>
              <a:rPr lang="en-US" altLang="en-US"/>
              <a:t>Thus, the estimates        </a:t>
            </a:r>
            <a:br>
              <a:rPr lang="en-US" altLang="en-US"/>
            </a:br>
            <a:r>
              <a:rPr lang="en-US" altLang="en-US"/>
              <a:t>gained from our samples </a:t>
            </a:r>
            <a:br>
              <a:rPr lang="en-US" altLang="en-US"/>
            </a:br>
            <a:r>
              <a:rPr lang="en-US" altLang="en-US"/>
              <a:t>are always relatively </a:t>
            </a:r>
            <a:br>
              <a:rPr lang="en-US" altLang="en-US"/>
            </a:br>
            <a:r>
              <a:rPr lang="en-US" altLang="en-US"/>
              <a:t>close to the population </a:t>
            </a:r>
            <a:br>
              <a:rPr lang="en-US" altLang="en-US"/>
            </a:br>
            <a:r>
              <a:rPr lang="en-US" altLang="en-US"/>
              <a:t>parameter </a:t>
            </a:r>
            <a:r>
              <a:rPr lang="en-US" altLang="en-US" i="1">
                <a:cs typeface="Arial" panose="020B0604020202020204" pitchFamily="34" charset="0"/>
              </a:rPr>
              <a:t>µ</a:t>
            </a:r>
            <a:r>
              <a:rPr lang="en-US" altLang="en-US">
                <a:cs typeface="Arial" panose="020B0604020202020204" pitchFamily="34" charset="0"/>
              </a:rPr>
              <a:t>.</a:t>
            </a:r>
          </a:p>
        </p:txBody>
      </p:sp>
      <p:pic>
        <p:nvPicPr>
          <p:cNvPr id="1031" name="Picture 6">
            <a:extLst>
              <a:ext uri="{FF2B5EF4-FFF2-40B4-BE49-F238E27FC236}">
                <a16:creationId xmlns:a16="http://schemas.microsoft.com/office/drawing/2014/main" id="{C49B9C9D-AA06-7242-BF36-92E291E4A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057"/>
          <a:stretch>
            <a:fillRect/>
          </a:stretch>
        </p:blipFill>
        <p:spPr bwMode="auto">
          <a:xfrm>
            <a:off x="3657600" y="1600200"/>
            <a:ext cx="51054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a:extLst>
              <a:ext uri="{FF2B5EF4-FFF2-40B4-BE49-F238E27FC236}">
                <a16:creationId xmlns:a16="http://schemas.microsoft.com/office/drawing/2014/main" id="{1E965E28-187C-6A4F-AF13-5C60040AA4E0}"/>
              </a:ext>
            </a:extLst>
          </p:cNvPr>
          <p:cNvSpPr>
            <a:spLocks noChangeArrowheads="1"/>
          </p:cNvSpPr>
          <p:nvPr/>
        </p:nvSpPr>
        <p:spPr bwMode="auto">
          <a:xfrm>
            <a:off x="7102475" y="3233738"/>
            <a:ext cx="554038" cy="311150"/>
          </a:xfrm>
          <a:prstGeom prst="rect">
            <a:avLst/>
          </a:prstGeom>
          <a:solidFill>
            <a:srgbClr val="DAE7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3" name="Rectangle 8">
            <a:extLst>
              <a:ext uri="{FF2B5EF4-FFF2-40B4-BE49-F238E27FC236}">
                <a16:creationId xmlns:a16="http://schemas.microsoft.com/office/drawing/2014/main" id="{8D43D877-1FB7-C546-B15F-33E410354FC9}"/>
              </a:ext>
            </a:extLst>
          </p:cNvPr>
          <p:cNvSpPr>
            <a:spLocks noChangeArrowheads="1"/>
          </p:cNvSpPr>
          <p:nvPr/>
        </p:nvSpPr>
        <p:spPr bwMode="auto">
          <a:xfrm>
            <a:off x="7656513" y="4681538"/>
            <a:ext cx="552450" cy="309562"/>
          </a:xfrm>
          <a:prstGeom prst="rect">
            <a:avLst/>
          </a:prstGeom>
          <a:solidFill>
            <a:srgbClr val="DAE7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4" name="Rectangle 9">
            <a:extLst>
              <a:ext uri="{FF2B5EF4-FFF2-40B4-BE49-F238E27FC236}">
                <a16:creationId xmlns:a16="http://schemas.microsoft.com/office/drawing/2014/main" id="{B47C4BDC-8FEA-2D4D-8FCB-E859D248F2E8}"/>
              </a:ext>
            </a:extLst>
          </p:cNvPr>
          <p:cNvSpPr>
            <a:spLocks noChangeArrowheads="1"/>
          </p:cNvSpPr>
          <p:nvPr/>
        </p:nvSpPr>
        <p:spPr bwMode="auto">
          <a:xfrm>
            <a:off x="7380288" y="1698625"/>
            <a:ext cx="98425" cy="414338"/>
          </a:xfrm>
          <a:prstGeom prst="rect">
            <a:avLst/>
          </a:prstGeom>
          <a:solidFill>
            <a:srgbClr val="DAE7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a:t>
            </a:r>
          </a:p>
        </p:txBody>
      </p:sp>
      <p:sp>
        <p:nvSpPr>
          <p:cNvPr id="1035" name="Text Box 11">
            <a:extLst>
              <a:ext uri="{FF2B5EF4-FFF2-40B4-BE49-F238E27FC236}">
                <a16:creationId xmlns:a16="http://schemas.microsoft.com/office/drawing/2014/main" id="{D62C9064-F6A2-C143-B1C8-D3742BD028D5}"/>
              </a:ext>
            </a:extLst>
          </p:cNvPr>
          <p:cNvSpPr txBox="1">
            <a:spLocks noChangeArrowheads="1"/>
          </p:cNvSpPr>
          <p:nvPr/>
        </p:nvSpPr>
        <p:spPr bwMode="auto">
          <a:xfrm>
            <a:off x="6337300" y="1789113"/>
            <a:ext cx="1892300" cy="5810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Sample means,</a:t>
            </a:r>
            <a:b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 subjects</a:t>
            </a:r>
          </a:p>
        </p:txBody>
      </p:sp>
      <p:sp>
        <p:nvSpPr>
          <p:cNvPr id="1036" name="Text Box 12">
            <a:extLst>
              <a:ext uri="{FF2B5EF4-FFF2-40B4-BE49-F238E27FC236}">
                <a16:creationId xmlns:a16="http://schemas.microsoft.com/office/drawing/2014/main" id="{61DDF31C-6EF1-4B44-B69F-6323F3A45A68}"/>
              </a:ext>
            </a:extLst>
          </p:cNvPr>
          <p:cNvSpPr txBox="1">
            <a:spLocks noChangeArrowheads="1"/>
          </p:cNvSpPr>
          <p:nvPr/>
        </p:nvSpPr>
        <p:spPr bwMode="auto">
          <a:xfrm>
            <a:off x="6019800" y="51816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Symbol" pitchFamily="2" charset="2"/>
                <a:ea typeface="+mn-ea"/>
                <a:cs typeface="+mn-cs"/>
              </a:rPr>
              <a:t>m</a:t>
            </a:r>
          </a:p>
        </p:txBody>
      </p:sp>
      <p:graphicFrame>
        <p:nvGraphicFramePr>
          <p:cNvPr id="1026" name="Object 13">
            <a:extLst>
              <a:ext uri="{FF2B5EF4-FFF2-40B4-BE49-F238E27FC236}">
                <a16:creationId xmlns:a16="http://schemas.microsoft.com/office/drawing/2014/main" id="{FC2B6D41-BBA3-3942-8026-8E52E124C78E}"/>
              </a:ext>
            </a:extLst>
          </p:cNvPr>
          <p:cNvGraphicFramePr>
            <a:graphicFrameLocks noChangeAspect="1"/>
          </p:cNvGraphicFramePr>
          <p:nvPr/>
        </p:nvGraphicFramePr>
        <p:xfrm>
          <a:off x="6691313" y="3113088"/>
          <a:ext cx="990600" cy="574675"/>
        </p:xfrm>
        <a:graphic>
          <a:graphicData uri="http://schemas.openxmlformats.org/presentationml/2006/ole">
            <mc:AlternateContent xmlns:mc="http://schemas.openxmlformats.org/markup-compatibility/2006">
              <mc:Choice xmlns:v="urn:schemas-microsoft-com:vml" Requires="v">
                <p:oleObj spid="_x0000_s393241" name="Equation" r:id="rId5" imgW="9652000" imgH="5562600" progId="Equation.3">
                  <p:embed/>
                </p:oleObj>
              </mc:Choice>
              <mc:Fallback>
                <p:oleObj name="Equation" r:id="rId5" imgW="9652000" imgH="5562600" progId="Equation.3">
                  <p:embed/>
                  <p:pic>
                    <p:nvPicPr>
                      <p:cNvPr id="1026" name="Object 13">
                        <a:extLst>
                          <a:ext uri="{FF2B5EF4-FFF2-40B4-BE49-F238E27FC236}">
                            <a16:creationId xmlns:a16="http://schemas.microsoft.com/office/drawing/2014/main" id="{FC2B6D41-BBA3-3942-8026-8E52E124C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1313" y="3113088"/>
                        <a:ext cx="990600" cy="574675"/>
                      </a:xfrm>
                      <a:prstGeom prst="rect">
                        <a:avLst/>
                      </a:prstGeom>
                      <a:solidFill>
                        <a:srgbClr val="DAE7F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4">
            <a:extLst>
              <a:ext uri="{FF2B5EF4-FFF2-40B4-BE49-F238E27FC236}">
                <a16:creationId xmlns:a16="http://schemas.microsoft.com/office/drawing/2014/main" id="{C5A717D6-BF76-FF4D-A573-BF7F01FAC21D}"/>
              </a:ext>
            </a:extLst>
          </p:cNvPr>
          <p:cNvGraphicFramePr>
            <a:graphicFrameLocks noChangeAspect="1"/>
          </p:cNvGraphicFramePr>
          <p:nvPr/>
        </p:nvGraphicFramePr>
        <p:xfrm>
          <a:off x="7315200" y="4711700"/>
          <a:ext cx="300038" cy="241300"/>
        </p:xfrm>
        <a:graphic>
          <a:graphicData uri="http://schemas.openxmlformats.org/presentationml/2006/ole">
            <mc:AlternateContent xmlns:mc="http://schemas.openxmlformats.org/markup-compatibility/2006">
              <mc:Choice xmlns:v="urn:schemas-microsoft-com:vml" Requires="v">
                <p:oleObj spid="_x0000_s393242" name="Equation" r:id="rId7" imgW="736600" imgH="584200" progId="Equation.3">
                  <p:embed/>
                </p:oleObj>
              </mc:Choice>
              <mc:Fallback>
                <p:oleObj name="Equation" r:id="rId7" imgW="736600" imgH="584200" progId="Equation.3">
                  <p:embed/>
                  <p:pic>
                    <p:nvPicPr>
                      <p:cNvPr id="1027" name="Object 14">
                        <a:extLst>
                          <a:ext uri="{FF2B5EF4-FFF2-40B4-BE49-F238E27FC236}">
                            <a16:creationId xmlns:a16="http://schemas.microsoft.com/office/drawing/2014/main" id="{C5A717D6-BF76-FF4D-A573-BF7F01FAC2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4711700"/>
                        <a:ext cx="300038" cy="241300"/>
                      </a:xfrm>
                      <a:prstGeom prst="rect">
                        <a:avLst/>
                      </a:prstGeom>
                      <a:solidFill>
                        <a:srgbClr val="DAE7F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7" name="Text Box 15">
            <a:extLst>
              <a:ext uri="{FF2B5EF4-FFF2-40B4-BE49-F238E27FC236}">
                <a16:creationId xmlns:a16="http://schemas.microsoft.com/office/drawing/2014/main" id="{9E3D229C-F5C5-7841-912D-87485D627639}"/>
              </a:ext>
            </a:extLst>
          </p:cNvPr>
          <p:cNvSpPr txBox="1">
            <a:spLocks noChangeArrowheads="1"/>
          </p:cNvSpPr>
          <p:nvPr/>
        </p:nvSpPr>
        <p:spPr bwMode="auto">
          <a:xfrm>
            <a:off x="6565900" y="3694113"/>
            <a:ext cx="1828800" cy="6413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Population, </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x</a:t>
            </a:r>
            <a:b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individual subjects</a:t>
            </a:r>
          </a:p>
        </p:txBody>
      </p:sp>
      <p:graphicFrame>
        <p:nvGraphicFramePr>
          <p:cNvPr id="1242128" name="Object 16">
            <a:extLst>
              <a:ext uri="{FF2B5EF4-FFF2-40B4-BE49-F238E27FC236}">
                <a16:creationId xmlns:a16="http://schemas.microsoft.com/office/drawing/2014/main" id="{9FD38C33-FE86-BA4E-828C-273D19341C88}"/>
              </a:ext>
            </a:extLst>
          </p:cNvPr>
          <p:cNvGraphicFramePr>
            <a:graphicFrameLocks noChangeAspect="1"/>
          </p:cNvGraphicFramePr>
          <p:nvPr/>
        </p:nvGraphicFramePr>
        <p:xfrm>
          <a:off x="2819400" y="2667000"/>
          <a:ext cx="300038" cy="301625"/>
        </p:xfrm>
        <a:graphic>
          <a:graphicData uri="http://schemas.openxmlformats.org/presentationml/2006/ole">
            <mc:AlternateContent xmlns:mc="http://schemas.openxmlformats.org/markup-compatibility/2006">
              <mc:Choice xmlns:v="urn:schemas-microsoft-com:vml" Requires="v">
                <p:oleObj spid="_x0000_s393243" name="Equation" r:id="rId9" imgW="736600" imgH="736600" progId="Equation.3">
                  <p:embed/>
                </p:oleObj>
              </mc:Choice>
              <mc:Fallback>
                <p:oleObj name="Equation" r:id="rId9" imgW="736600" imgH="736600" progId="Equation.3">
                  <p:embed/>
                  <p:pic>
                    <p:nvPicPr>
                      <p:cNvPr id="1242128" name="Object 16">
                        <a:extLst>
                          <a:ext uri="{FF2B5EF4-FFF2-40B4-BE49-F238E27FC236}">
                            <a16:creationId xmlns:a16="http://schemas.microsoft.com/office/drawing/2014/main" id="{9FD38C33-FE86-BA4E-828C-273D19341C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2667000"/>
                        <a:ext cx="300038" cy="301625"/>
                      </a:xfrm>
                      <a:prstGeom prst="rect">
                        <a:avLst/>
                      </a:prstGeom>
                      <a:noFill/>
                      <a:ln>
                        <a:noFill/>
                      </a:ln>
                      <a:effectLst/>
                      <a:extLst>
                        <a:ext uri="{909E8E84-426E-40DD-AFC4-6F175D3DCCD1}">
                          <a14:hiddenFill xmlns:a14="http://schemas.microsoft.com/office/drawing/2010/main">
                            <a:solidFill>
                              <a:srgbClr val="DAE7F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17">
            <a:extLst>
              <a:ext uri="{FF2B5EF4-FFF2-40B4-BE49-F238E27FC236}">
                <a16:creationId xmlns:a16="http://schemas.microsoft.com/office/drawing/2014/main" id="{109C0C96-D124-F142-B3F1-63E298F65803}"/>
              </a:ext>
            </a:extLst>
          </p:cNvPr>
          <p:cNvGraphicFramePr>
            <a:graphicFrameLocks noChangeAspect="1"/>
          </p:cNvGraphicFramePr>
          <p:nvPr/>
        </p:nvGraphicFramePr>
        <p:xfrm>
          <a:off x="7848600" y="1781175"/>
          <a:ext cx="300038" cy="301625"/>
        </p:xfrm>
        <a:graphic>
          <a:graphicData uri="http://schemas.openxmlformats.org/presentationml/2006/ole">
            <mc:AlternateContent xmlns:mc="http://schemas.openxmlformats.org/markup-compatibility/2006">
              <mc:Choice xmlns:v="urn:schemas-microsoft-com:vml" Requires="v">
                <p:oleObj spid="_x0000_s393244" name="Equation" r:id="rId11" imgW="736600" imgH="736600" progId="Equation.3">
                  <p:embed/>
                </p:oleObj>
              </mc:Choice>
              <mc:Fallback>
                <p:oleObj name="Equation" r:id="rId11" imgW="736600" imgH="736600" progId="Equation.3">
                  <p:embed/>
                  <p:pic>
                    <p:nvPicPr>
                      <p:cNvPr id="1029" name="Object 17">
                        <a:extLst>
                          <a:ext uri="{FF2B5EF4-FFF2-40B4-BE49-F238E27FC236}">
                            <a16:creationId xmlns:a16="http://schemas.microsoft.com/office/drawing/2014/main" id="{109C0C96-D124-F142-B3F1-63E298F658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8600" y="1781175"/>
                        <a:ext cx="300038" cy="301625"/>
                      </a:xfrm>
                      <a:prstGeom prst="rect">
                        <a:avLst/>
                      </a:prstGeom>
                      <a:noFill/>
                      <a:ln>
                        <a:noFill/>
                      </a:ln>
                      <a:effectLst/>
                      <a:extLst>
                        <a:ext uri="{909E8E84-426E-40DD-AFC4-6F175D3DCCD1}">
                          <a14:hiddenFill xmlns:a14="http://schemas.microsoft.com/office/drawing/2010/main">
                            <a:solidFill>
                              <a:srgbClr val="DAE7F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2131" name="Text Box 19">
            <a:extLst>
              <a:ext uri="{FF2B5EF4-FFF2-40B4-BE49-F238E27FC236}">
                <a16:creationId xmlns:a16="http://schemas.microsoft.com/office/drawing/2014/main" id="{1604B63F-75C2-7F4B-AF32-212CEA86AA2E}"/>
              </a:ext>
            </a:extLst>
          </p:cNvPr>
          <p:cNvSpPr txBox="1">
            <a:spLocks noChangeArrowheads="1"/>
          </p:cNvSpPr>
          <p:nvPr/>
        </p:nvSpPr>
        <p:spPr bwMode="auto">
          <a:xfrm>
            <a:off x="3683000" y="5761038"/>
            <a:ext cx="4927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the population is normally distributed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σ</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 will the sampling distribution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σ</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l-G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287091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21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21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42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3BC36B4F-05DE-344B-9B44-5FA7008F37A7}"/>
              </a:ext>
            </a:extLst>
          </p:cNvPr>
          <p:cNvSpPr txBox="1">
            <a:spLocks noChangeArrowheads="1"/>
          </p:cNvSpPr>
          <p:nvPr/>
        </p:nvSpPr>
        <p:spPr bwMode="auto">
          <a:xfrm>
            <a:off x="7010400" y="5791200"/>
            <a:ext cx="1819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Red dot: mean value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of individual sample</a:t>
            </a:r>
          </a:p>
        </p:txBody>
      </p:sp>
      <p:sp>
        <p:nvSpPr>
          <p:cNvPr id="1243143" name="Rectangle 7">
            <a:extLst>
              <a:ext uri="{FF2B5EF4-FFF2-40B4-BE49-F238E27FC236}">
                <a16:creationId xmlns:a16="http://schemas.microsoft.com/office/drawing/2014/main" id="{2F9CF610-B219-F64E-BDD8-60B03E5FAE4B}"/>
              </a:ext>
            </a:extLst>
          </p:cNvPr>
          <p:cNvSpPr>
            <a:spLocks noChangeArrowheads="1"/>
          </p:cNvSpPr>
          <p:nvPr/>
        </p:nvSpPr>
        <p:spPr bwMode="auto">
          <a:xfrm>
            <a:off x="457200" y="685800"/>
            <a:ext cx="3505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95% of all sample means will be within roughly 2 standard deviations (2*</a:t>
            </a:r>
            <a:r>
              <a:rPr kumimoji="0" lang="en-US" altLang="en-US" sz="2000" b="0" i="1"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of the population parameter </a:t>
            </a:r>
            <a:r>
              <a:rPr kumimoji="0" lang="en-US" altLang="en-US" sz="20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mn-cs"/>
              </a:rPr>
              <a:t>.</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Distances are symmetrical which implies that </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the population parameter </a:t>
            </a:r>
            <a:r>
              <a:rPr kumimoji="0" lang="en-US" altLang="en-US" sz="2000" b="1"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must be within roughly 2 standard deviations from the sample average     , in 95% of all samples.</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43147" name="Text Box 11">
            <a:extLst>
              <a:ext uri="{FF2B5EF4-FFF2-40B4-BE49-F238E27FC236}">
                <a16:creationId xmlns:a16="http://schemas.microsoft.com/office/drawing/2014/main" id="{4DF3E6BD-F4D1-D248-9258-511C486A5A54}"/>
              </a:ext>
            </a:extLst>
          </p:cNvPr>
          <p:cNvSpPr txBox="1">
            <a:spLocks noChangeArrowheads="1"/>
          </p:cNvSpPr>
          <p:nvPr/>
        </p:nvSpPr>
        <p:spPr bwMode="auto">
          <a:xfrm>
            <a:off x="533400" y="6154738"/>
            <a:ext cx="5530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20000"/>
              </a:spcBef>
              <a:spcAft>
                <a:spcPct val="0"/>
              </a:spcAft>
              <a:buClr>
                <a:srgbClr val="00CC99"/>
              </a:buClr>
              <a:buSzPct val="65000"/>
              <a:buFont typeface="Wingdings" pitchFamily="2" charset="2"/>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This reasoning is the essence of statistical inference.</a:t>
            </a:r>
          </a:p>
        </p:txBody>
      </p:sp>
      <p:pic>
        <p:nvPicPr>
          <p:cNvPr id="2054" name="Picture 13">
            <a:extLst>
              <a:ext uri="{FF2B5EF4-FFF2-40B4-BE49-F238E27FC236}">
                <a16:creationId xmlns:a16="http://schemas.microsoft.com/office/drawing/2014/main" id="{EE8174F9-3AFA-0848-91D7-454ECDDBC19D}"/>
              </a:ext>
            </a:extLst>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b="8333"/>
          <a:stretch>
            <a:fillRect/>
          </a:stretch>
        </p:blipFill>
        <p:spPr>
          <a:xfrm>
            <a:off x="4297363" y="533400"/>
            <a:ext cx="4392612" cy="5181600"/>
          </a:xfrm>
          <a:noFill/>
        </p:spPr>
      </p:pic>
      <p:graphicFrame>
        <p:nvGraphicFramePr>
          <p:cNvPr id="2050" name="Object 9">
            <a:extLst>
              <a:ext uri="{FF2B5EF4-FFF2-40B4-BE49-F238E27FC236}">
                <a16:creationId xmlns:a16="http://schemas.microsoft.com/office/drawing/2014/main" id="{ECC829E4-D8C7-6648-824F-E4D812EB894F}"/>
              </a:ext>
            </a:extLst>
          </p:cNvPr>
          <p:cNvGraphicFramePr>
            <a:graphicFrameLocks noChangeAspect="1"/>
          </p:cNvGraphicFramePr>
          <p:nvPr/>
        </p:nvGraphicFramePr>
        <p:xfrm>
          <a:off x="6324600" y="1219200"/>
          <a:ext cx="457200" cy="244475"/>
        </p:xfrm>
        <a:graphic>
          <a:graphicData uri="http://schemas.openxmlformats.org/presentationml/2006/ole">
            <mc:AlternateContent xmlns:mc="http://schemas.openxmlformats.org/markup-compatibility/2006">
              <mc:Choice xmlns:v="urn:schemas-microsoft-com:vml" Requires="v">
                <p:oleObj spid="_x0000_s395271" name="Equation" r:id="rId5" imgW="2336800" imgH="1244600" progId="Equation.3">
                  <p:embed/>
                </p:oleObj>
              </mc:Choice>
              <mc:Fallback>
                <p:oleObj name="Equation" r:id="rId5" imgW="2336800" imgH="1244600" progId="Equation.3">
                  <p:embed/>
                  <p:pic>
                    <p:nvPicPr>
                      <p:cNvPr id="2050" name="Object 9">
                        <a:extLst>
                          <a:ext uri="{FF2B5EF4-FFF2-40B4-BE49-F238E27FC236}">
                            <a16:creationId xmlns:a16="http://schemas.microsoft.com/office/drawing/2014/main" id="{ECC829E4-D8C7-6648-824F-E4D812EB8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219200"/>
                        <a:ext cx="457200" cy="244475"/>
                      </a:xfrm>
                      <a:prstGeom prst="rect">
                        <a:avLst/>
                      </a:prstGeom>
                      <a:noFill/>
                      <a:ln>
                        <a:noFill/>
                      </a:ln>
                      <a:effectLst/>
                      <a:extLst>
                        <a:ext uri="{909E8E84-426E-40DD-AFC4-6F175D3DCCD1}">
                          <a14:hiddenFill xmlns:a14="http://schemas.microsoft.com/office/drawing/2010/main">
                            <a:solidFill>
                              <a:srgbClr val="DAE7F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5" name="Line 8">
            <a:extLst>
              <a:ext uri="{FF2B5EF4-FFF2-40B4-BE49-F238E27FC236}">
                <a16:creationId xmlns:a16="http://schemas.microsoft.com/office/drawing/2014/main" id="{CFB00C43-5110-374D-8398-A46CB401A8D5}"/>
              </a:ext>
            </a:extLst>
          </p:cNvPr>
          <p:cNvSpPr>
            <a:spLocks noChangeShapeType="1"/>
          </p:cNvSpPr>
          <p:nvPr/>
        </p:nvSpPr>
        <p:spPr bwMode="auto">
          <a:xfrm flipH="1">
            <a:off x="6286500" y="1216025"/>
            <a:ext cx="585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6" name="Line 4">
            <a:extLst>
              <a:ext uri="{FF2B5EF4-FFF2-40B4-BE49-F238E27FC236}">
                <a16:creationId xmlns:a16="http://schemas.microsoft.com/office/drawing/2014/main" id="{4F06D101-831D-6B4D-BBE9-02F3D8381AC4}"/>
              </a:ext>
            </a:extLst>
          </p:cNvPr>
          <p:cNvSpPr>
            <a:spLocks noChangeShapeType="1"/>
          </p:cNvSpPr>
          <p:nvPr/>
        </p:nvSpPr>
        <p:spPr bwMode="auto">
          <a:xfrm flipH="1" flipV="1">
            <a:off x="6805613" y="5638800"/>
            <a:ext cx="228600" cy="21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243163" name="Picture 27" descr="Picture1">
            <a:extLst>
              <a:ext uri="{FF2B5EF4-FFF2-40B4-BE49-F238E27FC236}">
                <a16:creationId xmlns:a16="http://schemas.microsoft.com/office/drawing/2014/main" id="{328A85E3-CA89-AF48-A9EA-A37D92535C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876800"/>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887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31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3143">
                                            <p:txEl>
                                              <p:pRg st="2" end="2"/>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24316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43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43" grpId="0" build="p" autoUpdateAnimBg="0"/>
      <p:bldP spid="124314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CC66"/>
        </a:solidFill>
        <a:effectLst/>
      </p:bgPr>
    </p:bg>
    <p:spTree>
      <p:nvGrpSpPr>
        <p:cNvPr id="1" name=""/>
        <p:cNvGrpSpPr/>
        <p:nvPr/>
      </p:nvGrpSpPr>
      <p:grpSpPr>
        <a:xfrm>
          <a:off x="0" y="0"/>
          <a:ext cx="0" cy="0"/>
          <a:chOff x="0" y="0"/>
          <a:chExt cx="0" cy="0"/>
        </a:xfrm>
      </p:grpSpPr>
      <p:sp>
        <p:nvSpPr>
          <p:cNvPr id="21506" name="Rectangle 33">
            <a:extLst>
              <a:ext uri="{FF2B5EF4-FFF2-40B4-BE49-F238E27FC236}">
                <a16:creationId xmlns:a16="http://schemas.microsoft.com/office/drawing/2014/main" id="{18A3D2C4-A47D-744F-A162-83CABB947FEC}"/>
              </a:ext>
            </a:extLst>
          </p:cNvPr>
          <p:cNvSpPr>
            <a:spLocks noGrp="1" noChangeArrowheads="1"/>
          </p:cNvSpPr>
          <p:nvPr>
            <p:ph type="title"/>
          </p:nvPr>
        </p:nvSpPr>
        <p:spPr/>
        <p:txBody>
          <a:bodyPr/>
          <a:lstStyle/>
          <a:p>
            <a:pPr eaLnBrk="1" hangingPunct="1"/>
            <a:r>
              <a:rPr lang="en-US" altLang="en-US" sz="1600" b="1">
                <a:solidFill>
                  <a:schemeClr val="tx1"/>
                </a:solidFill>
                <a:latin typeface="Arial" panose="020B0604020202020204" pitchFamily="34" charset="0"/>
              </a:rPr>
              <a:t>The weight of single eggs of the brown variety is normally distributed </a:t>
            </a:r>
            <a:r>
              <a:rPr lang="en-US" altLang="en-US" sz="1600" b="1" i="1">
                <a:solidFill>
                  <a:schemeClr val="tx1"/>
                </a:solidFill>
                <a:latin typeface="Arial" panose="020B0604020202020204" pitchFamily="34" charset="0"/>
              </a:rPr>
              <a:t>N</a:t>
            </a:r>
            <a:r>
              <a:rPr lang="en-US" altLang="en-US" sz="1600" b="1">
                <a:solidFill>
                  <a:schemeClr val="tx1"/>
                </a:solidFill>
                <a:latin typeface="Arial" panose="020B0604020202020204" pitchFamily="34" charset="0"/>
              </a:rPr>
              <a:t>(65 g,5 g).</a:t>
            </a:r>
            <a:br>
              <a:rPr lang="en-US" altLang="en-US" sz="1600" b="1">
                <a:solidFill>
                  <a:schemeClr val="tx1"/>
                </a:solidFill>
                <a:latin typeface="Arial" panose="020B0604020202020204" pitchFamily="34" charset="0"/>
              </a:rPr>
            </a:br>
            <a:r>
              <a:rPr lang="en-US" altLang="en-US" sz="1600" b="1">
                <a:solidFill>
                  <a:schemeClr val="tx1"/>
                </a:solidFill>
                <a:latin typeface="Arial" panose="020B0604020202020204" pitchFamily="34" charset="0"/>
              </a:rPr>
              <a:t>Think of a carton of 12 brown eggs as an SRS of size 12.</a:t>
            </a:r>
          </a:p>
        </p:txBody>
      </p:sp>
      <p:sp>
        <p:nvSpPr>
          <p:cNvPr id="21507" name="Rectangle 2">
            <a:extLst>
              <a:ext uri="{FF2B5EF4-FFF2-40B4-BE49-F238E27FC236}">
                <a16:creationId xmlns:a16="http://schemas.microsoft.com/office/drawing/2014/main" id="{AB898D2A-4F11-A44F-AECC-69ED080DD959}"/>
              </a:ext>
            </a:extLst>
          </p:cNvPr>
          <p:cNvSpPr>
            <a:spLocks noGrp="1" noChangeArrowheads="1"/>
          </p:cNvSpPr>
          <p:nvPr>
            <p:ph type="body" sz="half" idx="1"/>
          </p:nvPr>
        </p:nvSpPr>
        <p:spPr/>
        <p:txBody>
          <a:bodyPr/>
          <a:lstStyle/>
          <a:p>
            <a:pPr marL="0" indent="0" eaLnBrk="1" hangingPunct="1">
              <a:spcAft>
                <a:spcPct val="50000"/>
              </a:spcAft>
              <a:buFont typeface="Wingdings" pitchFamily="2" charset="2"/>
              <a:buNone/>
            </a:pPr>
            <a:r>
              <a:rPr lang="en-US" altLang="en-US" sz="1600"/>
              <a:t>.</a:t>
            </a:r>
          </a:p>
        </p:txBody>
      </p:sp>
      <p:grpSp>
        <p:nvGrpSpPr>
          <p:cNvPr id="2" name="Group 3">
            <a:extLst>
              <a:ext uri="{FF2B5EF4-FFF2-40B4-BE49-F238E27FC236}">
                <a16:creationId xmlns:a16="http://schemas.microsoft.com/office/drawing/2014/main" id="{AA542127-2AC0-6247-B90B-0F8B07C19037}"/>
              </a:ext>
            </a:extLst>
          </p:cNvPr>
          <p:cNvGrpSpPr>
            <a:grpSpLocks/>
          </p:cNvGrpSpPr>
          <p:nvPr/>
        </p:nvGrpSpPr>
        <p:grpSpPr bwMode="auto">
          <a:xfrm>
            <a:off x="6946900" y="4114800"/>
            <a:ext cx="1968500" cy="2438400"/>
            <a:chOff x="104" y="2640"/>
            <a:chExt cx="1240" cy="1536"/>
          </a:xfrm>
        </p:grpSpPr>
        <p:sp>
          <p:nvSpPr>
            <p:cNvPr id="21519" name="Freeform 4">
              <a:extLst>
                <a:ext uri="{FF2B5EF4-FFF2-40B4-BE49-F238E27FC236}">
                  <a16:creationId xmlns:a16="http://schemas.microsoft.com/office/drawing/2014/main" id="{6595AEDF-434A-1741-87E4-A6CDD193D3BB}"/>
                </a:ext>
              </a:extLst>
            </p:cNvPr>
            <p:cNvSpPr>
              <a:spLocks/>
            </p:cNvSpPr>
            <p:nvPr/>
          </p:nvSpPr>
          <p:spPr bwMode="auto">
            <a:xfrm>
              <a:off x="632" y="3072"/>
              <a:ext cx="96" cy="432"/>
            </a:xfrm>
            <a:custGeom>
              <a:avLst/>
              <a:gdLst>
                <a:gd name="T0" fmla="*/ 41 w 56"/>
                <a:gd name="T1" fmla="*/ 0 h 336"/>
                <a:gd name="T2" fmla="*/ 41 w 56"/>
                <a:gd name="T3" fmla="*/ 409 h 336"/>
                <a:gd name="T4" fmla="*/ 283 w 56"/>
                <a:gd name="T5" fmla="*/ 714 h 336"/>
                <a:gd name="T6" fmla="*/ 0 60000 65536"/>
                <a:gd name="T7" fmla="*/ 0 60000 65536"/>
                <a:gd name="T8" fmla="*/ 0 60000 65536"/>
                <a:gd name="T9" fmla="*/ 0 w 56"/>
                <a:gd name="T10" fmla="*/ 0 h 336"/>
                <a:gd name="T11" fmla="*/ 56 w 56"/>
                <a:gd name="T12" fmla="*/ 336 h 336"/>
              </a:gdLst>
              <a:ahLst/>
              <a:cxnLst>
                <a:cxn ang="T6">
                  <a:pos x="T0" y="T1"/>
                </a:cxn>
                <a:cxn ang="T7">
                  <a:pos x="T2" y="T3"/>
                </a:cxn>
                <a:cxn ang="T8">
                  <a:pos x="T4" y="T5"/>
                </a:cxn>
              </a:cxnLst>
              <a:rect l="T9" t="T10" r="T11" b="T12"/>
              <a:pathLst>
                <a:path w="56" h="336">
                  <a:moveTo>
                    <a:pt x="8" y="0"/>
                  </a:moveTo>
                  <a:cubicBezTo>
                    <a:pt x="4" y="68"/>
                    <a:pt x="0" y="136"/>
                    <a:pt x="8" y="192"/>
                  </a:cubicBezTo>
                  <a:cubicBezTo>
                    <a:pt x="16" y="248"/>
                    <a:pt x="36" y="292"/>
                    <a:pt x="56" y="336"/>
                  </a:cubicBez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1520" name="Group 5">
              <a:extLst>
                <a:ext uri="{FF2B5EF4-FFF2-40B4-BE49-F238E27FC236}">
                  <a16:creationId xmlns:a16="http://schemas.microsoft.com/office/drawing/2014/main" id="{E800B272-9FE8-A041-BAE2-657FB8679116}"/>
                </a:ext>
              </a:extLst>
            </p:cNvPr>
            <p:cNvGrpSpPr>
              <a:grpSpLocks/>
            </p:cNvGrpSpPr>
            <p:nvPr/>
          </p:nvGrpSpPr>
          <p:grpSpPr bwMode="auto">
            <a:xfrm>
              <a:off x="344" y="2640"/>
              <a:ext cx="944" cy="659"/>
              <a:chOff x="4560" y="2701"/>
              <a:chExt cx="944" cy="659"/>
            </a:xfrm>
          </p:grpSpPr>
          <p:sp>
            <p:nvSpPr>
              <p:cNvPr id="21522" name="Freeform 6">
                <a:extLst>
                  <a:ext uri="{FF2B5EF4-FFF2-40B4-BE49-F238E27FC236}">
                    <a16:creationId xmlns:a16="http://schemas.microsoft.com/office/drawing/2014/main" id="{8C33F7C6-D531-AF42-9EA2-771AAF885E1D}"/>
                  </a:ext>
                </a:extLst>
              </p:cNvPr>
              <p:cNvSpPr>
                <a:spLocks/>
              </p:cNvSpPr>
              <p:nvPr/>
            </p:nvSpPr>
            <p:spPr bwMode="auto">
              <a:xfrm>
                <a:off x="4608" y="2880"/>
                <a:ext cx="720" cy="432"/>
              </a:xfrm>
              <a:custGeom>
                <a:avLst/>
                <a:gdLst>
                  <a:gd name="T0" fmla="*/ 144 w 720"/>
                  <a:gd name="T1" fmla="*/ 0 h 432"/>
                  <a:gd name="T2" fmla="*/ 0 w 720"/>
                  <a:gd name="T3" fmla="*/ 144 h 432"/>
                  <a:gd name="T4" fmla="*/ 576 w 720"/>
                  <a:gd name="T5" fmla="*/ 432 h 432"/>
                  <a:gd name="T6" fmla="*/ 720 w 720"/>
                  <a:gd name="T7" fmla="*/ 240 h 432"/>
                  <a:gd name="T8" fmla="*/ 144 w 720"/>
                  <a:gd name="T9" fmla="*/ 0 h 432"/>
                  <a:gd name="T10" fmla="*/ 0 60000 65536"/>
                  <a:gd name="T11" fmla="*/ 0 60000 65536"/>
                  <a:gd name="T12" fmla="*/ 0 60000 65536"/>
                  <a:gd name="T13" fmla="*/ 0 60000 65536"/>
                  <a:gd name="T14" fmla="*/ 0 60000 65536"/>
                  <a:gd name="T15" fmla="*/ 0 w 720"/>
                  <a:gd name="T16" fmla="*/ 0 h 432"/>
                  <a:gd name="T17" fmla="*/ 720 w 720"/>
                  <a:gd name="T18" fmla="*/ 432 h 432"/>
                </a:gdLst>
                <a:ahLst/>
                <a:cxnLst>
                  <a:cxn ang="T10">
                    <a:pos x="T0" y="T1"/>
                  </a:cxn>
                  <a:cxn ang="T11">
                    <a:pos x="T2" y="T3"/>
                  </a:cxn>
                  <a:cxn ang="T12">
                    <a:pos x="T4" y="T5"/>
                  </a:cxn>
                  <a:cxn ang="T13">
                    <a:pos x="T6" y="T7"/>
                  </a:cxn>
                  <a:cxn ang="T14">
                    <a:pos x="T8" y="T9"/>
                  </a:cxn>
                </a:cxnLst>
                <a:rect l="T15" t="T16" r="T17" b="T18"/>
                <a:pathLst>
                  <a:path w="720" h="432">
                    <a:moveTo>
                      <a:pt x="144" y="0"/>
                    </a:moveTo>
                    <a:lnTo>
                      <a:pt x="0" y="144"/>
                    </a:lnTo>
                    <a:lnTo>
                      <a:pt x="576" y="432"/>
                    </a:lnTo>
                    <a:lnTo>
                      <a:pt x="720" y="240"/>
                    </a:lnTo>
                    <a:lnTo>
                      <a:pt x="1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1523" name="Picture 7">
                <a:extLst>
                  <a:ext uri="{FF2B5EF4-FFF2-40B4-BE49-F238E27FC236}">
                    <a16:creationId xmlns:a16="http://schemas.microsoft.com/office/drawing/2014/main" id="{25D6BA49-75D4-034A-8631-D98E78ED7B6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0" y="2701"/>
                <a:ext cx="944"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21" name="Picture 8">
              <a:extLst>
                <a:ext uri="{FF2B5EF4-FFF2-40B4-BE49-F238E27FC236}">
                  <a16:creationId xmlns:a16="http://schemas.microsoft.com/office/drawing/2014/main" id="{6D6BB7AA-9063-1447-98A7-8E64573F3A0E}"/>
                </a:ext>
              </a:extLst>
            </p:cNvPr>
            <p:cNvPicPr>
              <a:picLocks noChangeAspect="1" noChangeArrowheads="1"/>
            </p:cNvPicPr>
            <p:nvPr/>
          </p:nvPicPr>
          <p:blipFill>
            <a:blip r:embed="rId4">
              <a:lum bright="6000" contrast="38000"/>
              <a:grayscl/>
              <a:extLst>
                <a:ext uri="{28A0092B-C50C-407E-A947-70E740481C1C}">
                  <a14:useLocalDpi xmlns:a14="http://schemas.microsoft.com/office/drawing/2010/main" val="0"/>
                </a:ext>
              </a:extLst>
            </a:blip>
            <a:srcRect/>
            <a:stretch>
              <a:fillRect/>
            </a:stretch>
          </p:blipFill>
          <p:spPr bwMode="auto">
            <a:xfrm>
              <a:off x="104" y="3518"/>
              <a:ext cx="1240"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9" name="Group 9">
            <a:extLst>
              <a:ext uri="{FF2B5EF4-FFF2-40B4-BE49-F238E27FC236}">
                <a16:creationId xmlns:a16="http://schemas.microsoft.com/office/drawing/2014/main" id="{F77FBB9F-3B72-DC4A-A52A-6BDA60005FB1}"/>
              </a:ext>
            </a:extLst>
          </p:cNvPr>
          <p:cNvGrpSpPr>
            <a:grpSpLocks/>
          </p:cNvGrpSpPr>
          <p:nvPr/>
        </p:nvGrpSpPr>
        <p:grpSpPr bwMode="auto">
          <a:xfrm flipH="1">
            <a:off x="152400" y="1219200"/>
            <a:ext cx="2438400" cy="2476500"/>
            <a:chOff x="4176" y="768"/>
            <a:chExt cx="1536" cy="1560"/>
          </a:xfrm>
        </p:grpSpPr>
        <p:sp>
          <p:nvSpPr>
            <p:cNvPr id="21513" name="Freeform 10">
              <a:extLst>
                <a:ext uri="{FF2B5EF4-FFF2-40B4-BE49-F238E27FC236}">
                  <a16:creationId xmlns:a16="http://schemas.microsoft.com/office/drawing/2014/main" id="{CD0413E2-86D8-B94E-A81C-433AB4784BCB}"/>
                </a:ext>
              </a:extLst>
            </p:cNvPr>
            <p:cNvSpPr>
              <a:spLocks/>
            </p:cNvSpPr>
            <p:nvPr/>
          </p:nvSpPr>
          <p:spPr bwMode="auto">
            <a:xfrm>
              <a:off x="4992" y="1344"/>
              <a:ext cx="288" cy="336"/>
            </a:xfrm>
            <a:custGeom>
              <a:avLst/>
              <a:gdLst>
                <a:gd name="T0" fmla="*/ 162 w 384"/>
                <a:gd name="T1" fmla="*/ 0 h 288"/>
                <a:gd name="T2" fmla="*/ 81 w 384"/>
                <a:gd name="T3" fmla="*/ 305 h 288"/>
                <a:gd name="T4" fmla="*/ 0 w 384"/>
                <a:gd name="T5" fmla="*/ 457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384" y="0"/>
                  </a:moveTo>
                  <a:cubicBezTo>
                    <a:pt x="320" y="72"/>
                    <a:pt x="256" y="144"/>
                    <a:pt x="192" y="192"/>
                  </a:cubicBezTo>
                  <a:cubicBezTo>
                    <a:pt x="128" y="240"/>
                    <a:pt x="32" y="272"/>
                    <a:pt x="0" y="288"/>
                  </a:cubicBez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1514" name="Picture 11">
              <a:extLst>
                <a:ext uri="{FF2B5EF4-FFF2-40B4-BE49-F238E27FC236}">
                  <a16:creationId xmlns:a16="http://schemas.microsoft.com/office/drawing/2014/main" id="{371109BD-CD64-5447-9FA4-3EBC458E6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 y="768"/>
              <a:ext cx="1240"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a:extLst>
                <a:ext uri="{FF2B5EF4-FFF2-40B4-BE49-F238E27FC236}">
                  <a16:creationId xmlns:a16="http://schemas.microsoft.com/office/drawing/2014/main" id="{A44DCB47-CC5B-994B-9C0A-4E4ADB4FAB4B}"/>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76" y="1536"/>
              <a:ext cx="768"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a:extLst>
                <a:ext uri="{FF2B5EF4-FFF2-40B4-BE49-F238E27FC236}">
                  <a16:creationId xmlns:a16="http://schemas.microsoft.com/office/drawing/2014/main" id="{EAA862EF-7CE0-B044-9927-E21B2A85E595}"/>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68" y="1632"/>
              <a:ext cx="768"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a:extLst>
                <a:ext uri="{FF2B5EF4-FFF2-40B4-BE49-F238E27FC236}">
                  <a16:creationId xmlns:a16="http://schemas.microsoft.com/office/drawing/2014/main" id="{C2C626F3-64EA-6B4F-BA86-8EA93B5C4E95}"/>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60" y="1728"/>
              <a:ext cx="768"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5">
              <a:extLst>
                <a:ext uri="{FF2B5EF4-FFF2-40B4-BE49-F238E27FC236}">
                  <a16:creationId xmlns:a16="http://schemas.microsoft.com/office/drawing/2014/main" id="{12F0D645-2FC6-4C45-BAAA-9773DA37C10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52" y="1824"/>
              <a:ext cx="768"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44176" name="Rectangle 16">
            <a:extLst>
              <a:ext uri="{FF2B5EF4-FFF2-40B4-BE49-F238E27FC236}">
                <a16:creationId xmlns:a16="http://schemas.microsoft.com/office/drawing/2014/main" id="{56275DA3-926C-ED48-A3CC-F38EF127ACA7}"/>
              </a:ext>
            </a:extLst>
          </p:cNvPr>
          <p:cNvSpPr>
            <a:spLocks noChangeArrowheads="1"/>
          </p:cNvSpPr>
          <p:nvPr/>
        </p:nvSpPr>
        <p:spPr bwMode="auto">
          <a:xfrm>
            <a:off x="381000" y="3886200"/>
            <a:ext cx="693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You buy a carton of 12 white eggs instead. The box weighs 770 g. The average egg weight from that </a:t>
            </a: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SRS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thus 64.2 g. </a:t>
            </a:r>
          </a:p>
          <a:p>
            <a:pPr marL="0" marR="0" lvl="0" indent="0" algn="l" defTabSz="914400" rtl="0" eaLnBrk="1" fontAlgn="base" latinLnBrk="0" hangingPunct="1">
              <a:lnSpc>
                <a:spcPct val="120000"/>
              </a:lnSpc>
              <a:spcBef>
                <a:spcPct val="70000"/>
              </a:spcBef>
              <a:spcAft>
                <a:spcPct val="0"/>
              </a:spcAft>
              <a:buClr>
                <a:srgbClr val="00CC99"/>
              </a:buClr>
              <a:buSzPct val="65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Knowing that the standard deviation of egg weight is 5 g </a:t>
            </a:r>
            <a:r>
              <a:rPr kumimoji="0" lang="en-US" altLang="en-US" sz="1800" b="0" i="1" u="none" strike="noStrike" kern="1200" cap="none" spc="0" normalizeH="0" baseline="0" noProof="0">
                <a:ln>
                  <a:noFill/>
                </a:ln>
                <a:solidFill>
                  <a:srgbClr val="FF0000"/>
                </a:solidFill>
                <a:effectLst/>
                <a:uLnTx/>
                <a:uFillTx/>
                <a:latin typeface="Arial" panose="020B0604020202020204" pitchFamily="34" charset="0"/>
                <a:ea typeface="+mn-ea"/>
                <a:cs typeface="+mn-cs"/>
              </a:rPr>
              <a:t>regardless of color</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what can you infer about the mean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of the white egg population? </a:t>
            </a:r>
          </a:p>
        </p:txBody>
      </p:sp>
      <p:sp>
        <p:nvSpPr>
          <p:cNvPr id="21511" name="Rectangle 22">
            <a:extLst>
              <a:ext uri="{FF2B5EF4-FFF2-40B4-BE49-F238E27FC236}">
                <a16:creationId xmlns:a16="http://schemas.microsoft.com/office/drawing/2014/main" id="{39551EDF-E4B4-F54C-A6AE-CD4322DA79D7}"/>
              </a:ext>
            </a:extLst>
          </p:cNvPr>
          <p:cNvSpPr>
            <a:spLocks noChangeArrowheads="1"/>
          </p:cNvSpPr>
          <p:nvPr/>
        </p:nvSpPr>
        <p:spPr bwMode="auto">
          <a:xfrm>
            <a:off x="2590800" y="1066800"/>
            <a:ext cx="624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20000"/>
              </a:spcBef>
              <a:spcAft>
                <a:spcPct val="50000"/>
              </a:spcAft>
              <a:buClr>
                <a:srgbClr val="00CC99"/>
              </a:buClr>
              <a:buSzPct val="65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What is the distribution of the sample means    ?</a:t>
            </a:r>
          </a:p>
          <a:p>
            <a:pPr marL="0" marR="0" lvl="0" indent="0" algn="l" defTabSz="914400" rtl="0" eaLnBrk="1" fontAlgn="base" latinLnBrk="0" hangingPunct="1">
              <a:lnSpc>
                <a:spcPct val="110000"/>
              </a:lnSpc>
              <a:spcBef>
                <a:spcPct val="20000"/>
              </a:spcBef>
              <a:spcAft>
                <a:spcPct val="50000"/>
              </a:spcAft>
              <a:buClr>
                <a:srgbClr val="00CC99"/>
              </a:buClr>
              <a:buSzPct val="65000"/>
              <a:buFont typeface="Wingdings" pitchFamily="2" charset="2"/>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10000"/>
              </a:lnSpc>
              <a:spcBef>
                <a:spcPct val="50000"/>
              </a:spcBef>
              <a:spcAft>
                <a:spcPct val="30000"/>
              </a:spcAft>
              <a:buClr>
                <a:srgbClr val="00CC99"/>
              </a:buClr>
              <a:buSzPct val="65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Find the middle 95% of the sample means distribution.</a:t>
            </a:r>
          </a:p>
          <a:p>
            <a:pPr marL="0" marR="0" lvl="0" indent="0" algn="l" defTabSz="914400" rtl="0" eaLnBrk="1" fontAlgn="base" latinLnBrk="0" hangingPunct="1">
              <a:lnSpc>
                <a:spcPct val="110000"/>
              </a:lnSpc>
              <a:spcBef>
                <a:spcPct val="20000"/>
              </a:spcBef>
              <a:spcAft>
                <a:spcPct val="50000"/>
              </a:spcAft>
              <a:buClr>
                <a:srgbClr val="00CC99"/>
              </a:buClr>
              <a:buSzPct val="65000"/>
              <a:buFont typeface="Wingdings" pitchFamily="2" charset="2"/>
              <a:buChar char="p"/>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1512" name="Picture 23" descr="Picture1">
            <a:extLst>
              <a:ext uri="{FF2B5EF4-FFF2-40B4-BE49-F238E27FC236}">
                <a16:creationId xmlns:a16="http://schemas.microsoft.com/office/drawing/2014/main" id="{907B8F7A-CCB9-764D-9C6C-E11316953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143000"/>
            <a:ext cx="3000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24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44176">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441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76"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7B04B754-F232-D34E-930B-A092E5923FA6}"/>
              </a:ext>
            </a:extLst>
          </p:cNvPr>
          <p:cNvSpPr>
            <a:spLocks noChangeArrowheads="1"/>
          </p:cNvSpPr>
          <p:nvPr/>
        </p:nvSpPr>
        <p:spPr bwMode="auto">
          <a:xfrm>
            <a:off x="12700" y="2590800"/>
            <a:ext cx="9131300" cy="42672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p>
        </p:txBody>
      </p:sp>
      <p:pic>
        <p:nvPicPr>
          <p:cNvPr id="22531" name="Picture 4">
            <a:extLst>
              <a:ext uri="{FF2B5EF4-FFF2-40B4-BE49-F238E27FC236}">
                <a16:creationId xmlns:a16="http://schemas.microsoft.com/office/drawing/2014/main" id="{035B149F-8F49-D74C-ACBD-FFF06009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79700"/>
            <a:ext cx="725328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a:extLst>
              <a:ext uri="{FF2B5EF4-FFF2-40B4-BE49-F238E27FC236}">
                <a16:creationId xmlns:a16="http://schemas.microsoft.com/office/drawing/2014/main" id="{44E7271E-2D22-9B49-86F3-9CFA00832772}"/>
              </a:ext>
            </a:extLst>
          </p:cNvPr>
          <p:cNvSpPr>
            <a:spLocks noGrp="1" noChangeArrowheads="1"/>
          </p:cNvSpPr>
          <p:nvPr>
            <p:ph type="title"/>
          </p:nvPr>
        </p:nvSpPr>
        <p:spPr>
          <a:xfrm>
            <a:off x="457200" y="228600"/>
            <a:ext cx="8458200" cy="762000"/>
          </a:xfrm>
        </p:spPr>
        <p:txBody>
          <a:bodyPr/>
          <a:lstStyle/>
          <a:p>
            <a:pPr eaLnBrk="1" hangingPunct="1"/>
            <a:r>
              <a:rPr lang="en-US" altLang="en-US" dirty="0"/>
              <a:t>Confidence intervals</a:t>
            </a:r>
          </a:p>
        </p:txBody>
      </p:sp>
      <p:sp>
        <p:nvSpPr>
          <p:cNvPr id="22533" name="Rectangle 6">
            <a:extLst>
              <a:ext uri="{FF2B5EF4-FFF2-40B4-BE49-F238E27FC236}">
                <a16:creationId xmlns:a16="http://schemas.microsoft.com/office/drawing/2014/main" id="{2FAB9045-D101-FD4D-B6C4-5175E4ECD35B}"/>
              </a:ext>
            </a:extLst>
          </p:cNvPr>
          <p:cNvSpPr>
            <a:spLocks noGrp="1" noChangeArrowheads="1"/>
          </p:cNvSpPr>
          <p:nvPr>
            <p:ph type="body" idx="1"/>
          </p:nvPr>
        </p:nvSpPr>
        <p:spPr>
          <a:xfrm>
            <a:off x="457200" y="990600"/>
            <a:ext cx="8229600" cy="1828800"/>
          </a:xfrm>
        </p:spPr>
        <p:txBody>
          <a:bodyPr/>
          <a:lstStyle/>
          <a:p>
            <a:pPr marL="0" indent="0" eaLnBrk="1" hangingPunct="1">
              <a:lnSpc>
                <a:spcPct val="140000"/>
              </a:lnSpc>
              <a:buFont typeface="Wingdings" pitchFamily="2" charset="2"/>
              <a:buNone/>
            </a:pPr>
            <a:r>
              <a:rPr lang="en-US" altLang="en-US" dirty="0">
                <a:cs typeface="Times New Roman" panose="02020603050405020304" pitchFamily="18" charset="0"/>
              </a:rPr>
              <a:t>The </a:t>
            </a:r>
            <a:r>
              <a:rPr lang="en-US" altLang="en-US" b="1" dirty="0">
                <a:solidFill>
                  <a:srgbClr val="333399"/>
                </a:solidFill>
                <a:cs typeface="Times New Roman" panose="02020603050405020304" pitchFamily="18" charset="0"/>
              </a:rPr>
              <a:t>confidence interval</a:t>
            </a:r>
            <a:r>
              <a:rPr lang="en-US" altLang="en-US" dirty="0">
                <a:cs typeface="Times New Roman" panose="02020603050405020304" pitchFamily="18" charset="0"/>
              </a:rPr>
              <a:t> is a range of values with an associated probability or </a:t>
            </a:r>
            <a:r>
              <a:rPr lang="en-US" altLang="en-US" b="1" dirty="0">
                <a:solidFill>
                  <a:srgbClr val="333399"/>
                </a:solidFill>
                <a:cs typeface="Times New Roman" panose="02020603050405020304" pitchFamily="18" charset="0"/>
              </a:rPr>
              <a:t>confidence level </a:t>
            </a:r>
            <a:r>
              <a:rPr lang="en-US" altLang="en-US" b="1" i="1" dirty="0">
                <a:solidFill>
                  <a:srgbClr val="333399"/>
                </a:solidFill>
                <a:cs typeface="Times New Roman" panose="02020603050405020304" pitchFamily="18" charset="0"/>
              </a:rPr>
              <a:t>C</a:t>
            </a:r>
            <a:r>
              <a:rPr lang="en-US" altLang="en-US" b="1" dirty="0">
                <a:cs typeface="Times New Roman" panose="02020603050405020304" pitchFamily="18" charset="0"/>
              </a:rPr>
              <a:t>.</a:t>
            </a:r>
            <a:r>
              <a:rPr lang="en-US" altLang="en-US" dirty="0">
                <a:cs typeface="Times New Roman" panose="02020603050405020304" pitchFamily="18" charset="0"/>
              </a:rPr>
              <a:t> The probability quantifies the chance that the interval contains the true population parameter.</a:t>
            </a:r>
            <a:endParaRPr lang="en-US" altLang="en-US" sz="1800" dirty="0">
              <a:cs typeface="Times New Roman" panose="02020603050405020304" pitchFamily="18" charset="0"/>
            </a:endParaRPr>
          </a:p>
        </p:txBody>
      </p:sp>
      <p:sp>
        <p:nvSpPr>
          <p:cNvPr id="1245192" name="Rectangle 8">
            <a:extLst>
              <a:ext uri="{FF2B5EF4-FFF2-40B4-BE49-F238E27FC236}">
                <a16:creationId xmlns:a16="http://schemas.microsoft.com/office/drawing/2014/main" id="{3F08609F-F067-754C-9359-7446C82107E8}"/>
              </a:ext>
            </a:extLst>
          </p:cNvPr>
          <p:cNvSpPr>
            <a:spLocks noChangeArrowheads="1"/>
          </p:cNvSpPr>
          <p:nvPr/>
        </p:nvSpPr>
        <p:spPr bwMode="auto">
          <a:xfrm>
            <a:off x="838200" y="5461000"/>
            <a:ext cx="7696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 4.2 is a 95% confidence interval for the population parameter</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en-US" altLang="en-US" sz="2000" b="0" i="1" u="none" strike="noStrike" kern="1200" cap="none" spc="0" normalizeH="0" baseline="0" noProof="0" dirty="0">
                <a:ln>
                  <a:noFill/>
                </a:ln>
                <a:solidFill>
                  <a:srgbClr val="000000"/>
                </a:solidFill>
                <a:effectLst/>
                <a:uLnTx/>
                <a:uFillTx/>
                <a:latin typeface="Symbol" pitchFamily="2" charset="2"/>
                <a:ea typeface="+mn-ea"/>
                <a:cs typeface="Times New Roman" panose="02020603050405020304" pitchFamily="18" charset="0"/>
              </a:rPr>
              <a:t>m</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p>
          <a:p>
            <a:pPr marL="0" marR="0" lvl="0" indent="0" algn="l" defTabSz="914400" rtl="0" eaLnBrk="1" fontAlgn="base" latinLnBrk="0" hangingPunct="1">
              <a:lnSpc>
                <a:spcPct val="110000"/>
              </a:lnSpc>
              <a:spcBef>
                <a:spcPct val="5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This equation says that in 95% of the cases, the actual value of </a:t>
            </a:r>
            <a:r>
              <a:rPr kumimoji="0" lang="en-US" altLang="en-US" sz="1800" b="0" i="1" u="none" strike="noStrike" kern="1200" cap="none" spc="0" normalizeH="0" baseline="0" noProof="0" dirty="0">
                <a:ln>
                  <a:noFill/>
                </a:ln>
                <a:solidFill>
                  <a:srgbClr val="000000"/>
                </a:solidFill>
                <a:effectLst/>
                <a:uLnTx/>
                <a:uFillTx/>
                <a:latin typeface="Symbol" pitchFamily="2" charset="2"/>
                <a:ea typeface="+mn-ea"/>
                <a:cs typeface="Times New Roman" panose="02020603050405020304" pitchFamily="18" charset="0"/>
              </a:rPr>
              <a:t>m</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will be within 4.2 units of the value of   . </a:t>
            </a:r>
          </a:p>
        </p:txBody>
      </p:sp>
      <p:pic>
        <p:nvPicPr>
          <p:cNvPr id="1245196" name="Picture 12" descr="Picture1">
            <a:extLst>
              <a:ext uri="{FF2B5EF4-FFF2-40B4-BE49-F238E27FC236}">
                <a16:creationId xmlns:a16="http://schemas.microsoft.com/office/drawing/2014/main" id="{F20A7447-A7C8-3245-8B00-DE087EA24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562600"/>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5198" name="Picture 14" descr="Picture1">
            <a:extLst>
              <a:ext uri="{FF2B5EF4-FFF2-40B4-BE49-F238E27FC236}">
                <a16:creationId xmlns:a16="http://schemas.microsoft.com/office/drawing/2014/main" id="{F91A147B-C6D7-2A41-8669-F5CD973C1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324600"/>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D5CCB19-5392-9A4D-8BA4-14903999102E}"/>
              </a:ext>
            </a:extLst>
          </p:cNvPr>
          <p:cNvSpPr txBox="1"/>
          <p:nvPr/>
        </p:nvSpPr>
        <p:spPr>
          <a:xfrm>
            <a:off x="7543800" y="2895600"/>
            <a:ext cx="1447800" cy="646113"/>
          </a:xfrm>
          <a:prstGeom prst="rect">
            <a:avLst/>
          </a:prstGeom>
          <a:solidFill>
            <a:schemeClr val="accent1">
              <a:lumMod val="20000"/>
              <a:lumOff val="8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mn-cs"/>
              </a:rPr>
              <a:t>Where did we get 4.2?</a:t>
            </a:r>
          </a:p>
        </p:txBody>
      </p:sp>
    </p:spTree>
    <p:extLst>
      <p:ext uri="{BB962C8B-B14F-4D97-AF65-F5344CB8AC3E}">
        <p14:creationId xmlns:p14="http://schemas.microsoft.com/office/powerpoint/2010/main" val="2394423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51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5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45192">
                                            <p:txEl>
                                              <p:pRg st="1" end="1"/>
                                            </p:txEl>
                                          </p:spTgt>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0"/>
                                          </p:stCondLst>
                                        </p:cTn>
                                        <p:tgtEl>
                                          <p:spTgt spid="1245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9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25CD88D-EC4A-EE40-B84A-EB898A2D4F53}"/>
              </a:ext>
            </a:extLst>
          </p:cNvPr>
          <p:cNvSpPr>
            <a:spLocks noGrp="1" noChangeArrowheads="1"/>
          </p:cNvSpPr>
          <p:nvPr>
            <p:ph type="title"/>
          </p:nvPr>
        </p:nvSpPr>
        <p:spPr/>
        <p:txBody>
          <a:bodyPr/>
          <a:lstStyle/>
          <a:p>
            <a:pPr eaLnBrk="1" hangingPunct="1">
              <a:lnSpc>
                <a:spcPct val="110000"/>
              </a:lnSpc>
            </a:pPr>
            <a:r>
              <a:rPr lang="en-US" altLang="en-US" sz="2800" b="1">
                <a:solidFill>
                  <a:srgbClr val="333399"/>
                </a:solidFill>
              </a:rPr>
              <a:t>Implications</a:t>
            </a:r>
            <a:endParaRPr lang="en-US" altLang="en-US" sz="4400" b="1">
              <a:solidFill>
                <a:srgbClr val="333399"/>
              </a:solidFill>
            </a:endParaRPr>
          </a:p>
        </p:txBody>
      </p:sp>
      <p:sp>
        <p:nvSpPr>
          <p:cNvPr id="23555" name="Rectangle 3">
            <a:extLst>
              <a:ext uri="{FF2B5EF4-FFF2-40B4-BE49-F238E27FC236}">
                <a16:creationId xmlns:a16="http://schemas.microsoft.com/office/drawing/2014/main" id="{759B90D4-9368-1544-A693-543C136B228C}"/>
              </a:ext>
            </a:extLst>
          </p:cNvPr>
          <p:cNvSpPr>
            <a:spLocks noGrp="1" noChangeArrowheads="1"/>
          </p:cNvSpPr>
          <p:nvPr>
            <p:ph type="body" idx="1"/>
          </p:nvPr>
        </p:nvSpPr>
        <p:spPr>
          <a:xfrm>
            <a:off x="457200" y="990600"/>
            <a:ext cx="3886200" cy="1752600"/>
          </a:xfrm>
        </p:spPr>
        <p:txBody>
          <a:bodyPr/>
          <a:lstStyle/>
          <a:p>
            <a:pPr marL="0" indent="0" eaLnBrk="1" hangingPunct="1">
              <a:lnSpc>
                <a:spcPct val="130000"/>
              </a:lnSpc>
              <a:buFont typeface="Wingdings" pitchFamily="2" charset="2"/>
              <a:buNone/>
            </a:pPr>
            <a:r>
              <a:rPr lang="en-US" altLang="en-US"/>
              <a:t>We </a:t>
            </a:r>
            <a:r>
              <a:rPr lang="en-US" altLang="en-US" u="sng"/>
              <a:t>don’t need</a:t>
            </a:r>
            <a:r>
              <a:rPr lang="en-US" altLang="en-US"/>
              <a:t> to take a lot of random samples to </a:t>
            </a:r>
            <a:r>
              <a:rPr lang="en-US" altLang="en-US">
                <a:cs typeface="Arial" panose="020B0604020202020204" pitchFamily="34" charset="0"/>
              </a:rPr>
              <a:t>“</a:t>
            </a:r>
            <a:r>
              <a:rPr lang="en-US" altLang="en-US"/>
              <a:t>rebuild</a:t>
            </a:r>
            <a:r>
              <a:rPr lang="en-US" altLang="en-US">
                <a:cs typeface="Arial" panose="020B0604020202020204" pitchFamily="34" charset="0"/>
              </a:rPr>
              <a:t>”</a:t>
            </a:r>
            <a:r>
              <a:rPr lang="en-US" altLang="en-US"/>
              <a:t> the sampling distribution and find </a:t>
            </a:r>
            <a:r>
              <a:rPr lang="en-US" altLang="en-US" i="1">
                <a:latin typeface="Symbol" pitchFamily="2" charset="2"/>
              </a:rPr>
              <a:t>m</a:t>
            </a:r>
            <a:r>
              <a:rPr lang="en-US" altLang="en-US"/>
              <a:t> at its center. </a:t>
            </a:r>
          </a:p>
        </p:txBody>
      </p:sp>
      <p:pic>
        <p:nvPicPr>
          <p:cNvPr id="23556" name="Picture 5">
            <a:extLst>
              <a:ext uri="{FF2B5EF4-FFF2-40B4-BE49-F238E27FC236}">
                <a16:creationId xmlns:a16="http://schemas.microsoft.com/office/drawing/2014/main" id="{BEA76DA2-B240-514E-AACB-BED11FACC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7200"/>
            <a:ext cx="4876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a:extLst>
              <a:ext uri="{FF2B5EF4-FFF2-40B4-BE49-F238E27FC236}">
                <a16:creationId xmlns:a16="http://schemas.microsoft.com/office/drawing/2014/main" id="{5009B5EA-C208-414E-80C8-8C808FB6F9B4}"/>
              </a:ext>
            </a:extLst>
          </p:cNvPr>
          <p:cNvGrpSpPr>
            <a:grpSpLocks/>
          </p:cNvGrpSpPr>
          <p:nvPr/>
        </p:nvGrpSpPr>
        <p:grpSpPr bwMode="auto">
          <a:xfrm>
            <a:off x="381000" y="2971800"/>
            <a:ext cx="8458200" cy="3581400"/>
            <a:chOff x="240" y="1872"/>
            <a:chExt cx="5328" cy="2256"/>
          </a:xfrm>
        </p:grpSpPr>
        <p:grpSp>
          <p:nvGrpSpPr>
            <p:cNvPr id="23558" name="Group 7">
              <a:extLst>
                <a:ext uri="{FF2B5EF4-FFF2-40B4-BE49-F238E27FC236}">
                  <a16:creationId xmlns:a16="http://schemas.microsoft.com/office/drawing/2014/main" id="{6A0C7240-9A74-6F4C-9444-39265C33D17C}"/>
                </a:ext>
              </a:extLst>
            </p:cNvPr>
            <p:cNvGrpSpPr>
              <a:grpSpLocks/>
            </p:cNvGrpSpPr>
            <p:nvPr/>
          </p:nvGrpSpPr>
          <p:grpSpPr bwMode="auto">
            <a:xfrm>
              <a:off x="240" y="1872"/>
              <a:ext cx="3024" cy="2247"/>
              <a:chOff x="2143" y="1497"/>
              <a:chExt cx="2657" cy="1911"/>
            </a:xfrm>
          </p:grpSpPr>
          <p:pic>
            <p:nvPicPr>
              <p:cNvPr id="23564" name="Picture 8">
                <a:extLst>
                  <a:ext uri="{FF2B5EF4-FFF2-40B4-BE49-F238E27FC236}">
                    <a16:creationId xmlns:a16="http://schemas.microsoft.com/office/drawing/2014/main" id="{2FC34676-3264-614D-A307-EBD69B4EF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 y="1497"/>
                <a:ext cx="2657" cy="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9">
                <a:extLst>
                  <a:ext uri="{FF2B5EF4-FFF2-40B4-BE49-F238E27FC236}">
                    <a16:creationId xmlns:a16="http://schemas.microsoft.com/office/drawing/2014/main" id="{C0D57FFB-1585-CF43-8640-8B2FAEE8F710}"/>
                  </a:ext>
                </a:extLst>
              </p:cNvPr>
              <p:cNvSpPr>
                <a:spLocks noChangeArrowheads="1"/>
              </p:cNvSpPr>
              <p:nvPr/>
            </p:nvSpPr>
            <p:spPr bwMode="auto">
              <a:xfrm>
                <a:off x="3936" y="2256"/>
                <a:ext cx="288" cy="144"/>
              </a:xfrm>
              <a:prstGeom prst="rect">
                <a:avLst/>
              </a:prstGeom>
              <a:solidFill>
                <a:srgbClr val="DAE7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6" name="Rectangle 10">
                <a:extLst>
                  <a:ext uri="{FF2B5EF4-FFF2-40B4-BE49-F238E27FC236}">
                    <a16:creationId xmlns:a16="http://schemas.microsoft.com/office/drawing/2014/main" id="{1B6299D1-0674-5548-BB25-A076CE655C50}"/>
                  </a:ext>
                </a:extLst>
              </p:cNvPr>
              <p:cNvSpPr>
                <a:spLocks noChangeArrowheads="1"/>
              </p:cNvSpPr>
              <p:nvPr/>
            </p:nvSpPr>
            <p:spPr bwMode="auto">
              <a:xfrm>
                <a:off x="4224" y="2928"/>
                <a:ext cx="288" cy="144"/>
              </a:xfrm>
              <a:prstGeom prst="rect">
                <a:avLst/>
              </a:prstGeom>
              <a:solidFill>
                <a:srgbClr val="DAE7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7" name="Rectangle 11">
                <a:extLst>
                  <a:ext uri="{FF2B5EF4-FFF2-40B4-BE49-F238E27FC236}">
                    <a16:creationId xmlns:a16="http://schemas.microsoft.com/office/drawing/2014/main" id="{6C6AFDFD-5E8A-0B4C-93CC-E88E74CA9CBB}"/>
                  </a:ext>
                </a:extLst>
              </p:cNvPr>
              <p:cNvSpPr>
                <a:spLocks noChangeArrowheads="1"/>
              </p:cNvSpPr>
              <p:nvPr/>
            </p:nvSpPr>
            <p:spPr bwMode="auto">
              <a:xfrm>
                <a:off x="4080" y="1543"/>
                <a:ext cx="52" cy="192"/>
              </a:xfrm>
              <a:prstGeom prst="rect">
                <a:avLst/>
              </a:prstGeom>
              <a:solidFill>
                <a:srgbClr val="DAE7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p>
            </p:txBody>
          </p:sp>
          <p:sp>
            <p:nvSpPr>
              <p:cNvPr id="23568" name="Rectangle 12">
                <a:extLst>
                  <a:ext uri="{FF2B5EF4-FFF2-40B4-BE49-F238E27FC236}">
                    <a16:creationId xmlns:a16="http://schemas.microsoft.com/office/drawing/2014/main" id="{B4C8DEB9-99A8-2043-9A2A-B4EE030F8A5E}"/>
                  </a:ext>
                </a:extLst>
              </p:cNvPr>
              <p:cNvSpPr>
                <a:spLocks noChangeArrowheads="1"/>
              </p:cNvSpPr>
              <p:nvPr/>
            </p:nvSpPr>
            <p:spPr bwMode="auto">
              <a:xfrm>
                <a:off x="3888" y="2352"/>
                <a:ext cx="52" cy="69"/>
              </a:xfrm>
              <a:prstGeom prst="rect">
                <a:avLst/>
              </a:prstGeom>
              <a:solidFill>
                <a:srgbClr val="DAE7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p>
            </p:txBody>
          </p:sp>
        </p:grpSp>
        <p:sp>
          <p:nvSpPr>
            <p:cNvPr id="23559" name="Text Box 13">
              <a:extLst>
                <a:ext uri="{FF2B5EF4-FFF2-40B4-BE49-F238E27FC236}">
                  <a16:creationId xmlns:a16="http://schemas.microsoft.com/office/drawing/2014/main" id="{4F740ED5-30FC-784E-9C55-7EAB7AE196A4}"/>
                </a:ext>
              </a:extLst>
            </p:cNvPr>
            <p:cNvSpPr txBox="1">
              <a:spLocks noChangeArrowheads="1"/>
            </p:cNvSpPr>
            <p:nvPr/>
          </p:nvSpPr>
          <p:spPr bwMode="auto">
            <a:xfrm>
              <a:off x="480" y="2448"/>
              <a:ext cx="796"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Sample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Population</a:t>
              </a:r>
            </a:p>
          </p:txBody>
        </p:sp>
        <p:sp>
          <p:nvSpPr>
            <p:cNvPr id="23560" name="Line 14">
              <a:extLst>
                <a:ext uri="{FF2B5EF4-FFF2-40B4-BE49-F238E27FC236}">
                  <a16:creationId xmlns:a16="http://schemas.microsoft.com/office/drawing/2014/main" id="{5E169CB9-128B-2047-9D1B-448C1860AFD8}"/>
                </a:ext>
              </a:extLst>
            </p:cNvPr>
            <p:cNvSpPr>
              <a:spLocks noChangeShapeType="1"/>
            </p:cNvSpPr>
            <p:nvPr/>
          </p:nvSpPr>
          <p:spPr bwMode="auto">
            <a:xfrm>
              <a:off x="960" y="3168"/>
              <a:ext cx="336"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1" name="Line 15">
              <a:extLst>
                <a:ext uri="{FF2B5EF4-FFF2-40B4-BE49-F238E27FC236}">
                  <a16:creationId xmlns:a16="http://schemas.microsoft.com/office/drawing/2014/main" id="{D2D1C077-DAEB-9344-8760-C7EAE287111D}"/>
                </a:ext>
              </a:extLst>
            </p:cNvPr>
            <p:cNvSpPr>
              <a:spLocks noChangeShapeType="1"/>
            </p:cNvSpPr>
            <p:nvPr/>
          </p:nvSpPr>
          <p:spPr bwMode="auto">
            <a:xfrm>
              <a:off x="1056" y="2592"/>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2" name="Text Box 16">
              <a:extLst>
                <a:ext uri="{FF2B5EF4-FFF2-40B4-BE49-F238E27FC236}">
                  <a16:creationId xmlns:a16="http://schemas.microsoft.com/office/drawing/2014/main" id="{EAD7DFDD-35D1-3848-B315-22FB048667A5}"/>
                </a:ext>
              </a:extLst>
            </p:cNvPr>
            <p:cNvSpPr txBox="1">
              <a:spLocks noChangeArrowheads="1"/>
            </p:cNvSpPr>
            <p:nvPr/>
          </p:nvSpPr>
          <p:spPr bwMode="auto">
            <a:xfrm>
              <a:off x="1632" y="3840"/>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Symbol" pitchFamily="2" charset="2"/>
                  <a:ea typeface="+mn-ea"/>
                  <a:cs typeface="+mn-cs"/>
                </a:rPr>
                <a:t>m</a:t>
              </a:r>
            </a:p>
          </p:txBody>
        </p:sp>
        <p:sp>
          <p:nvSpPr>
            <p:cNvPr id="23563" name="Rectangle 17">
              <a:extLst>
                <a:ext uri="{FF2B5EF4-FFF2-40B4-BE49-F238E27FC236}">
                  <a16:creationId xmlns:a16="http://schemas.microsoft.com/office/drawing/2014/main" id="{85DA1A04-BCE6-4E4F-BA05-21F080858243}"/>
                </a:ext>
              </a:extLst>
            </p:cNvPr>
            <p:cNvSpPr>
              <a:spLocks noChangeArrowheads="1"/>
            </p:cNvSpPr>
            <p:nvPr/>
          </p:nvSpPr>
          <p:spPr bwMode="auto">
            <a:xfrm>
              <a:off x="3408" y="1968"/>
              <a:ext cx="2160"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All we need is </a:t>
              </a:r>
              <a:r>
                <a:rPr kumimoji="0" lang="en-US" altLang="en-US" sz="2000" b="1" i="0" u="sng" strike="noStrike" kern="1200" cap="none" spc="0" normalizeH="0" baseline="0" noProof="0">
                  <a:ln>
                    <a:noFill/>
                  </a:ln>
                  <a:solidFill>
                    <a:srgbClr val="000000"/>
                  </a:solidFill>
                  <a:effectLst/>
                  <a:uLnTx/>
                  <a:uFillTx/>
                  <a:latin typeface="Arial" panose="020B0604020202020204" pitchFamily="34" charset="0"/>
                  <a:ea typeface="+mn-ea"/>
                  <a:cs typeface="+mn-cs"/>
                </a:rPr>
                <a:t>one SRS</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of size </a:t>
              </a:r>
              <a:r>
                <a:rPr kumimoji="0" lang="en-US" altLang="en-US" sz="2000" b="1"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and rely on the properties of the sample means distribution to infer the population mean </a:t>
              </a:r>
              <a:r>
                <a:rPr kumimoji="0" lang="en-US" altLang="en-US" sz="2400" b="1"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endPar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endPar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endPar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775482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0">
            <a:extLst>
              <a:ext uri="{FF2B5EF4-FFF2-40B4-BE49-F238E27FC236}">
                <a16:creationId xmlns:a16="http://schemas.microsoft.com/office/drawing/2014/main" id="{FBDB26FE-A20F-CF42-86CB-3435993599E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8333"/>
          <a:stretch>
            <a:fillRect/>
          </a:stretch>
        </p:blipFill>
        <p:spPr>
          <a:xfrm>
            <a:off x="4557713" y="749300"/>
            <a:ext cx="4205287" cy="5486400"/>
          </a:xfrm>
          <a:noFill/>
        </p:spPr>
      </p:pic>
      <p:sp>
        <p:nvSpPr>
          <p:cNvPr id="3076" name="Rectangle 2">
            <a:extLst>
              <a:ext uri="{FF2B5EF4-FFF2-40B4-BE49-F238E27FC236}">
                <a16:creationId xmlns:a16="http://schemas.microsoft.com/office/drawing/2014/main" id="{CA74792F-8C49-DD4E-9F38-9D95A3332D33}"/>
              </a:ext>
            </a:extLst>
          </p:cNvPr>
          <p:cNvSpPr>
            <a:spLocks noGrp="1" noChangeArrowheads="1"/>
          </p:cNvSpPr>
          <p:nvPr>
            <p:ph type="title"/>
          </p:nvPr>
        </p:nvSpPr>
        <p:spPr/>
        <p:txBody>
          <a:bodyPr/>
          <a:lstStyle/>
          <a:p>
            <a:pPr eaLnBrk="1" hangingPunct="1">
              <a:lnSpc>
                <a:spcPct val="110000"/>
              </a:lnSpc>
            </a:pPr>
            <a:r>
              <a:rPr lang="en-US" altLang="en-US" sz="2800" b="1">
                <a:solidFill>
                  <a:srgbClr val="333399"/>
                </a:solidFill>
              </a:rPr>
              <a:t>Reworded</a:t>
            </a:r>
            <a:endParaRPr lang="en-US" altLang="en-US" sz="4400" b="1">
              <a:solidFill>
                <a:srgbClr val="333399"/>
              </a:solidFill>
            </a:endParaRPr>
          </a:p>
        </p:txBody>
      </p:sp>
      <p:sp>
        <p:nvSpPr>
          <p:cNvPr id="3077" name="Rectangle 3">
            <a:extLst>
              <a:ext uri="{FF2B5EF4-FFF2-40B4-BE49-F238E27FC236}">
                <a16:creationId xmlns:a16="http://schemas.microsoft.com/office/drawing/2014/main" id="{8AB56E21-FE12-0F47-AE89-F99E6A266028}"/>
              </a:ext>
            </a:extLst>
          </p:cNvPr>
          <p:cNvSpPr>
            <a:spLocks noGrp="1" noChangeArrowheads="1"/>
          </p:cNvSpPr>
          <p:nvPr>
            <p:ph type="body" sz="half" idx="1"/>
          </p:nvPr>
        </p:nvSpPr>
        <p:spPr/>
        <p:txBody>
          <a:bodyPr/>
          <a:lstStyle/>
          <a:p>
            <a:pPr marL="0" indent="0" eaLnBrk="1" hangingPunct="1">
              <a:lnSpc>
                <a:spcPct val="140000"/>
              </a:lnSpc>
              <a:buFont typeface="Wingdings" pitchFamily="2" charset="2"/>
              <a:buNone/>
            </a:pPr>
            <a:r>
              <a:rPr lang="en-US" altLang="en-US" dirty="0"/>
              <a:t>With 95% confidence, we can say that </a:t>
            </a:r>
            <a:r>
              <a:rPr lang="en-US" altLang="en-US" i="1" dirty="0"/>
              <a:t>µ </a:t>
            </a:r>
            <a:r>
              <a:rPr lang="en-US" altLang="en-US" dirty="0"/>
              <a:t>should be within roughly 2 standard deviations (2*</a:t>
            </a:r>
            <a:r>
              <a:rPr lang="en-US" altLang="en-US" i="1" dirty="0">
                <a:latin typeface="Symbol" pitchFamily="2" charset="2"/>
              </a:rPr>
              <a:t>s</a:t>
            </a:r>
            <a:r>
              <a:rPr lang="en-US" altLang="en-US" dirty="0"/>
              <a:t>/√</a:t>
            </a:r>
            <a:r>
              <a:rPr lang="en-US" altLang="en-US" i="1" dirty="0"/>
              <a:t>n</a:t>
            </a:r>
            <a:r>
              <a:rPr lang="en-US" altLang="en-US" dirty="0"/>
              <a:t>) from our sample mean   .</a:t>
            </a:r>
          </a:p>
          <a:p>
            <a:pPr marL="0" indent="0" eaLnBrk="1" hangingPunct="1">
              <a:lnSpc>
                <a:spcPct val="140000"/>
              </a:lnSpc>
              <a:buFont typeface="Wingdings" pitchFamily="2" charset="2"/>
              <a:buNone/>
            </a:pPr>
            <a:endParaRPr lang="en-US" altLang="en-US" sz="1400" dirty="0"/>
          </a:p>
          <a:p>
            <a:pPr marL="342900" lvl="1" indent="-228600" eaLnBrk="1" hangingPunct="1">
              <a:lnSpc>
                <a:spcPct val="160000"/>
              </a:lnSpc>
            </a:pPr>
            <a:r>
              <a:rPr lang="en-US" altLang="en-US" dirty="0"/>
              <a:t>In 95% of all possible samples of this size </a:t>
            </a:r>
            <a:r>
              <a:rPr lang="en-US" altLang="en-US" i="1" dirty="0"/>
              <a:t>n</a:t>
            </a:r>
            <a:r>
              <a:rPr lang="en-US" altLang="en-US" dirty="0"/>
              <a:t>, </a:t>
            </a:r>
            <a:r>
              <a:rPr lang="en-US" altLang="en-US" i="1" dirty="0"/>
              <a:t>µ</a:t>
            </a:r>
            <a:r>
              <a:rPr lang="en-US" altLang="en-US" dirty="0"/>
              <a:t> will indeed fall in our confidence interval.</a:t>
            </a:r>
          </a:p>
          <a:p>
            <a:pPr marL="342900" lvl="1" indent="-228600" eaLnBrk="1" hangingPunct="1">
              <a:lnSpc>
                <a:spcPct val="160000"/>
              </a:lnSpc>
              <a:spcBef>
                <a:spcPct val="50000"/>
              </a:spcBef>
            </a:pPr>
            <a:r>
              <a:rPr lang="en-US" altLang="en-US" dirty="0"/>
              <a:t>In only 5% of samples would    be farther from </a:t>
            </a:r>
            <a:r>
              <a:rPr lang="en-US" altLang="en-US" i="1" dirty="0"/>
              <a:t>µ</a:t>
            </a:r>
            <a:r>
              <a:rPr lang="en-US" altLang="en-US" dirty="0"/>
              <a:t>. </a:t>
            </a:r>
          </a:p>
        </p:txBody>
      </p:sp>
      <p:sp>
        <p:nvSpPr>
          <p:cNvPr id="3078" name="Line 6">
            <a:extLst>
              <a:ext uri="{FF2B5EF4-FFF2-40B4-BE49-F238E27FC236}">
                <a16:creationId xmlns:a16="http://schemas.microsoft.com/office/drawing/2014/main" id="{7331CE98-C27C-0445-8FDA-1FE819656783}"/>
              </a:ext>
            </a:extLst>
          </p:cNvPr>
          <p:cNvSpPr>
            <a:spLocks noChangeShapeType="1"/>
          </p:cNvSpPr>
          <p:nvPr/>
        </p:nvSpPr>
        <p:spPr bwMode="auto">
          <a:xfrm flipH="1" flipV="1">
            <a:off x="6450013" y="1447800"/>
            <a:ext cx="530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074" name="Object 7">
            <a:extLst>
              <a:ext uri="{FF2B5EF4-FFF2-40B4-BE49-F238E27FC236}">
                <a16:creationId xmlns:a16="http://schemas.microsoft.com/office/drawing/2014/main" id="{CD86D8D2-9879-6243-A5EC-17ECF3FD82A4}"/>
              </a:ext>
            </a:extLst>
          </p:cNvPr>
          <p:cNvGraphicFramePr>
            <a:graphicFrameLocks noChangeAspect="1"/>
          </p:cNvGraphicFramePr>
          <p:nvPr/>
        </p:nvGraphicFramePr>
        <p:xfrm>
          <a:off x="6462713" y="1216025"/>
          <a:ext cx="457200" cy="244475"/>
        </p:xfrm>
        <a:graphic>
          <a:graphicData uri="http://schemas.openxmlformats.org/presentationml/2006/ole">
            <mc:AlternateContent xmlns:mc="http://schemas.openxmlformats.org/markup-compatibility/2006">
              <mc:Choice xmlns:v="urn:schemas-microsoft-com:vml" Requires="v">
                <p:oleObj spid="_x0000_s403463" name="Equation" r:id="rId5" imgW="2336800" imgH="1244600" progId="Equation.3">
                  <p:embed/>
                </p:oleObj>
              </mc:Choice>
              <mc:Fallback>
                <p:oleObj name="Equation" r:id="rId5" imgW="2336800" imgH="1244600" progId="Equation.3">
                  <p:embed/>
                  <p:pic>
                    <p:nvPicPr>
                      <p:cNvPr id="3074" name="Object 7">
                        <a:extLst>
                          <a:ext uri="{FF2B5EF4-FFF2-40B4-BE49-F238E27FC236}">
                            <a16:creationId xmlns:a16="http://schemas.microsoft.com/office/drawing/2014/main" id="{CD86D8D2-9879-6243-A5EC-17ECF3FD8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2713" y="1216025"/>
                        <a:ext cx="457200" cy="244475"/>
                      </a:xfrm>
                      <a:prstGeom prst="rect">
                        <a:avLst/>
                      </a:prstGeom>
                      <a:noFill/>
                      <a:ln>
                        <a:noFill/>
                      </a:ln>
                      <a:effectLst/>
                      <a:extLst>
                        <a:ext uri="{909E8E84-426E-40DD-AFC4-6F175D3DCCD1}">
                          <a14:hiddenFill xmlns:a14="http://schemas.microsoft.com/office/drawing/2010/main">
                            <a:solidFill>
                              <a:srgbClr val="DAE7F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Oval 8">
            <a:extLst>
              <a:ext uri="{FF2B5EF4-FFF2-40B4-BE49-F238E27FC236}">
                <a16:creationId xmlns:a16="http://schemas.microsoft.com/office/drawing/2014/main" id="{F0E50C4B-282F-6243-8065-BAB0F871CEAA}"/>
              </a:ext>
            </a:extLst>
          </p:cNvPr>
          <p:cNvSpPr>
            <a:spLocks noChangeArrowheads="1"/>
          </p:cNvSpPr>
          <p:nvPr/>
        </p:nvSpPr>
        <p:spPr bwMode="auto">
          <a:xfrm>
            <a:off x="7694613" y="3378200"/>
            <a:ext cx="381000" cy="228600"/>
          </a:xfrm>
          <a:prstGeom prst="ellipse">
            <a:avLst/>
          </a:prstGeom>
          <a:noFill/>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080" name="Picture 12" descr="Picture1">
            <a:extLst>
              <a:ext uri="{FF2B5EF4-FFF2-40B4-BE49-F238E27FC236}">
                <a16:creationId xmlns:a16="http://schemas.microsoft.com/office/drawing/2014/main" id="{E007A16D-5B02-1542-AF9B-C6940E50A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590800"/>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4" descr="Picture1">
            <a:extLst>
              <a:ext uri="{FF2B5EF4-FFF2-40B4-BE49-F238E27FC236}">
                <a16:creationId xmlns:a16="http://schemas.microsoft.com/office/drawing/2014/main" id="{269EABF1-D3A1-AA47-95FF-D5DF61C69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876800"/>
            <a:ext cx="22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532142CB-40BB-C34A-A147-6C82103BC6B8}"/>
              </a:ext>
            </a:extLst>
          </p:cNvPr>
          <p:cNvSpPr>
            <a:spLocks noGrp="1" noChangeArrowheads="1"/>
          </p:cNvSpPr>
          <p:nvPr>
            <p:ph type="body" idx="1"/>
          </p:nvPr>
        </p:nvSpPr>
        <p:spPr>
          <a:xfrm>
            <a:off x="457200" y="457200"/>
            <a:ext cx="5715000" cy="2133600"/>
          </a:xfrm>
        </p:spPr>
        <p:txBody>
          <a:bodyPr/>
          <a:lstStyle/>
          <a:p>
            <a:pPr marL="457200" indent="-457200" eaLnBrk="1" hangingPunct="1">
              <a:spcAft>
                <a:spcPct val="30000"/>
              </a:spcAft>
              <a:buFont typeface="Wingdings" pitchFamily="2" charset="2"/>
              <a:buNone/>
            </a:pPr>
            <a:r>
              <a:rPr lang="en-US" altLang="en-US" dirty="0"/>
              <a:t>A </a:t>
            </a:r>
            <a:r>
              <a:rPr lang="en-US" altLang="en-US" b="1" dirty="0">
                <a:solidFill>
                  <a:srgbClr val="333399"/>
                </a:solidFill>
              </a:rPr>
              <a:t>confidence interval</a:t>
            </a:r>
            <a:r>
              <a:rPr lang="en-US" altLang="en-US" dirty="0"/>
              <a:t> can be expressed as:</a:t>
            </a:r>
          </a:p>
          <a:p>
            <a:pPr marL="457200" indent="-457200" eaLnBrk="1" hangingPunct="1">
              <a:lnSpc>
                <a:spcPct val="120000"/>
              </a:lnSpc>
            </a:pPr>
            <a:r>
              <a:rPr lang="en-US" altLang="en-US" sz="1800" dirty="0"/>
              <a:t>Sample mean ± </a:t>
            </a:r>
            <a:r>
              <a:rPr lang="en-US" altLang="en-US" sz="1800" i="1" dirty="0"/>
              <a:t>m</a:t>
            </a:r>
            <a:r>
              <a:rPr lang="en-US" altLang="en-US" sz="1800" dirty="0"/>
              <a:t> </a:t>
            </a:r>
            <a:br>
              <a:rPr lang="en-US" altLang="en-US" sz="1800" dirty="0"/>
            </a:br>
            <a:r>
              <a:rPr lang="en-US" altLang="en-US" sz="1800" i="1" dirty="0"/>
              <a:t>m</a:t>
            </a:r>
            <a:r>
              <a:rPr lang="en-US" altLang="en-US" sz="1800" dirty="0"/>
              <a:t> is called the </a:t>
            </a:r>
            <a:r>
              <a:rPr lang="en-US" altLang="en-US" sz="1800" b="1" dirty="0">
                <a:solidFill>
                  <a:srgbClr val="333399"/>
                </a:solidFill>
              </a:rPr>
              <a:t>margin of error</a:t>
            </a:r>
            <a:endParaRPr lang="en-US" altLang="en-US" sz="1800" dirty="0"/>
          </a:p>
          <a:p>
            <a:pPr marL="457200" indent="-457200" eaLnBrk="1" hangingPunct="1">
              <a:lnSpc>
                <a:spcPct val="120000"/>
              </a:lnSpc>
              <a:buFont typeface="Wingdings" pitchFamily="2" charset="2"/>
              <a:buNone/>
            </a:pPr>
            <a:r>
              <a:rPr lang="en-US" altLang="en-US" sz="1000" i="1" dirty="0">
                <a:latin typeface="Symbol" pitchFamily="2" charset="2"/>
              </a:rPr>
              <a:t>        </a:t>
            </a:r>
          </a:p>
          <a:p>
            <a:pPr marL="457200" indent="-457200" eaLnBrk="1" hangingPunct="1">
              <a:lnSpc>
                <a:spcPct val="120000"/>
              </a:lnSpc>
              <a:buFont typeface="Wingdings" pitchFamily="2" charset="2"/>
              <a:buNone/>
            </a:pPr>
            <a:r>
              <a:rPr lang="en-US" altLang="en-US" sz="1000" i="1" dirty="0">
                <a:latin typeface="Symbol" pitchFamily="2" charset="2"/>
              </a:rPr>
              <a:t>        </a:t>
            </a:r>
            <a:r>
              <a:rPr lang="en-US" altLang="en-US" sz="1800" i="1" dirty="0">
                <a:latin typeface="Symbol" pitchFamily="2" charset="2"/>
              </a:rPr>
              <a:t>m</a:t>
            </a:r>
            <a:r>
              <a:rPr lang="en-US" altLang="en-US" sz="1800" dirty="0"/>
              <a:t>  is within      ± </a:t>
            </a:r>
            <a:r>
              <a:rPr lang="en-US" altLang="en-US" sz="1800" i="1" dirty="0"/>
              <a:t>m</a:t>
            </a:r>
            <a:br>
              <a:rPr lang="en-US" altLang="en-US" sz="1800" dirty="0"/>
            </a:br>
            <a:r>
              <a:rPr lang="en-US" altLang="en-US" sz="1800" dirty="0"/>
              <a:t>Example: 120 ± 6</a:t>
            </a:r>
          </a:p>
        </p:txBody>
      </p:sp>
      <p:sp>
        <p:nvSpPr>
          <p:cNvPr id="24579" name="Rectangle 5">
            <a:extLst>
              <a:ext uri="{FF2B5EF4-FFF2-40B4-BE49-F238E27FC236}">
                <a16:creationId xmlns:a16="http://schemas.microsoft.com/office/drawing/2014/main" id="{C73EE5D8-0A5F-054C-9486-E3BA5568EAB3}"/>
              </a:ext>
            </a:extLst>
          </p:cNvPr>
          <p:cNvSpPr>
            <a:spLocks noChangeArrowheads="1"/>
          </p:cNvSpPr>
          <p:nvPr/>
        </p:nvSpPr>
        <p:spPr bwMode="auto">
          <a:xfrm>
            <a:off x="4724400" y="1143000"/>
            <a:ext cx="388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1" fontAlgn="base" latinLnBrk="0" hangingPunct="1">
              <a:lnSpc>
                <a:spcPct val="120000"/>
              </a:lnSpc>
              <a:spcBef>
                <a:spcPct val="20000"/>
              </a:spcBef>
              <a:spcAft>
                <a:spcPct val="0"/>
              </a:spcAft>
              <a:buClr>
                <a:srgbClr val="00CC99"/>
              </a:buClr>
              <a:buSzPct val="65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Two endpoints of an interval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within (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to (    +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 114 to 126</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1248262" name="Rectangle 6">
            <a:extLst>
              <a:ext uri="{FF2B5EF4-FFF2-40B4-BE49-F238E27FC236}">
                <a16:creationId xmlns:a16="http://schemas.microsoft.com/office/drawing/2014/main" id="{DBEB8235-F2CB-BC46-AC20-87ECA33A25B7}"/>
              </a:ext>
            </a:extLst>
          </p:cNvPr>
          <p:cNvSpPr>
            <a:spLocks noChangeArrowheads="1"/>
          </p:cNvSpPr>
          <p:nvPr/>
        </p:nvSpPr>
        <p:spPr bwMode="auto">
          <a:xfrm>
            <a:off x="457200" y="289560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20000"/>
              </a:spcBef>
              <a:spcAft>
                <a:spcPct val="0"/>
              </a:spcAft>
              <a:buClr>
                <a:srgbClr val="00CC99"/>
              </a:buClr>
              <a:buSzPct val="65000"/>
              <a:buFont typeface="Times" pitchFamily="2" charset="0"/>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confidence level </a:t>
            </a:r>
            <a:r>
              <a:rPr kumimoji="0" lang="en-US" altLang="en-US" sz="1800" b="1" i="1" u="none" strike="noStrike" kern="1200" cap="none" spc="0" normalizeH="0" baseline="0" noProof="0">
                <a:ln>
                  <a:noFill/>
                </a:ln>
                <a:solidFill>
                  <a:srgbClr val="333399"/>
                </a:solidFill>
                <a:effectLst/>
                <a:uLnTx/>
                <a:uFillTx/>
                <a:latin typeface="Arial" panose="020B0604020202020204" pitchFamily="34" charset="0"/>
                <a:ea typeface="+mn-ea"/>
                <a:cs typeface="+mn-cs"/>
              </a:rPr>
              <a:t>C</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(in %) indicates the probability that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falls within the interval. </a:t>
            </a:r>
          </a:p>
          <a:p>
            <a:pPr marL="0" marR="0" lvl="0" indent="0" algn="l" defTabSz="914400" rtl="0" eaLnBrk="1" fontAlgn="base" latinLnBrk="0" hangingPunct="1">
              <a:lnSpc>
                <a:spcPct val="150000"/>
              </a:lnSpc>
              <a:spcBef>
                <a:spcPct val="20000"/>
              </a:spcBef>
              <a:spcAft>
                <a:spcPct val="0"/>
              </a:spcAft>
              <a:buClr>
                <a:srgbClr val="00CC99"/>
              </a:buClr>
              <a:buSzPct val="65000"/>
              <a:buFont typeface="Times" pitchFamily="2" charset="0"/>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It represents the area under the normal curve within ±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of the center of the curve.</a:t>
            </a:r>
          </a:p>
          <a:p>
            <a:pPr marL="0" marR="0" lvl="0" indent="0" algn="l" defTabSz="914400" rtl="0" eaLnBrk="1" fontAlgn="base" latinLnBrk="0" hangingPunct="1">
              <a:lnSpc>
                <a:spcPct val="150000"/>
              </a:lnSpc>
              <a:spcBef>
                <a:spcPct val="20000"/>
              </a:spcBef>
              <a:spcAft>
                <a:spcPct val="0"/>
              </a:spcAft>
              <a:buClr>
                <a:srgbClr val="00CC99"/>
              </a:buClr>
              <a:buSzPct val="65000"/>
              <a:buFont typeface="Times" pitchFamily="2" charset="0"/>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20000"/>
              </a:spcBef>
              <a:spcAft>
                <a:spcPct val="0"/>
              </a:spcAft>
              <a:buClr>
                <a:srgbClr val="00CC99"/>
              </a:buClr>
              <a:buSzPct val="65000"/>
              <a:buFont typeface="Times" pitchFamily="2" charset="0"/>
              <a:buNone/>
              <a:tabLst/>
              <a:defRPr/>
            </a:pPr>
            <a:r>
              <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So what is </a:t>
            </a:r>
            <a:r>
              <a:rPr kumimoji="0" lang="en-US" altLang="en-US"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m? </a:t>
            </a:r>
          </a:p>
          <a:p>
            <a:pPr marL="0" marR="0" lvl="0" indent="0" algn="l" defTabSz="914400" rtl="0" eaLnBrk="1" fontAlgn="base" latinLnBrk="0" hangingPunct="1">
              <a:lnSpc>
                <a:spcPct val="150000"/>
              </a:lnSpc>
              <a:spcBef>
                <a:spcPct val="20000"/>
              </a:spcBef>
              <a:spcAft>
                <a:spcPct val="0"/>
              </a:spcAft>
              <a:buClr>
                <a:srgbClr val="00CC99"/>
              </a:buClr>
              <a:buSzPct val="65000"/>
              <a:buFont typeface="Times" pitchFamily="2" charset="0"/>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20000"/>
              </a:spcBef>
              <a:spcAft>
                <a:spcPct val="0"/>
              </a:spcAft>
              <a:buClr>
                <a:srgbClr val="00CC99"/>
              </a:buClr>
              <a:buSzPct val="65000"/>
              <a:buFont typeface="Times" pitchFamily="2" charset="0"/>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20000"/>
              </a:spcBef>
              <a:spcAft>
                <a:spcPct val="0"/>
              </a:spcAft>
              <a:buClr>
                <a:srgbClr val="00CC99"/>
              </a:buClr>
              <a:buSzPct val="65000"/>
              <a:buFont typeface="Times" pitchFamily="2" charset="0"/>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20000"/>
              </a:spcBef>
              <a:spcAft>
                <a:spcPct val="0"/>
              </a:spcAft>
              <a:buClr>
                <a:srgbClr val="00CC99"/>
              </a:buClr>
              <a:buSzPct val="65000"/>
              <a:buFont typeface="Times" pitchFamily="2" charset="0"/>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4581" name="Picture 7">
            <a:extLst>
              <a:ext uri="{FF2B5EF4-FFF2-40B4-BE49-F238E27FC236}">
                <a16:creationId xmlns:a16="http://schemas.microsoft.com/office/drawing/2014/main" id="{B6E5457C-8B19-4D4C-A1A5-4AAF79ECE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64"/>
          <a:stretch>
            <a:fillRect/>
          </a:stretch>
        </p:blipFill>
        <p:spPr bwMode="auto">
          <a:xfrm>
            <a:off x="4010025" y="2895600"/>
            <a:ext cx="47529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Line 8">
            <a:extLst>
              <a:ext uri="{FF2B5EF4-FFF2-40B4-BE49-F238E27FC236}">
                <a16:creationId xmlns:a16="http://schemas.microsoft.com/office/drawing/2014/main" id="{0E2E7DD8-1ED3-D64F-BBFC-004DF60F189F}"/>
              </a:ext>
            </a:extLst>
          </p:cNvPr>
          <p:cNvSpPr>
            <a:spLocks noChangeShapeType="1"/>
          </p:cNvSpPr>
          <p:nvPr/>
        </p:nvSpPr>
        <p:spPr bwMode="auto">
          <a:xfrm>
            <a:off x="5397500" y="6096000"/>
            <a:ext cx="1905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3" name="Line 9">
            <a:extLst>
              <a:ext uri="{FF2B5EF4-FFF2-40B4-BE49-F238E27FC236}">
                <a16:creationId xmlns:a16="http://schemas.microsoft.com/office/drawing/2014/main" id="{39A8AA00-988E-2E45-8390-2DE713FD47E4}"/>
              </a:ext>
            </a:extLst>
          </p:cNvPr>
          <p:cNvSpPr>
            <a:spLocks noChangeShapeType="1"/>
          </p:cNvSpPr>
          <p:nvPr/>
        </p:nvSpPr>
        <p:spPr bwMode="auto">
          <a:xfrm flipH="1">
            <a:off x="6324600" y="612298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4" name="Text Box 10">
            <a:extLst>
              <a:ext uri="{FF2B5EF4-FFF2-40B4-BE49-F238E27FC236}">
                <a16:creationId xmlns:a16="http://schemas.microsoft.com/office/drawing/2014/main" id="{CAC49358-49A0-D444-8CFF-A46CF2323630}"/>
              </a:ext>
            </a:extLst>
          </p:cNvPr>
          <p:cNvSpPr txBox="1">
            <a:spLocks noChangeArrowheads="1"/>
          </p:cNvSpPr>
          <p:nvPr/>
        </p:nvSpPr>
        <p:spPr bwMode="auto">
          <a:xfrm>
            <a:off x="6477000" y="603408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p>
        </p:txBody>
      </p:sp>
      <p:sp>
        <p:nvSpPr>
          <p:cNvPr id="24585" name="Text Box 11">
            <a:extLst>
              <a:ext uri="{FF2B5EF4-FFF2-40B4-BE49-F238E27FC236}">
                <a16:creationId xmlns:a16="http://schemas.microsoft.com/office/drawing/2014/main" id="{DF55F37B-1059-E94C-8B49-170A9D24088D}"/>
              </a:ext>
            </a:extLst>
          </p:cNvPr>
          <p:cNvSpPr txBox="1">
            <a:spLocks noChangeArrowheads="1"/>
          </p:cNvSpPr>
          <p:nvPr/>
        </p:nvSpPr>
        <p:spPr bwMode="auto">
          <a:xfrm>
            <a:off x="5791200" y="603408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p>
        </p:txBody>
      </p:sp>
      <p:pic>
        <p:nvPicPr>
          <p:cNvPr id="24586" name="Picture 14" descr="Picture1">
            <a:extLst>
              <a:ext uri="{FF2B5EF4-FFF2-40B4-BE49-F238E27FC236}">
                <a16:creationId xmlns:a16="http://schemas.microsoft.com/office/drawing/2014/main" id="{64384F37-8C29-8240-87E7-76FA6B9DD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5000"/>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7" descr="Picture1">
            <a:extLst>
              <a:ext uri="{FF2B5EF4-FFF2-40B4-BE49-F238E27FC236}">
                <a16:creationId xmlns:a16="http://schemas.microsoft.com/office/drawing/2014/main" id="{20B4CD39-12E6-FB46-8B7C-AAE555745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0"/>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0" descr="Picture1">
            <a:extLst>
              <a:ext uri="{FF2B5EF4-FFF2-40B4-BE49-F238E27FC236}">
                <a16:creationId xmlns:a16="http://schemas.microsoft.com/office/drawing/2014/main" id="{76096DB8-F8B6-2B43-8BE8-327886B6A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524000"/>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177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8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A8F94B6B-F7C9-8447-99B7-04A31C350DF6}"/>
              </a:ext>
            </a:extLst>
          </p:cNvPr>
          <p:cNvSpPr>
            <a:spLocks noChangeArrowheads="1"/>
          </p:cNvSpPr>
          <p:nvPr/>
        </p:nvSpPr>
        <p:spPr bwMode="auto">
          <a:xfrm>
            <a:off x="4495800" y="2209800"/>
            <a:ext cx="4648200" cy="46482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100" name="Picture 4" descr="F06-05">
            <a:extLst>
              <a:ext uri="{FF2B5EF4-FFF2-40B4-BE49-F238E27FC236}">
                <a16:creationId xmlns:a16="http://schemas.microsoft.com/office/drawing/2014/main" id="{EE83ED3A-1917-FA40-9F2E-3F8EB595DD9B}"/>
              </a:ext>
            </a:extLst>
          </p:cNvPr>
          <p:cNvPicPr>
            <a:picLocks noChangeAspect="1" noChangeArrowheads="1"/>
          </p:cNvPicPr>
          <p:nvPr/>
        </p:nvPicPr>
        <p:blipFill>
          <a:blip r:embed="rId4">
            <a:clrChange>
              <a:clrFrom>
                <a:srgbClr val="D8E2F3"/>
              </a:clrFrom>
              <a:clrTo>
                <a:srgbClr val="D8E2F3">
                  <a:alpha val="0"/>
                </a:srgbClr>
              </a:clrTo>
            </a:clrChange>
            <a:lum bright="-20000" contrast="46000"/>
            <a:extLst>
              <a:ext uri="{28A0092B-C50C-407E-A947-70E740481C1C}">
                <a14:useLocalDpi xmlns:a14="http://schemas.microsoft.com/office/drawing/2010/main" val="0"/>
              </a:ext>
            </a:extLst>
          </a:blip>
          <a:srcRect l="873" r="873"/>
          <a:stretch>
            <a:fillRect/>
          </a:stretch>
        </p:blipFill>
        <p:spPr bwMode="auto">
          <a:xfrm>
            <a:off x="4495800" y="2286000"/>
            <a:ext cx="4648200" cy="33940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1" name="Rectangle 5">
            <a:extLst>
              <a:ext uri="{FF2B5EF4-FFF2-40B4-BE49-F238E27FC236}">
                <a16:creationId xmlns:a16="http://schemas.microsoft.com/office/drawing/2014/main" id="{8A4D0AE4-AA14-A04F-AE84-BA0FBC90D154}"/>
              </a:ext>
            </a:extLst>
          </p:cNvPr>
          <p:cNvSpPr>
            <a:spLocks noGrp="1" noChangeArrowheads="1"/>
          </p:cNvSpPr>
          <p:nvPr>
            <p:ph type="body" idx="1"/>
          </p:nvPr>
        </p:nvSpPr>
        <p:spPr>
          <a:xfrm>
            <a:off x="457200" y="838200"/>
            <a:ext cx="8382000" cy="1066800"/>
          </a:xfrm>
        </p:spPr>
        <p:txBody>
          <a:bodyPr/>
          <a:lstStyle/>
          <a:p>
            <a:pPr marL="0" indent="0" eaLnBrk="1" hangingPunct="1">
              <a:lnSpc>
                <a:spcPct val="150000"/>
              </a:lnSpc>
              <a:buFont typeface="Wingdings" pitchFamily="2" charset="2"/>
              <a:buNone/>
            </a:pPr>
            <a:r>
              <a:rPr lang="en-US" altLang="en-US" dirty="0"/>
              <a:t>Confidence intervals contain the population mean </a:t>
            </a:r>
            <a:r>
              <a:rPr lang="en-US" altLang="en-US" i="1" dirty="0">
                <a:latin typeface="Symbol" pitchFamily="2" charset="2"/>
              </a:rPr>
              <a:t>m</a:t>
            </a:r>
            <a:r>
              <a:rPr lang="en-US" altLang="en-US" dirty="0"/>
              <a:t> in </a:t>
            </a:r>
            <a:r>
              <a:rPr lang="en-US" altLang="en-US" i="1" dirty="0"/>
              <a:t>C</a:t>
            </a:r>
            <a:r>
              <a:rPr lang="en-US" altLang="en-US" dirty="0"/>
              <a:t>% of samples. Different areas under the curve give different confidence levels </a:t>
            </a:r>
            <a:r>
              <a:rPr lang="en-US" altLang="en-US" i="1" dirty="0"/>
              <a:t>C</a:t>
            </a:r>
            <a:r>
              <a:rPr lang="en-US" altLang="en-US" dirty="0"/>
              <a:t>. </a:t>
            </a:r>
          </a:p>
        </p:txBody>
      </p:sp>
      <p:sp>
        <p:nvSpPr>
          <p:cNvPr id="1250310" name="Rectangle 6">
            <a:extLst>
              <a:ext uri="{FF2B5EF4-FFF2-40B4-BE49-F238E27FC236}">
                <a16:creationId xmlns:a16="http://schemas.microsoft.com/office/drawing/2014/main" id="{0B9D67A1-BE17-3B40-AF8E-B09B0BD37A11}"/>
              </a:ext>
            </a:extLst>
          </p:cNvPr>
          <p:cNvSpPr>
            <a:spLocks noChangeArrowheads="1"/>
          </p:cNvSpPr>
          <p:nvPr/>
        </p:nvSpPr>
        <p:spPr bwMode="auto">
          <a:xfrm>
            <a:off x="4876800" y="57912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Example: For an 80% confidence level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80% of the normal curve’s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area is contained in the interval.</a:t>
            </a:r>
          </a:p>
        </p:txBody>
      </p:sp>
      <p:sp>
        <p:nvSpPr>
          <p:cNvPr id="4103" name="Text Box 7">
            <a:extLst>
              <a:ext uri="{FF2B5EF4-FFF2-40B4-BE49-F238E27FC236}">
                <a16:creationId xmlns:a16="http://schemas.microsoft.com/office/drawing/2014/main" id="{A9ED8009-D128-2541-B6E1-590616A107EE}"/>
              </a:ext>
            </a:extLst>
          </p:cNvPr>
          <p:cNvSpPr txBox="1">
            <a:spLocks noChangeArrowheads="1"/>
          </p:cNvSpPr>
          <p:nvPr/>
        </p:nvSpPr>
        <p:spPr bwMode="auto">
          <a:xfrm>
            <a:off x="6629400" y="34290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p>
        </p:txBody>
      </p:sp>
      <p:sp>
        <p:nvSpPr>
          <p:cNvPr id="4104" name="Rectangle 8">
            <a:extLst>
              <a:ext uri="{FF2B5EF4-FFF2-40B4-BE49-F238E27FC236}">
                <a16:creationId xmlns:a16="http://schemas.microsoft.com/office/drawing/2014/main" id="{3BD59D83-39F6-B942-9B2C-DCB9C1704284}"/>
              </a:ext>
            </a:extLst>
          </p:cNvPr>
          <p:cNvSpPr>
            <a:spLocks noChangeArrowheads="1"/>
          </p:cNvSpPr>
          <p:nvPr/>
        </p:nvSpPr>
        <p:spPr bwMode="auto">
          <a:xfrm>
            <a:off x="7239000" y="5486400"/>
            <a:ext cx="228600" cy="2286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5" name="Text Box 9">
            <a:extLst>
              <a:ext uri="{FF2B5EF4-FFF2-40B4-BE49-F238E27FC236}">
                <a16:creationId xmlns:a16="http://schemas.microsoft.com/office/drawing/2014/main" id="{A70E0142-BE5F-564E-A792-356E49A5A2F5}"/>
              </a:ext>
            </a:extLst>
          </p:cNvPr>
          <p:cNvSpPr txBox="1">
            <a:spLocks noChangeArrowheads="1"/>
          </p:cNvSpPr>
          <p:nvPr/>
        </p:nvSpPr>
        <p:spPr bwMode="auto">
          <a:xfrm>
            <a:off x="7162800" y="54102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z</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06" name="Text Box 10">
            <a:extLst>
              <a:ext uri="{FF2B5EF4-FFF2-40B4-BE49-F238E27FC236}">
                <a16:creationId xmlns:a16="http://schemas.microsoft.com/office/drawing/2014/main" id="{9624D67D-D8FF-0F4E-AF47-CDE4D66508EA}"/>
              </a:ext>
            </a:extLst>
          </p:cNvPr>
          <p:cNvSpPr txBox="1">
            <a:spLocks noChangeArrowheads="1"/>
          </p:cNvSpPr>
          <p:nvPr/>
        </p:nvSpPr>
        <p:spPr bwMode="auto">
          <a:xfrm>
            <a:off x="5378450" y="5410200"/>
            <a:ext cx="52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z</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07" name="Rectangle 11">
            <a:extLst>
              <a:ext uri="{FF2B5EF4-FFF2-40B4-BE49-F238E27FC236}">
                <a16:creationId xmlns:a16="http://schemas.microsoft.com/office/drawing/2014/main" id="{833E0A00-8A35-FC45-B40B-497A8F11B21D}"/>
              </a:ext>
            </a:extLst>
          </p:cNvPr>
          <p:cNvSpPr>
            <a:spLocks noGrp="1" noChangeArrowheads="1"/>
          </p:cNvSpPr>
          <p:nvPr>
            <p:ph type="title"/>
          </p:nvPr>
        </p:nvSpPr>
        <p:spPr>
          <a:xfrm>
            <a:off x="457200" y="152400"/>
            <a:ext cx="8229600" cy="762000"/>
          </a:xfrm>
          <a:noFill/>
        </p:spPr>
        <p:txBody>
          <a:bodyPr/>
          <a:lstStyle/>
          <a:p>
            <a:pPr eaLnBrk="1" hangingPunct="1"/>
            <a:r>
              <a:rPr lang="en-US" altLang="en-US"/>
              <a:t>Finding the margin of error </a:t>
            </a:r>
            <a:r>
              <a:rPr lang="en-US" altLang="en-US" i="1"/>
              <a:t>m</a:t>
            </a:r>
          </a:p>
        </p:txBody>
      </p:sp>
      <p:sp>
        <p:nvSpPr>
          <p:cNvPr id="1250316" name="Rectangle 12">
            <a:extLst>
              <a:ext uri="{FF2B5EF4-FFF2-40B4-BE49-F238E27FC236}">
                <a16:creationId xmlns:a16="http://schemas.microsoft.com/office/drawing/2014/main" id="{A42B0E55-FA22-2346-A412-A322A8245C71}"/>
              </a:ext>
            </a:extLst>
          </p:cNvPr>
          <p:cNvSpPr>
            <a:spLocks noChangeArrowheads="1"/>
          </p:cNvSpPr>
          <p:nvPr/>
        </p:nvSpPr>
        <p:spPr bwMode="auto">
          <a:xfrm>
            <a:off x="457200" y="1981200"/>
            <a:ext cx="4038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z</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z-value associated with  the chosen confidence level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It is always positive. </a:t>
            </a: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20000"/>
              </a:spcBef>
              <a:spcAft>
                <a:spcPct val="0"/>
              </a:spcAft>
              <a:buClr>
                <a:srgbClr val="996600"/>
              </a:buClr>
              <a:buSzPct val="50000"/>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20000"/>
              </a:spcBef>
              <a:spcAft>
                <a:spcPct val="0"/>
              </a:spcAft>
              <a:buClr>
                <a:srgbClr val="996600"/>
              </a:buClr>
              <a:buSzPct val="50000"/>
              <a:buFontTx/>
              <a:buNone/>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the area under the standard normal curve between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z</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and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z</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20000"/>
              </a:lnSpc>
              <a:spcBef>
                <a:spcPct val="20000"/>
              </a:spcBef>
              <a:spcAft>
                <a:spcPct val="0"/>
              </a:spcAft>
              <a:buClr>
                <a:srgbClr val="996600"/>
              </a:buClr>
              <a:buSzPct val="50000"/>
              <a:buFont typeface="Wingdings" pitchFamily="2" charset="2"/>
              <a:buChar char="p"/>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13">
            <a:extLst>
              <a:ext uri="{FF2B5EF4-FFF2-40B4-BE49-F238E27FC236}">
                <a16:creationId xmlns:a16="http://schemas.microsoft.com/office/drawing/2014/main" id="{B83C5D02-9ACD-AD4B-8B73-26AD06443A47}"/>
              </a:ext>
            </a:extLst>
          </p:cNvPr>
          <p:cNvGrpSpPr>
            <a:grpSpLocks/>
          </p:cNvGrpSpPr>
          <p:nvPr/>
        </p:nvGrpSpPr>
        <p:grpSpPr bwMode="auto">
          <a:xfrm>
            <a:off x="457200" y="4419600"/>
            <a:ext cx="3733800" cy="1219200"/>
            <a:chOff x="288" y="3168"/>
            <a:chExt cx="2352" cy="768"/>
          </a:xfrm>
        </p:grpSpPr>
        <p:graphicFrame>
          <p:nvGraphicFramePr>
            <p:cNvPr id="4098" name="Object 14">
              <a:hlinkClick r:id="rId5" action="ppaction://hlinksldjump"/>
              <a:extLst>
                <a:ext uri="{FF2B5EF4-FFF2-40B4-BE49-F238E27FC236}">
                  <a16:creationId xmlns:a16="http://schemas.microsoft.com/office/drawing/2014/main" id="{3E9C7050-A496-AA42-82E4-FFA189CD84A6}"/>
                </a:ext>
              </a:extLst>
            </p:cNvPr>
            <p:cNvGraphicFramePr>
              <a:graphicFrameLocks noChangeAspect="1"/>
            </p:cNvGraphicFramePr>
            <p:nvPr/>
          </p:nvGraphicFramePr>
          <p:xfrm>
            <a:off x="896" y="3556"/>
            <a:ext cx="1072" cy="284"/>
          </p:xfrm>
          <a:graphic>
            <a:graphicData uri="http://schemas.openxmlformats.org/presentationml/2006/ole">
              <mc:AlternateContent xmlns:mc="http://schemas.openxmlformats.org/markup-compatibility/2006">
                <mc:Choice xmlns:v="urn:schemas-microsoft-com:vml" Requires="v">
                  <p:oleObj spid="_x0000_s407559" name="Equation" r:id="rId6" imgW="4686300" imgH="1244600" progId="Equation.3">
                    <p:embed/>
                  </p:oleObj>
                </mc:Choice>
                <mc:Fallback>
                  <p:oleObj name="Equation" r:id="rId6" imgW="4686300" imgH="1244600" progId="Equation.3">
                    <p:embed/>
                    <p:pic>
                      <p:nvPicPr>
                        <p:cNvPr id="4098" name="Object 14">
                          <a:hlinkClick r:id="" action="ppaction://noaction"/>
                          <a:extLst>
                            <a:ext uri="{FF2B5EF4-FFF2-40B4-BE49-F238E27FC236}">
                              <a16:creationId xmlns:a16="http://schemas.microsoft.com/office/drawing/2014/main" id="{3E9C7050-A496-AA42-82E4-FFA189CD84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 y="3556"/>
                          <a:ext cx="1072"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1" name="Rectangle 15">
              <a:extLst>
                <a:ext uri="{FF2B5EF4-FFF2-40B4-BE49-F238E27FC236}">
                  <a16:creationId xmlns:a16="http://schemas.microsoft.com/office/drawing/2014/main" id="{4BBEE6F4-AFBC-DA4F-8222-DD1ECA1824DC}"/>
                </a:ext>
              </a:extLst>
            </p:cNvPr>
            <p:cNvSpPr>
              <a:spLocks noChangeArrowheads="1"/>
            </p:cNvSpPr>
            <p:nvPr/>
          </p:nvSpPr>
          <p:spPr bwMode="auto">
            <a:xfrm>
              <a:off x="288" y="3168"/>
              <a:ext cx="2304" cy="768"/>
            </a:xfrm>
            <a:prstGeom prst="rect">
              <a:avLst/>
            </a:prstGeom>
            <a:noFill/>
            <a:ln w="2857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2" name="Rectangle 16">
              <a:extLst>
                <a:ext uri="{FF2B5EF4-FFF2-40B4-BE49-F238E27FC236}">
                  <a16:creationId xmlns:a16="http://schemas.microsoft.com/office/drawing/2014/main" id="{723EF064-7497-874C-8D6D-7F79BE43C2B1}"/>
                </a:ext>
              </a:extLst>
            </p:cNvPr>
            <p:cNvSpPr>
              <a:spLocks noChangeArrowheads="1"/>
            </p:cNvSpPr>
            <p:nvPr/>
          </p:nvSpPr>
          <p:spPr bwMode="auto">
            <a:xfrm>
              <a:off x="288" y="3216"/>
              <a:ext cx="235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confidence interval is thus:</a:t>
              </a:r>
            </a:p>
          </p:txBody>
        </p:sp>
      </p:grpSp>
      <p:sp>
        <p:nvSpPr>
          <p:cNvPr id="4110" name="TextBox 17">
            <a:extLst>
              <a:ext uri="{FF2B5EF4-FFF2-40B4-BE49-F238E27FC236}">
                <a16:creationId xmlns:a16="http://schemas.microsoft.com/office/drawing/2014/main" id="{EFC48E07-E517-BF4E-A1C4-15A089F01958}"/>
              </a:ext>
            </a:extLst>
          </p:cNvPr>
          <p:cNvSpPr txBox="1">
            <a:spLocks noChangeArrowheads="1"/>
          </p:cNvSpPr>
          <p:nvPr/>
        </p:nvSpPr>
        <p:spPr bwMode="auto">
          <a:xfrm>
            <a:off x="152400" y="60960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Notice that m depends on 3 known  terms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5612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0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0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10" grpId="0" autoUpdateAnimBg="0"/>
      <p:bldP spid="125031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a:extLst>
              <a:ext uri="{FF2B5EF4-FFF2-40B4-BE49-F238E27FC236}">
                <a16:creationId xmlns:a16="http://schemas.microsoft.com/office/drawing/2014/main" id="{8B8425B7-49D1-124C-9CAD-38C0DDA65CC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5092"/>
          <a:stretch>
            <a:fillRect/>
          </a:stretch>
        </p:blipFill>
        <p:spPr>
          <a:xfrm>
            <a:off x="533400" y="2286000"/>
            <a:ext cx="8115300" cy="1139825"/>
          </a:xfrm>
          <a:noFill/>
        </p:spPr>
      </p:pic>
      <p:sp>
        <p:nvSpPr>
          <p:cNvPr id="1251330" name="Rectangle 2">
            <a:extLst>
              <a:ext uri="{FF2B5EF4-FFF2-40B4-BE49-F238E27FC236}">
                <a16:creationId xmlns:a16="http://schemas.microsoft.com/office/drawing/2014/main" id="{0563CA84-9A45-2146-893A-97FEEFBBAF26}"/>
              </a:ext>
            </a:extLst>
          </p:cNvPr>
          <p:cNvSpPr>
            <a:spLocks noChangeArrowheads="1"/>
          </p:cNvSpPr>
          <p:nvPr/>
        </p:nvSpPr>
        <p:spPr bwMode="auto">
          <a:xfrm>
            <a:off x="0" y="4191000"/>
            <a:ext cx="9144000" cy="25908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4" name="Rectangle 4">
            <a:extLst>
              <a:ext uri="{FF2B5EF4-FFF2-40B4-BE49-F238E27FC236}">
                <a16:creationId xmlns:a16="http://schemas.microsoft.com/office/drawing/2014/main" id="{FA31189A-5A2F-524C-9E98-4866D419C563}"/>
              </a:ext>
            </a:extLst>
          </p:cNvPr>
          <p:cNvSpPr>
            <a:spLocks noGrp="1" noChangeArrowheads="1"/>
          </p:cNvSpPr>
          <p:nvPr>
            <p:ph type="title"/>
          </p:nvPr>
        </p:nvSpPr>
        <p:spPr/>
        <p:txBody>
          <a:bodyPr/>
          <a:lstStyle/>
          <a:p>
            <a:pPr eaLnBrk="1" hangingPunct="1">
              <a:lnSpc>
                <a:spcPct val="110000"/>
              </a:lnSpc>
            </a:pPr>
            <a:r>
              <a:rPr lang="en-US" altLang="en-US" sz="2800" b="1">
                <a:solidFill>
                  <a:srgbClr val="333399"/>
                </a:solidFill>
              </a:rPr>
              <a:t>Using Table D to find specific </a:t>
            </a:r>
            <a:r>
              <a:rPr lang="en-US" altLang="en-US" sz="2800" b="1" i="1">
                <a:solidFill>
                  <a:srgbClr val="333399"/>
                </a:solidFill>
              </a:rPr>
              <a:t>z</a:t>
            </a:r>
            <a:r>
              <a:rPr lang="en-US" altLang="en-US" sz="2800" b="1">
                <a:solidFill>
                  <a:srgbClr val="333399"/>
                </a:solidFill>
              </a:rPr>
              <a:t>* values?</a:t>
            </a:r>
          </a:p>
        </p:txBody>
      </p:sp>
      <p:sp>
        <p:nvSpPr>
          <p:cNvPr id="25605" name="Rectangle 5">
            <a:extLst>
              <a:ext uri="{FF2B5EF4-FFF2-40B4-BE49-F238E27FC236}">
                <a16:creationId xmlns:a16="http://schemas.microsoft.com/office/drawing/2014/main" id="{8AA9E154-E0B0-6147-A55C-EDAA3A5F7452}"/>
              </a:ext>
            </a:extLst>
          </p:cNvPr>
          <p:cNvSpPr>
            <a:spLocks noGrp="1" noChangeArrowheads="1"/>
          </p:cNvSpPr>
          <p:nvPr>
            <p:ph type="body" sz="half" idx="1"/>
          </p:nvPr>
        </p:nvSpPr>
        <p:spPr>
          <a:xfrm>
            <a:off x="457200" y="914400"/>
            <a:ext cx="8229600" cy="1143000"/>
          </a:xfrm>
        </p:spPr>
        <p:txBody>
          <a:bodyPr/>
          <a:lstStyle/>
          <a:p>
            <a:pPr marL="0" indent="0" eaLnBrk="1" hangingPunct="1">
              <a:lnSpc>
                <a:spcPct val="150000"/>
              </a:lnSpc>
              <a:buFont typeface="Wingdings" pitchFamily="2" charset="2"/>
              <a:buNone/>
            </a:pPr>
            <a:r>
              <a:rPr lang="en-US" altLang="en-US"/>
              <a:t>We can use the normal table of </a:t>
            </a:r>
            <a:r>
              <a:rPr lang="en-US" altLang="en-US" i="1"/>
              <a:t>z </a:t>
            </a:r>
            <a:r>
              <a:rPr lang="en-US" altLang="en-US"/>
              <a:t>values (Table D). For a particular confidence level, </a:t>
            </a:r>
            <a:r>
              <a:rPr lang="en-US" altLang="en-US" i="1"/>
              <a:t>C</a:t>
            </a:r>
            <a:r>
              <a:rPr lang="en-US" altLang="en-US"/>
              <a:t>, the appropriate </a:t>
            </a:r>
            <a:r>
              <a:rPr lang="en-US" altLang="en-US" i="1"/>
              <a:t>z</a:t>
            </a:r>
            <a:r>
              <a:rPr lang="en-US" altLang="en-US"/>
              <a:t>* value is just above it. </a:t>
            </a:r>
            <a:endParaRPr lang="en-US" altLang="en-US" sz="1800"/>
          </a:p>
        </p:txBody>
      </p:sp>
      <p:sp>
        <p:nvSpPr>
          <p:cNvPr id="1251334" name="Rectangle 6">
            <a:extLst>
              <a:ext uri="{FF2B5EF4-FFF2-40B4-BE49-F238E27FC236}">
                <a16:creationId xmlns:a16="http://schemas.microsoft.com/office/drawing/2014/main" id="{5A2315B3-B534-0D48-9BA5-FE5FA96F2829}"/>
              </a:ext>
            </a:extLst>
          </p:cNvPr>
          <p:cNvSpPr>
            <a:spLocks noChangeArrowheads="1"/>
          </p:cNvSpPr>
          <p:nvPr/>
        </p:nvSpPr>
        <p:spPr bwMode="auto">
          <a:xfrm>
            <a:off x="5422900" y="2287588"/>
            <a:ext cx="533400" cy="685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51335" name="Rectangle 7">
            <a:extLst>
              <a:ext uri="{FF2B5EF4-FFF2-40B4-BE49-F238E27FC236}">
                <a16:creationId xmlns:a16="http://schemas.microsoft.com/office/drawing/2014/main" id="{2ADA7BAE-9BAD-3949-84EE-1AF4278C2035}"/>
              </a:ext>
            </a:extLst>
          </p:cNvPr>
          <p:cNvSpPr>
            <a:spLocks noChangeArrowheads="1"/>
          </p:cNvSpPr>
          <p:nvPr/>
        </p:nvSpPr>
        <p:spPr bwMode="auto">
          <a:xfrm>
            <a:off x="0" y="4267200"/>
            <a:ext cx="883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can use software. In R</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z* = abs(qnorm(desired probability))):  </a:t>
            </a: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For C = 80%</a:t>
            </a:r>
            <a:endParaRPr kumimoji="0" lang="en-US" altLang="en-US" sz="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en-US" altLang="en-US" sz="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Since we want the middle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probability, the probability we require is (1 - C)/2 </a:t>
            </a: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endPar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Another Example: </a:t>
            </a: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For 98% C, z* = abs(qnorm(0.01)) = 2.32635</a:t>
            </a:r>
          </a:p>
        </p:txBody>
      </p:sp>
      <p:sp>
        <p:nvSpPr>
          <p:cNvPr id="1251342" name="Rectangle 14">
            <a:extLst>
              <a:ext uri="{FF2B5EF4-FFF2-40B4-BE49-F238E27FC236}">
                <a16:creationId xmlns:a16="http://schemas.microsoft.com/office/drawing/2014/main" id="{CEBE6C9A-67B9-534F-8454-828679318F63}"/>
              </a:ext>
            </a:extLst>
          </p:cNvPr>
          <p:cNvSpPr>
            <a:spLocks noChangeArrowheads="1"/>
          </p:cNvSpPr>
          <p:nvPr/>
        </p:nvSpPr>
        <p:spPr bwMode="auto">
          <a:xfrm>
            <a:off x="533400" y="3657600"/>
            <a:ext cx="518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Example: For a 98% confidence level,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z</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*=2.326</a:t>
            </a:r>
          </a:p>
        </p:txBody>
      </p:sp>
      <p:sp>
        <p:nvSpPr>
          <p:cNvPr id="25609" name="Rectangle 8">
            <a:extLst>
              <a:ext uri="{FF2B5EF4-FFF2-40B4-BE49-F238E27FC236}">
                <a16:creationId xmlns:a16="http://schemas.microsoft.com/office/drawing/2014/main" id="{197AF318-311D-7A45-ACA4-F15CA04F9CCA}"/>
              </a:ext>
            </a:extLst>
          </p:cNvPr>
          <p:cNvSpPr>
            <a:spLocks noChangeArrowheads="1"/>
          </p:cNvSpPr>
          <p:nvPr/>
        </p:nvSpPr>
        <p:spPr bwMode="auto">
          <a:xfrm>
            <a:off x="457200" y="46482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&gt; qnorm(0.1)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[1]  -1.281552</a:t>
            </a:r>
          </a:p>
        </p:txBody>
      </p:sp>
      <p:sp>
        <p:nvSpPr>
          <p:cNvPr id="25610" name="TextBox 9">
            <a:extLst>
              <a:ext uri="{FF2B5EF4-FFF2-40B4-BE49-F238E27FC236}">
                <a16:creationId xmlns:a16="http://schemas.microsoft.com/office/drawing/2014/main" id="{ED4D57DA-3A08-5048-8364-373CC0410809}"/>
              </a:ext>
            </a:extLst>
          </p:cNvPr>
          <p:cNvSpPr txBox="1">
            <a:spLocks noChangeArrowheads="1"/>
          </p:cNvSpPr>
          <p:nvPr/>
        </p:nvSpPr>
        <p:spPr bwMode="auto">
          <a:xfrm>
            <a:off x="2743200" y="4648200"/>
            <a:ext cx="1466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&gt; qnorm(.9)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[1] 1.281552</a:t>
            </a:r>
          </a:p>
        </p:txBody>
      </p:sp>
      <p:sp>
        <p:nvSpPr>
          <p:cNvPr id="25611" name="TextBox 10">
            <a:extLst>
              <a:ext uri="{FF2B5EF4-FFF2-40B4-BE49-F238E27FC236}">
                <a16:creationId xmlns:a16="http://schemas.microsoft.com/office/drawing/2014/main" id="{B4F74F13-B07F-0547-8F14-1BC08A5BD5AE}"/>
              </a:ext>
            </a:extLst>
          </p:cNvPr>
          <p:cNvSpPr txBox="1">
            <a:spLocks noChangeArrowheads="1"/>
          </p:cNvSpPr>
          <p:nvPr/>
        </p:nvSpPr>
        <p:spPr bwMode="auto">
          <a:xfrm>
            <a:off x="4648200" y="4648200"/>
            <a:ext cx="1909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&gt; abs(qnorm(.1))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[1] 1.281552</a:t>
            </a:r>
          </a:p>
        </p:txBody>
      </p:sp>
    </p:spTree>
    <p:extLst>
      <p:ext uri="{BB962C8B-B14F-4D97-AF65-F5344CB8AC3E}">
        <p14:creationId xmlns:p14="http://schemas.microsoft.com/office/powerpoint/2010/main" val="2181658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51334"/>
                                        </p:tgtEl>
                                        <p:attrNameLst>
                                          <p:attrName>style.visibility</p:attrName>
                                        </p:attrNameLst>
                                      </p:cBhvr>
                                      <p:to>
                                        <p:strVal val="visible"/>
                                      </p:to>
                                    </p:set>
                                    <p:animEffect transition="in" filter="box(in)">
                                      <p:cBhvr>
                                        <p:cTn id="7" dur="500"/>
                                        <p:tgtEl>
                                          <p:spTgt spid="125133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5134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5133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51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0" grpId="0" animBg="1"/>
      <p:bldP spid="1251334" grpId="0" animBg="1"/>
      <p:bldP spid="1251335" grpId="0"/>
      <p:bldP spid="12513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3DA4507D-2FA1-2449-B1CD-21945BE4F69E}"/>
              </a:ext>
            </a:extLst>
          </p:cNvPr>
          <p:cNvSpPr>
            <a:spLocks noGrp="1" noChangeArrowheads="1"/>
          </p:cNvSpPr>
          <p:nvPr>
            <p:ph type="title"/>
          </p:nvPr>
        </p:nvSpPr>
        <p:spPr>
          <a:xfrm>
            <a:off x="457200" y="228600"/>
            <a:ext cx="8229600" cy="609600"/>
          </a:xfrm>
        </p:spPr>
        <p:txBody>
          <a:bodyPr/>
          <a:lstStyle/>
          <a:p>
            <a:pPr eaLnBrk="1" hangingPunct="1">
              <a:lnSpc>
                <a:spcPct val="110000"/>
              </a:lnSpc>
            </a:pPr>
            <a:r>
              <a:rPr lang="en-US" altLang="en-US" sz="2800" b="1">
                <a:solidFill>
                  <a:srgbClr val="333399"/>
                </a:solidFill>
              </a:rPr>
              <a:t>Link between confidence level and margin of error</a:t>
            </a:r>
          </a:p>
        </p:txBody>
      </p:sp>
      <p:sp>
        <p:nvSpPr>
          <p:cNvPr id="5124" name="Rectangle 4">
            <a:extLst>
              <a:ext uri="{FF2B5EF4-FFF2-40B4-BE49-F238E27FC236}">
                <a16:creationId xmlns:a16="http://schemas.microsoft.com/office/drawing/2014/main" id="{C88D65C2-623C-7043-B6F0-470DF7884256}"/>
              </a:ext>
            </a:extLst>
          </p:cNvPr>
          <p:cNvSpPr>
            <a:spLocks noGrp="1" noChangeArrowheads="1"/>
          </p:cNvSpPr>
          <p:nvPr>
            <p:ph type="body" idx="1"/>
          </p:nvPr>
        </p:nvSpPr>
        <p:spPr>
          <a:xfrm>
            <a:off x="457200" y="1066800"/>
            <a:ext cx="8229600" cy="1066800"/>
          </a:xfrm>
        </p:spPr>
        <p:txBody>
          <a:bodyPr/>
          <a:lstStyle/>
          <a:p>
            <a:pPr marL="0" indent="0" eaLnBrk="1" hangingPunct="1">
              <a:buFont typeface="Wingdings" pitchFamily="2" charset="2"/>
              <a:buNone/>
            </a:pPr>
            <a:r>
              <a:rPr lang="en-US" altLang="en-US"/>
              <a:t>The confidence level </a:t>
            </a:r>
            <a:r>
              <a:rPr lang="en-US" altLang="en-US" i="1"/>
              <a:t>C</a:t>
            </a:r>
            <a:r>
              <a:rPr lang="en-US" altLang="en-US"/>
              <a:t> determines the value of </a:t>
            </a:r>
            <a:r>
              <a:rPr lang="en-US" altLang="en-US" i="1"/>
              <a:t>z</a:t>
            </a:r>
            <a:r>
              <a:rPr lang="en-US" altLang="en-US"/>
              <a:t>*.</a:t>
            </a:r>
          </a:p>
          <a:p>
            <a:pPr marL="0" indent="0" eaLnBrk="1" hangingPunct="1">
              <a:lnSpc>
                <a:spcPct val="150000"/>
              </a:lnSpc>
              <a:buFont typeface="Wingdings" pitchFamily="2" charset="2"/>
              <a:buNone/>
            </a:pPr>
            <a:r>
              <a:rPr lang="en-US" altLang="en-US"/>
              <a:t>The margin of error, in turn, depends on </a:t>
            </a:r>
            <a:r>
              <a:rPr lang="en-US" altLang="en-US" i="1"/>
              <a:t>z</a:t>
            </a:r>
            <a:r>
              <a:rPr lang="en-US" altLang="en-US"/>
              <a:t>*.</a:t>
            </a:r>
          </a:p>
        </p:txBody>
      </p:sp>
      <p:graphicFrame>
        <p:nvGraphicFramePr>
          <p:cNvPr id="5122" name="Object 5">
            <a:hlinkClick r:id="rId4" action="ppaction://hlinksldjump"/>
            <a:extLst>
              <a:ext uri="{FF2B5EF4-FFF2-40B4-BE49-F238E27FC236}">
                <a16:creationId xmlns:a16="http://schemas.microsoft.com/office/drawing/2014/main" id="{6623D3DA-3820-BC40-814E-D004BD4E40B4}"/>
              </a:ext>
            </a:extLst>
          </p:cNvPr>
          <p:cNvGraphicFramePr>
            <a:graphicFrameLocks noChangeAspect="1"/>
          </p:cNvGraphicFramePr>
          <p:nvPr/>
        </p:nvGraphicFramePr>
        <p:xfrm>
          <a:off x="5827713" y="2117725"/>
          <a:ext cx="2020887" cy="511175"/>
        </p:xfrm>
        <a:graphic>
          <a:graphicData uri="http://schemas.openxmlformats.org/presentationml/2006/ole">
            <mc:AlternateContent xmlns:mc="http://schemas.openxmlformats.org/markup-compatibility/2006">
              <mc:Choice xmlns:v="urn:schemas-microsoft-com:vml" Requires="v">
                <p:oleObj spid="_x0000_s411655" name="Equation" r:id="rId5" imgW="4902200" imgH="1244600" progId="Equation.3">
                  <p:embed/>
                </p:oleObj>
              </mc:Choice>
              <mc:Fallback>
                <p:oleObj name="Equation" r:id="rId5" imgW="4902200" imgH="1244600" progId="Equation.3">
                  <p:embed/>
                  <p:pic>
                    <p:nvPicPr>
                      <p:cNvPr id="5122" name="Object 5">
                        <a:hlinkClick r:id="" action="ppaction://noaction"/>
                        <a:extLst>
                          <a:ext uri="{FF2B5EF4-FFF2-40B4-BE49-F238E27FC236}">
                            <a16:creationId xmlns:a16="http://schemas.microsoft.com/office/drawing/2014/main" id="{6623D3DA-3820-BC40-814E-D004BD4E40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7713" y="2117725"/>
                        <a:ext cx="202088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5" name="Group 6">
            <a:extLst>
              <a:ext uri="{FF2B5EF4-FFF2-40B4-BE49-F238E27FC236}">
                <a16:creationId xmlns:a16="http://schemas.microsoft.com/office/drawing/2014/main" id="{DBF25BA1-C68B-9846-BC7C-34B5127A22CA}"/>
              </a:ext>
            </a:extLst>
          </p:cNvPr>
          <p:cNvGrpSpPr>
            <a:grpSpLocks/>
          </p:cNvGrpSpPr>
          <p:nvPr/>
        </p:nvGrpSpPr>
        <p:grpSpPr bwMode="auto">
          <a:xfrm>
            <a:off x="5105400" y="2819400"/>
            <a:ext cx="3594100" cy="3048000"/>
            <a:chOff x="3352" y="1152"/>
            <a:chExt cx="2264" cy="1920"/>
          </a:xfrm>
        </p:grpSpPr>
        <p:pic>
          <p:nvPicPr>
            <p:cNvPr id="5127" name="Picture 7" descr="F06-05">
              <a:extLst>
                <a:ext uri="{FF2B5EF4-FFF2-40B4-BE49-F238E27FC236}">
                  <a16:creationId xmlns:a16="http://schemas.microsoft.com/office/drawing/2014/main" id="{8F2C434E-F328-0149-A3D7-90A5FCA7C5A4}"/>
                </a:ext>
              </a:extLst>
            </p:cNvPr>
            <p:cNvPicPr>
              <a:picLocks noChangeAspect="1" noChangeArrowheads="1"/>
            </p:cNvPicPr>
            <p:nvPr/>
          </p:nvPicPr>
          <p:blipFill>
            <a:blip r:embed="rId7">
              <a:clrChange>
                <a:clrFrom>
                  <a:srgbClr val="D8E2F3"/>
                </a:clrFrom>
                <a:clrTo>
                  <a:srgbClr val="D8E2F3">
                    <a:alpha val="0"/>
                  </a:srgbClr>
                </a:clrTo>
              </a:clrChange>
              <a:lum bright="-20000" contrast="46000"/>
              <a:extLst>
                <a:ext uri="{28A0092B-C50C-407E-A947-70E740481C1C}">
                  <a14:useLocalDpi xmlns:a14="http://schemas.microsoft.com/office/drawing/2010/main" val="0"/>
                </a:ext>
              </a:extLst>
            </a:blip>
            <a:srcRect l="4094" r="4094" b="-6517"/>
            <a:stretch>
              <a:fillRect/>
            </a:stretch>
          </p:blipFill>
          <p:spPr bwMode="auto">
            <a:xfrm>
              <a:off x="3352" y="1152"/>
              <a:ext cx="2264" cy="19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8" name="Text Box 8">
              <a:extLst>
                <a:ext uri="{FF2B5EF4-FFF2-40B4-BE49-F238E27FC236}">
                  <a16:creationId xmlns:a16="http://schemas.microsoft.com/office/drawing/2014/main" id="{D117A9CD-3533-7F47-9CF0-969D0E2E9E70}"/>
                </a:ext>
              </a:extLst>
            </p:cNvPr>
            <p:cNvSpPr txBox="1">
              <a:spLocks noChangeArrowheads="1"/>
            </p:cNvSpPr>
            <p:nvPr/>
          </p:nvSpPr>
          <p:spPr bwMode="auto">
            <a:xfrm>
              <a:off x="4146" y="1953"/>
              <a:ext cx="676" cy="250"/>
            </a:xfrm>
            <a:prstGeom prst="rect">
              <a:avLst/>
            </a:prstGeom>
            <a:solidFill>
              <a:srgbClr val="FFE65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p>
          </p:txBody>
        </p:sp>
        <p:sp>
          <p:nvSpPr>
            <p:cNvPr id="5129" name="Rectangle 9">
              <a:extLst>
                <a:ext uri="{FF2B5EF4-FFF2-40B4-BE49-F238E27FC236}">
                  <a16:creationId xmlns:a16="http://schemas.microsoft.com/office/drawing/2014/main" id="{9EAD5716-4BD5-4D4A-8C5E-FCE03CCAC5D9}"/>
                </a:ext>
              </a:extLst>
            </p:cNvPr>
            <p:cNvSpPr>
              <a:spLocks noChangeArrowheads="1"/>
            </p:cNvSpPr>
            <p:nvPr/>
          </p:nvSpPr>
          <p:spPr bwMode="auto">
            <a:xfrm>
              <a:off x="4766" y="2832"/>
              <a:ext cx="242" cy="12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0" name="Text Box 10">
              <a:extLst>
                <a:ext uri="{FF2B5EF4-FFF2-40B4-BE49-F238E27FC236}">
                  <a16:creationId xmlns:a16="http://schemas.microsoft.com/office/drawing/2014/main" id="{2F3F92D8-C34C-AF42-97CF-CE436647298F}"/>
                </a:ext>
              </a:extLst>
            </p:cNvPr>
            <p:cNvSpPr txBox="1">
              <a:spLocks noChangeArrowheads="1"/>
            </p:cNvSpPr>
            <p:nvPr/>
          </p:nvSpPr>
          <p:spPr bwMode="auto">
            <a:xfrm>
              <a:off x="4663" y="2832"/>
              <a:ext cx="437" cy="2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z</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5131" name="Text Box 11">
              <a:extLst>
                <a:ext uri="{FF2B5EF4-FFF2-40B4-BE49-F238E27FC236}">
                  <a16:creationId xmlns:a16="http://schemas.microsoft.com/office/drawing/2014/main" id="{D003FB56-2C1E-DF46-9383-D5235C604054}"/>
                </a:ext>
              </a:extLst>
            </p:cNvPr>
            <p:cNvSpPr txBox="1">
              <a:spLocks noChangeArrowheads="1"/>
            </p:cNvSpPr>
            <p:nvPr/>
          </p:nvSpPr>
          <p:spPr bwMode="auto">
            <a:xfrm>
              <a:off x="3875" y="2832"/>
              <a:ext cx="351" cy="2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−z</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5132" name="Rectangle 12">
              <a:extLst>
                <a:ext uri="{FF2B5EF4-FFF2-40B4-BE49-F238E27FC236}">
                  <a16:creationId xmlns:a16="http://schemas.microsoft.com/office/drawing/2014/main" id="{F5D7F7AA-EDE1-E648-B384-3837BE12AA2C}"/>
                </a:ext>
              </a:extLst>
            </p:cNvPr>
            <p:cNvSpPr>
              <a:spLocks noChangeArrowheads="1"/>
            </p:cNvSpPr>
            <p:nvPr/>
          </p:nvSpPr>
          <p:spPr bwMode="auto">
            <a:xfrm>
              <a:off x="3360" y="2083"/>
              <a:ext cx="548" cy="20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3" name="Rectangle 13">
              <a:extLst>
                <a:ext uri="{FF2B5EF4-FFF2-40B4-BE49-F238E27FC236}">
                  <a16:creationId xmlns:a16="http://schemas.microsoft.com/office/drawing/2014/main" id="{9EA26EB0-91B7-4F41-B534-CD57671F0443}"/>
                </a:ext>
              </a:extLst>
            </p:cNvPr>
            <p:cNvSpPr>
              <a:spLocks noChangeArrowheads="1"/>
            </p:cNvSpPr>
            <p:nvPr/>
          </p:nvSpPr>
          <p:spPr bwMode="auto">
            <a:xfrm>
              <a:off x="5020" y="2083"/>
              <a:ext cx="596" cy="20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4" name="Rectangle 14">
              <a:extLst>
                <a:ext uri="{FF2B5EF4-FFF2-40B4-BE49-F238E27FC236}">
                  <a16:creationId xmlns:a16="http://schemas.microsoft.com/office/drawing/2014/main" id="{FDCCC24C-3C46-8E41-8CCD-1DC26ED93B04}"/>
                </a:ext>
              </a:extLst>
            </p:cNvPr>
            <p:cNvSpPr>
              <a:spLocks noChangeArrowheads="1"/>
            </p:cNvSpPr>
            <p:nvPr/>
          </p:nvSpPr>
          <p:spPr bwMode="auto">
            <a:xfrm>
              <a:off x="4742" y="1354"/>
              <a:ext cx="675" cy="20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5" name="Rectangle 15">
              <a:extLst>
                <a:ext uri="{FF2B5EF4-FFF2-40B4-BE49-F238E27FC236}">
                  <a16:creationId xmlns:a16="http://schemas.microsoft.com/office/drawing/2014/main" id="{F4281666-3569-6C44-8242-6545A0569EF8}"/>
                </a:ext>
              </a:extLst>
            </p:cNvPr>
            <p:cNvSpPr>
              <a:spLocks noChangeArrowheads="1"/>
            </p:cNvSpPr>
            <p:nvPr/>
          </p:nvSpPr>
          <p:spPr bwMode="auto">
            <a:xfrm>
              <a:off x="3630" y="2164"/>
              <a:ext cx="198" cy="36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6" name="Line 16">
              <a:extLst>
                <a:ext uri="{FF2B5EF4-FFF2-40B4-BE49-F238E27FC236}">
                  <a16:creationId xmlns:a16="http://schemas.microsoft.com/office/drawing/2014/main" id="{9E1A926E-3E6D-974E-B88F-8B89A38E86C4}"/>
                </a:ext>
              </a:extLst>
            </p:cNvPr>
            <p:cNvSpPr>
              <a:spLocks noChangeShapeType="1"/>
            </p:cNvSpPr>
            <p:nvPr/>
          </p:nvSpPr>
          <p:spPr bwMode="auto">
            <a:xfrm>
              <a:off x="4027" y="2649"/>
              <a:ext cx="834"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7" name="Text Box 17">
              <a:extLst>
                <a:ext uri="{FF2B5EF4-FFF2-40B4-BE49-F238E27FC236}">
                  <a16:creationId xmlns:a16="http://schemas.microsoft.com/office/drawing/2014/main" id="{562BE1DA-2EA3-5A4A-86B4-C8F8A3904179}"/>
                </a:ext>
              </a:extLst>
            </p:cNvPr>
            <p:cNvSpPr txBox="1">
              <a:spLocks noChangeArrowheads="1"/>
            </p:cNvSpPr>
            <p:nvPr/>
          </p:nvSpPr>
          <p:spPr bwMode="auto">
            <a:xfrm>
              <a:off x="4080" y="2448"/>
              <a:ext cx="7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          m</a:t>
              </a:r>
            </a:p>
          </p:txBody>
        </p:sp>
        <p:sp>
          <p:nvSpPr>
            <p:cNvPr id="5138" name="Line 18">
              <a:extLst>
                <a:ext uri="{FF2B5EF4-FFF2-40B4-BE49-F238E27FC236}">
                  <a16:creationId xmlns:a16="http://schemas.microsoft.com/office/drawing/2014/main" id="{ECBC1795-DEC8-F04D-9E03-EE0A57A3F985}"/>
                </a:ext>
              </a:extLst>
            </p:cNvPr>
            <p:cNvSpPr>
              <a:spLocks noChangeShapeType="1"/>
            </p:cNvSpPr>
            <p:nvPr/>
          </p:nvSpPr>
          <p:spPr bwMode="auto">
            <a:xfrm flipV="1">
              <a:off x="4464" y="2609"/>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252371" name="Rectangle 19">
            <a:extLst>
              <a:ext uri="{FF2B5EF4-FFF2-40B4-BE49-F238E27FC236}">
                <a16:creationId xmlns:a16="http://schemas.microsoft.com/office/drawing/2014/main" id="{1BBAE748-EB41-A44E-B24F-50CF5408938B}"/>
              </a:ext>
            </a:extLst>
          </p:cNvPr>
          <p:cNvSpPr>
            <a:spLocks noChangeArrowheads="1"/>
          </p:cNvSpPr>
          <p:nvPr/>
        </p:nvSpPr>
        <p:spPr bwMode="auto">
          <a:xfrm>
            <a:off x="457200" y="2667000"/>
            <a:ext cx="4114800" cy="3200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Higher confidence </a:t>
            </a:r>
            <a:r>
              <a:rPr kumimoji="0" lang="en-US"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implies a larger margin of error </a:t>
            </a:r>
            <a:r>
              <a:rPr kumimoji="0" lang="en-US"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(thus less precision in our estimates).</a:t>
            </a:r>
          </a:p>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lower confidence level </a:t>
            </a:r>
            <a:r>
              <a:rPr kumimoji="0" lang="en-US"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produces a smaller margin of error </a:t>
            </a:r>
            <a:r>
              <a:rPr kumimoji="0" lang="en-US"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(thus better precision in our estimates). </a:t>
            </a:r>
          </a:p>
        </p:txBody>
      </p:sp>
    </p:spTree>
    <p:extLst>
      <p:ext uri="{BB962C8B-B14F-4D97-AF65-F5344CB8AC3E}">
        <p14:creationId xmlns:p14="http://schemas.microsoft.com/office/powerpoint/2010/main" val="693036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2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2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0FD0EAA0-13E4-CC4F-BDCB-9E556FA660DB}"/>
              </a:ext>
            </a:extLst>
          </p:cNvPr>
          <p:cNvSpPr>
            <a:spLocks noChangeArrowheads="1"/>
          </p:cNvSpPr>
          <p:nvPr/>
        </p:nvSpPr>
        <p:spPr bwMode="auto">
          <a:xfrm>
            <a:off x="4254500" y="1066800"/>
            <a:ext cx="4724400" cy="47244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5364" name="Picture 3">
            <a:extLst>
              <a:ext uri="{FF2B5EF4-FFF2-40B4-BE49-F238E27FC236}">
                <a16:creationId xmlns:a16="http://schemas.microsoft.com/office/drawing/2014/main" id="{A9E8430B-BBA4-8049-9FB9-37218003534E}"/>
              </a:ext>
            </a:extLst>
          </p:cNvPr>
          <p:cNvPicPr>
            <a:picLocks noChangeAspect="1" noChangeArrowheads="1"/>
          </p:cNvPicPr>
          <p:nvPr/>
        </p:nvPicPr>
        <p:blipFill>
          <a:blip r:embed="rId4">
            <a:clrChange>
              <a:clrFrom>
                <a:srgbClr val="DAE7F8"/>
              </a:clrFrom>
              <a:clrTo>
                <a:srgbClr val="DAE7F8">
                  <a:alpha val="0"/>
                </a:srgbClr>
              </a:clrTo>
            </a:clrChange>
            <a:extLst>
              <a:ext uri="{28A0092B-C50C-407E-A947-70E740481C1C}">
                <a14:useLocalDpi xmlns:a14="http://schemas.microsoft.com/office/drawing/2010/main" val="0"/>
              </a:ext>
            </a:extLst>
          </a:blip>
          <a:srcRect/>
          <a:stretch>
            <a:fillRect/>
          </a:stretch>
        </p:blipFill>
        <p:spPr bwMode="auto">
          <a:xfrm>
            <a:off x="4191000" y="1111250"/>
            <a:ext cx="48768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4">
            <a:extLst>
              <a:ext uri="{FF2B5EF4-FFF2-40B4-BE49-F238E27FC236}">
                <a16:creationId xmlns:a16="http://schemas.microsoft.com/office/drawing/2014/main" id="{ACCC3AD6-0149-4F45-B7B1-DCF7B6FAD549}"/>
              </a:ext>
            </a:extLst>
          </p:cNvPr>
          <p:cNvSpPr txBox="1">
            <a:spLocks noChangeArrowheads="1"/>
          </p:cNvSpPr>
          <p:nvPr/>
        </p:nvSpPr>
        <p:spPr bwMode="auto">
          <a:xfrm>
            <a:off x="4762500" y="5056188"/>
            <a:ext cx="3770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mean µ = 64.5     standard deviation </a:t>
            </a:r>
            <a:r>
              <a:rPr kumimoji="0" lang="en-US" altLang="en-US" sz="1400" b="1" i="0"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2.5</a:t>
            </a:r>
          </a:p>
        </p:txBody>
      </p:sp>
      <p:sp>
        <p:nvSpPr>
          <p:cNvPr id="15366" name="Text Box 5">
            <a:extLst>
              <a:ext uri="{FF2B5EF4-FFF2-40B4-BE49-F238E27FC236}">
                <a16:creationId xmlns:a16="http://schemas.microsoft.com/office/drawing/2014/main" id="{670BDB6B-580E-2348-8A2F-9E7889D5F117}"/>
              </a:ext>
            </a:extLst>
          </p:cNvPr>
          <p:cNvSpPr txBox="1">
            <a:spLocks noChangeArrowheads="1"/>
          </p:cNvSpPr>
          <p:nvPr/>
        </p:nvSpPr>
        <p:spPr bwMode="auto">
          <a:xfrm>
            <a:off x="5676900" y="5392738"/>
            <a:ext cx="1925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N(µ, </a:t>
            </a:r>
            <a:r>
              <a:rPr kumimoji="0" lang="en-US" altLang="en-US" sz="1400" b="1" i="0"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N(64.5, 2.5)</a:t>
            </a:r>
          </a:p>
        </p:txBody>
      </p:sp>
      <p:sp>
        <p:nvSpPr>
          <p:cNvPr id="15367" name="Text Box 6">
            <a:extLst>
              <a:ext uri="{FF2B5EF4-FFF2-40B4-BE49-F238E27FC236}">
                <a16:creationId xmlns:a16="http://schemas.microsoft.com/office/drawing/2014/main" id="{5CF2996B-5A2A-5144-A945-B45E0BFE9365}"/>
              </a:ext>
            </a:extLst>
          </p:cNvPr>
          <p:cNvSpPr txBox="1">
            <a:spLocks noChangeArrowheads="1"/>
          </p:cNvSpPr>
          <p:nvPr/>
        </p:nvSpPr>
        <p:spPr bwMode="auto">
          <a:xfrm>
            <a:off x="381000" y="3048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Garamond" panose="02020404030301010803" pitchFamily="18" charset="0"/>
                <a:ea typeface="+mn-ea"/>
                <a:cs typeface="+mn-cs"/>
              </a:rPr>
              <a:t>The 68-95-99.7% Rule for Normal Distributions</a:t>
            </a:r>
          </a:p>
        </p:txBody>
      </p:sp>
      <p:sp>
        <p:nvSpPr>
          <p:cNvPr id="1389575" name="Text Box 7">
            <a:extLst>
              <a:ext uri="{FF2B5EF4-FFF2-40B4-BE49-F238E27FC236}">
                <a16:creationId xmlns:a16="http://schemas.microsoft.com/office/drawing/2014/main" id="{A4B620B6-62B5-5442-B77C-84BAF02AF901}"/>
              </a:ext>
            </a:extLst>
          </p:cNvPr>
          <p:cNvSpPr txBox="1">
            <a:spLocks noChangeArrowheads="1"/>
          </p:cNvSpPr>
          <p:nvPr/>
        </p:nvSpPr>
        <p:spPr bwMode="auto">
          <a:xfrm>
            <a:off x="331788" y="6102350"/>
            <a:ext cx="84518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1600" b="0" i="1" u="sng" strike="noStrike" kern="1200" cap="none" spc="0" normalizeH="0" baseline="0" noProof="0">
                <a:ln>
                  <a:noFill/>
                </a:ln>
                <a:solidFill>
                  <a:srgbClr val="000000"/>
                </a:solidFill>
                <a:effectLst/>
                <a:uLnTx/>
                <a:uFillTx/>
                <a:latin typeface="Arial" panose="020B0604020202020204" pitchFamily="34" charset="0"/>
                <a:ea typeface="+mn-ea"/>
                <a:cs typeface="+mn-cs"/>
              </a:rPr>
              <a:t>Reminder</a:t>
            </a:r>
            <a:r>
              <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mn-ea"/>
                <a:cs typeface="+mn-cs"/>
              </a:rPr>
              <a:t>: µ (mu) is the mean of the idealized curve, while      is the mean of a sample.</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s</a:t>
            </a:r>
            <a:r>
              <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mn-ea"/>
                <a:cs typeface="+mn-cs"/>
              </a:rPr>
              <a:t> (sigma) is the standard deviation of the idealized curve, while s is the s.d. of a sample.  </a:t>
            </a:r>
          </a:p>
        </p:txBody>
      </p:sp>
      <p:sp>
        <p:nvSpPr>
          <p:cNvPr id="1389576" name="Rectangle 8">
            <a:extLst>
              <a:ext uri="{FF2B5EF4-FFF2-40B4-BE49-F238E27FC236}">
                <a16:creationId xmlns:a16="http://schemas.microsoft.com/office/drawing/2014/main" id="{CF5E148D-E6F8-F043-9854-BCB23682A502}"/>
              </a:ext>
            </a:extLst>
          </p:cNvPr>
          <p:cNvSpPr>
            <a:spLocks noChangeArrowheads="1"/>
          </p:cNvSpPr>
          <p:nvPr/>
        </p:nvSpPr>
        <p:spPr bwMode="auto">
          <a:xfrm>
            <a:off x="457200" y="1447800"/>
            <a:ext cx="373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About 68% of all observations are within 1 standard deviation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s)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of the mean (</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a:t>
            </a:r>
          </a:p>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Char char="p"/>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About 95% of all observations are within 2 </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of the mean </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a:t>
            </a:r>
          </a:p>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Char char="p"/>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Almost all (99.7%) observations are within 3 </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of the mean.</a:t>
            </a:r>
          </a:p>
        </p:txBody>
      </p:sp>
      <p:sp>
        <p:nvSpPr>
          <p:cNvPr id="15370" name="Line 9">
            <a:extLst>
              <a:ext uri="{FF2B5EF4-FFF2-40B4-BE49-F238E27FC236}">
                <a16:creationId xmlns:a16="http://schemas.microsoft.com/office/drawing/2014/main" id="{69BD7686-C083-EC4D-9A58-D55388ABD847}"/>
              </a:ext>
            </a:extLst>
          </p:cNvPr>
          <p:cNvSpPr>
            <a:spLocks noChangeShapeType="1"/>
          </p:cNvSpPr>
          <p:nvPr/>
        </p:nvSpPr>
        <p:spPr bwMode="auto">
          <a:xfrm flipH="1">
            <a:off x="7239000" y="2076450"/>
            <a:ext cx="381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1" name="Text Box 10">
            <a:extLst>
              <a:ext uri="{FF2B5EF4-FFF2-40B4-BE49-F238E27FC236}">
                <a16:creationId xmlns:a16="http://schemas.microsoft.com/office/drawing/2014/main" id="{0B073C0E-E0F4-BB41-A5F9-74C8C448AC97}"/>
              </a:ext>
            </a:extLst>
          </p:cNvPr>
          <p:cNvSpPr txBox="1">
            <a:spLocks noChangeArrowheads="1"/>
          </p:cNvSpPr>
          <p:nvPr/>
        </p:nvSpPr>
        <p:spPr bwMode="auto">
          <a:xfrm>
            <a:off x="7588250" y="1847850"/>
            <a:ext cx="1330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800080"/>
                </a:solidFill>
                <a:effectLst/>
                <a:uLnTx/>
                <a:uFillTx/>
                <a:latin typeface="Arial" panose="020B0604020202020204" pitchFamily="34" charset="0"/>
                <a:ea typeface="+mn-ea"/>
                <a:cs typeface="+mn-cs"/>
              </a:rPr>
              <a:t>Inflection point</a:t>
            </a:r>
          </a:p>
        </p:txBody>
      </p:sp>
      <p:graphicFrame>
        <p:nvGraphicFramePr>
          <p:cNvPr id="15362" name="Object 8">
            <a:extLst>
              <a:ext uri="{FF2B5EF4-FFF2-40B4-BE49-F238E27FC236}">
                <a16:creationId xmlns:a16="http://schemas.microsoft.com/office/drawing/2014/main" id="{2ECCCA69-5935-B54C-B797-F1D91AD02187}"/>
              </a:ext>
            </a:extLst>
          </p:cNvPr>
          <p:cNvGraphicFramePr>
            <a:graphicFrameLocks noChangeAspect="1"/>
          </p:cNvGraphicFramePr>
          <p:nvPr/>
        </p:nvGraphicFramePr>
        <p:xfrm>
          <a:off x="5715000" y="6172200"/>
          <a:ext cx="228600" cy="271463"/>
        </p:xfrm>
        <a:graphic>
          <a:graphicData uri="http://schemas.openxmlformats.org/presentationml/2006/ole">
            <mc:AlternateContent xmlns:mc="http://schemas.openxmlformats.org/markup-compatibility/2006">
              <mc:Choice xmlns:v="urn:schemas-microsoft-com:vml" Requires="v">
                <p:oleObj spid="_x0000_s284679" name="Equation" r:id="rId5" imgW="3213100" imgH="3797300" progId="Equation.3">
                  <p:embed/>
                </p:oleObj>
              </mc:Choice>
              <mc:Fallback>
                <p:oleObj name="Equation" r:id="rId5" imgW="3213100" imgH="3797300" progId="Equation.3">
                  <p:embed/>
                  <p:pic>
                    <p:nvPicPr>
                      <p:cNvPr id="15362" name="Object 8">
                        <a:extLst>
                          <a:ext uri="{FF2B5EF4-FFF2-40B4-BE49-F238E27FC236}">
                            <a16:creationId xmlns:a16="http://schemas.microsoft.com/office/drawing/2014/main" id="{2ECCCA69-5935-B54C-B797-F1D91AD02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172200"/>
                        <a:ext cx="228600" cy="2714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45487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957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957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9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575" grpId="0"/>
      <p:bldP spid="1389576"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CC66"/>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C5FB207-F883-EB43-8086-DB1FAD79E65E}"/>
              </a:ext>
            </a:extLst>
          </p:cNvPr>
          <p:cNvSpPr>
            <a:spLocks noGrp="1" noChangeArrowheads="1"/>
          </p:cNvSpPr>
          <p:nvPr>
            <p:ph type="title"/>
          </p:nvPr>
        </p:nvSpPr>
        <p:spPr>
          <a:xfrm>
            <a:off x="609600" y="152400"/>
            <a:ext cx="5867400" cy="609600"/>
          </a:xfrm>
        </p:spPr>
        <p:txBody>
          <a:bodyPr/>
          <a:lstStyle/>
          <a:p>
            <a:pPr eaLnBrk="1" hangingPunct="1"/>
            <a:r>
              <a:rPr lang="en-US" altLang="en-US" sz="2400" b="1">
                <a:solidFill>
                  <a:srgbClr val="333399"/>
                </a:solidFill>
              </a:rPr>
              <a:t>Different confidence intervals for the same set of measurements</a:t>
            </a:r>
          </a:p>
        </p:txBody>
      </p:sp>
      <p:sp>
        <p:nvSpPr>
          <p:cNvPr id="26627" name="Text Box 5">
            <a:extLst>
              <a:ext uri="{FF2B5EF4-FFF2-40B4-BE49-F238E27FC236}">
                <a16:creationId xmlns:a16="http://schemas.microsoft.com/office/drawing/2014/main" id="{31CDA6CF-E1A2-C849-BA84-D9EE9734EB34}"/>
              </a:ext>
            </a:extLst>
          </p:cNvPr>
          <p:cNvSpPr txBox="1">
            <a:spLocks noChangeArrowheads="1"/>
          </p:cNvSpPr>
          <p:nvPr/>
        </p:nvSpPr>
        <p:spPr bwMode="auto">
          <a:xfrm>
            <a:off x="609600" y="1177925"/>
            <a:ext cx="74676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Density of bacteria in solution: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Measurement equipment has standard deviation </a:t>
            </a:r>
            <a:b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br>
            <a:r>
              <a:rPr kumimoji="0" lang="en-US" altLang="en-US" sz="2000" b="0" i="1"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s</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1 * 10</a:t>
            </a:r>
            <a:r>
              <a:rPr kumimoji="0" lang="en-US" altLang="en-US"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Times New Roman" panose="02020603050405020304" pitchFamily="18" charset="0"/>
              </a:rPr>
              <a:t>6</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bacteria/ml fluid.</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9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Three measurements: (24, 29, 31)  in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10</a:t>
            </a:r>
            <a:r>
              <a:rPr kumimoji="0" lang="en-US" altLang="en-US"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Times New Roman" panose="02020603050405020304" pitchFamily="18" charset="0"/>
              </a:rPr>
              <a:t>6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bacteria/ml fluid</a:t>
            </a:r>
          </a:p>
          <a:p>
            <a:pPr marL="0" marR="0" lvl="0" indent="0" algn="l" defTabSz="914400" rtl="0" eaLnBrk="1" fontAlgn="base" latinLnBrk="0" hangingPunct="1">
              <a:lnSpc>
                <a:spcPct val="9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Mean:    = 28 * 10</a:t>
            </a:r>
            <a:r>
              <a:rPr kumimoji="0" lang="en-US" altLang="en-US"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Times New Roman" panose="02020603050405020304" pitchFamily="18" charset="0"/>
              </a:rPr>
              <a:t>6</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bacteria/ml.</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Find the 96% and 70% CI.</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6628" name="Picture 8">
            <a:extLst>
              <a:ext uri="{FF2B5EF4-FFF2-40B4-BE49-F238E27FC236}">
                <a16:creationId xmlns:a16="http://schemas.microsoft.com/office/drawing/2014/main" id="{BB71ACB6-3FFA-5A4F-86C6-2015F784E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93713"/>
            <a:ext cx="215106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1">
            <a:extLst>
              <a:ext uri="{FF2B5EF4-FFF2-40B4-BE49-F238E27FC236}">
                <a16:creationId xmlns:a16="http://schemas.microsoft.com/office/drawing/2014/main" id="{2F7C1176-BE47-F547-8874-2669FDB79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77" t="36124" r="1463" b="8257"/>
          <a:stretch>
            <a:fillRect/>
          </a:stretch>
        </p:blipFill>
        <p:spPr bwMode="auto">
          <a:xfrm>
            <a:off x="914400" y="5867400"/>
            <a:ext cx="70866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2" descr="Picture1">
            <a:extLst>
              <a:ext uri="{FF2B5EF4-FFF2-40B4-BE49-F238E27FC236}">
                <a16:creationId xmlns:a16="http://schemas.microsoft.com/office/drawing/2014/main" id="{96C0699A-E0ED-BA4B-B606-3DCAF1E87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971800"/>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062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DC39D0B-D75D-6248-A3A6-C869CB60DFDF}"/>
              </a:ext>
            </a:extLst>
          </p:cNvPr>
          <p:cNvSpPr>
            <a:spLocks noGrp="1" noChangeArrowheads="1"/>
          </p:cNvSpPr>
          <p:nvPr>
            <p:ph type="title"/>
          </p:nvPr>
        </p:nvSpPr>
        <p:spPr/>
        <p:txBody>
          <a:bodyPr/>
          <a:lstStyle/>
          <a:p>
            <a:pPr eaLnBrk="1" hangingPunct="1"/>
            <a:r>
              <a:rPr lang="en-US" altLang="en-US"/>
              <a:t>Impact of sample size</a:t>
            </a:r>
          </a:p>
        </p:txBody>
      </p:sp>
      <p:pic>
        <p:nvPicPr>
          <p:cNvPr id="27651" name="Picture 4">
            <a:extLst>
              <a:ext uri="{FF2B5EF4-FFF2-40B4-BE49-F238E27FC236}">
                <a16:creationId xmlns:a16="http://schemas.microsoft.com/office/drawing/2014/main" id="{9C2B4909-57ED-B24E-93EC-38B57C0F9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777" t="8746" r="9723"/>
          <a:stretch>
            <a:fillRect/>
          </a:stretch>
        </p:blipFill>
        <p:spPr bwMode="auto">
          <a:xfrm>
            <a:off x="4419600" y="3048000"/>
            <a:ext cx="43434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a:extLst>
              <a:ext uri="{FF2B5EF4-FFF2-40B4-BE49-F238E27FC236}">
                <a16:creationId xmlns:a16="http://schemas.microsoft.com/office/drawing/2014/main" id="{BB117770-995D-F740-9A9E-0750C83501C5}"/>
              </a:ext>
            </a:extLst>
          </p:cNvPr>
          <p:cNvSpPr>
            <a:spLocks noChangeArrowheads="1"/>
          </p:cNvSpPr>
          <p:nvPr/>
        </p:nvSpPr>
        <p:spPr bwMode="auto">
          <a:xfrm>
            <a:off x="6400800" y="6286500"/>
            <a:ext cx="1447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7653" name="Picture 6">
            <a:extLst>
              <a:ext uri="{FF2B5EF4-FFF2-40B4-BE49-F238E27FC236}">
                <a16:creationId xmlns:a16="http://schemas.microsoft.com/office/drawing/2014/main" id="{F950A7CE-AC32-4C4D-AADF-509973959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77" t="2632" r="73611" b="61826"/>
          <a:stretch>
            <a:fillRect/>
          </a:stretch>
        </p:blipFill>
        <p:spPr bwMode="auto">
          <a:xfrm>
            <a:off x="7391400" y="3048000"/>
            <a:ext cx="12954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7">
            <a:extLst>
              <a:ext uri="{FF2B5EF4-FFF2-40B4-BE49-F238E27FC236}">
                <a16:creationId xmlns:a16="http://schemas.microsoft.com/office/drawing/2014/main" id="{4F719E1B-F52A-3143-BEC8-C65518A405E5}"/>
              </a:ext>
            </a:extLst>
          </p:cNvPr>
          <p:cNvSpPr>
            <a:spLocks noGrp="1" noChangeArrowheads="1"/>
          </p:cNvSpPr>
          <p:nvPr>
            <p:ph type="body" idx="1"/>
          </p:nvPr>
        </p:nvSpPr>
        <p:spPr>
          <a:noFill/>
        </p:spPr>
        <p:txBody>
          <a:bodyPr/>
          <a:lstStyle/>
          <a:p>
            <a:pPr marL="0" indent="0">
              <a:spcBef>
                <a:spcPct val="0"/>
              </a:spcBef>
              <a:spcAft>
                <a:spcPct val="60000"/>
              </a:spcAft>
              <a:buClrTx/>
              <a:buSzTx/>
              <a:buFontTx/>
              <a:buNone/>
            </a:pPr>
            <a:r>
              <a:rPr lang="en-US" altLang="en-US"/>
              <a:t>The spread in the sampling distribution of the mean is a function of the number of individuals per sample. </a:t>
            </a:r>
          </a:p>
          <a:p>
            <a:pPr marL="731838" lvl="1">
              <a:spcBef>
                <a:spcPct val="0"/>
              </a:spcBef>
              <a:spcAft>
                <a:spcPct val="60000"/>
              </a:spcAft>
              <a:buClr>
                <a:schemeClr val="hlink"/>
              </a:buClr>
              <a:buSzTx/>
              <a:buFont typeface="Wingdings" pitchFamily="2" charset="2"/>
              <a:buChar char="§"/>
            </a:pPr>
            <a:r>
              <a:rPr lang="en-US" altLang="en-US"/>
              <a:t>The larger the sample size, the smaller </a:t>
            </a:r>
            <a:br>
              <a:rPr lang="en-US" altLang="en-US"/>
            </a:br>
            <a:r>
              <a:rPr lang="en-US" altLang="en-US"/>
              <a:t>the standard deviation (spread) of the </a:t>
            </a:r>
            <a:br>
              <a:rPr lang="en-US" altLang="en-US"/>
            </a:br>
            <a:r>
              <a:rPr lang="en-US" altLang="en-US"/>
              <a:t>sample mean distribution. </a:t>
            </a:r>
          </a:p>
          <a:p>
            <a:pPr marL="731838" lvl="1">
              <a:spcBef>
                <a:spcPct val="0"/>
              </a:spcBef>
              <a:spcAft>
                <a:spcPct val="60000"/>
              </a:spcAft>
              <a:buClr>
                <a:schemeClr val="hlink"/>
              </a:buClr>
              <a:buSzTx/>
              <a:buFont typeface="Wingdings" pitchFamily="2" charset="2"/>
              <a:buChar char="§"/>
            </a:pPr>
            <a:r>
              <a:rPr lang="en-US" altLang="en-US"/>
              <a:t>But the spread only decreases at a rate </a:t>
            </a:r>
            <a:br>
              <a:rPr lang="en-US" altLang="en-US"/>
            </a:br>
            <a:r>
              <a:rPr lang="en-US" altLang="en-US"/>
              <a:t>equal to √</a:t>
            </a:r>
            <a:r>
              <a:rPr lang="en-US" altLang="en-US" i="1"/>
              <a:t>n</a:t>
            </a:r>
            <a:r>
              <a:rPr lang="en-US" altLang="en-US"/>
              <a:t>.  </a:t>
            </a:r>
            <a:endParaRPr lang="en-US" altLang="en-US" sz="1600"/>
          </a:p>
          <a:p>
            <a:pPr marL="0" indent="0">
              <a:spcBef>
                <a:spcPct val="0"/>
              </a:spcBef>
              <a:buClrTx/>
              <a:buSzTx/>
              <a:buFontTx/>
              <a:buNone/>
            </a:pPr>
            <a:endParaRPr lang="en-US" altLang="en-US"/>
          </a:p>
        </p:txBody>
      </p:sp>
      <p:pic>
        <p:nvPicPr>
          <p:cNvPr id="27655" name="Picture 8">
            <a:extLst>
              <a:ext uri="{FF2B5EF4-FFF2-40B4-BE49-F238E27FC236}">
                <a16:creationId xmlns:a16="http://schemas.microsoft.com/office/drawing/2014/main" id="{0032FF23-FEA0-E841-941B-6FF722490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811" b="14264"/>
          <a:stretch>
            <a:fillRect/>
          </a:stretch>
        </p:blipFill>
        <p:spPr bwMode="auto">
          <a:xfrm>
            <a:off x="1676400" y="3833813"/>
            <a:ext cx="2514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9">
            <a:extLst>
              <a:ext uri="{FF2B5EF4-FFF2-40B4-BE49-F238E27FC236}">
                <a16:creationId xmlns:a16="http://schemas.microsoft.com/office/drawing/2014/main" id="{16A463F3-8C49-A944-B940-FC5CA8A53DC7}"/>
              </a:ext>
            </a:extLst>
          </p:cNvPr>
          <p:cNvSpPr txBox="1">
            <a:spLocks noChangeArrowheads="1"/>
          </p:cNvSpPr>
          <p:nvPr/>
        </p:nvSpPr>
        <p:spPr bwMode="auto">
          <a:xfrm>
            <a:off x="2133600" y="5967413"/>
            <a:ext cx="1458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Sample size </a:t>
            </a:r>
            <a:r>
              <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p>
        </p:txBody>
      </p:sp>
      <p:sp>
        <p:nvSpPr>
          <p:cNvPr id="27657" name="Text Box 10">
            <a:extLst>
              <a:ext uri="{FF2B5EF4-FFF2-40B4-BE49-F238E27FC236}">
                <a16:creationId xmlns:a16="http://schemas.microsoft.com/office/drawing/2014/main" id="{7E01C83D-EEF5-C345-9FB5-5F512DCB7565}"/>
              </a:ext>
            </a:extLst>
          </p:cNvPr>
          <p:cNvSpPr txBox="1">
            <a:spLocks noChangeArrowheads="1"/>
          </p:cNvSpPr>
          <p:nvPr/>
        </p:nvSpPr>
        <p:spPr bwMode="auto">
          <a:xfrm rot="-5400000">
            <a:off x="484981" y="4828382"/>
            <a:ext cx="2046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error </a:t>
            </a:r>
            <a:r>
              <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mn-ea"/>
                <a:cs typeface="+mn-cs"/>
                <a:sym typeface="Symbol" pitchFamily="2" charset="2"/>
              </a:rPr>
              <a:t></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Symbol" pitchFamily="2" charset="2"/>
              </a:rPr>
              <a:t> </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p>
        </p:txBody>
      </p:sp>
    </p:spTree>
    <p:extLst>
      <p:ext uri="{BB962C8B-B14F-4D97-AF65-F5344CB8AC3E}">
        <p14:creationId xmlns:p14="http://schemas.microsoft.com/office/powerpoint/2010/main" val="116203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4B67BA8-D455-744D-9CDE-AB7B5410262D}"/>
              </a:ext>
            </a:extLst>
          </p:cNvPr>
          <p:cNvSpPr>
            <a:spLocks noGrp="1" noChangeArrowheads="1"/>
          </p:cNvSpPr>
          <p:nvPr>
            <p:ph type="title"/>
          </p:nvPr>
        </p:nvSpPr>
        <p:spPr/>
        <p:txBody>
          <a:bodyPr/>
          <a:lstStyle/>
          <a:p>
            <a:pPr eaLnBrk="1" hangingPunct="1">
              <a:lnSpc>
                <a:spcPct val="120000"/>
              </a:lnSpc>
            </a:pPr>
            <a:r>
              <a:rPr lang="en-US" altLang="en-US" sz="2800" b="1">
                <a:solidFill>
                  <a:srgbClr val="333399"/>
                </a:solidFill>
              </a:rPr>
              <a:t>Sample size and experimental design</a:t>
            </a:r>
          </a:p>
        </p:txBody>
      </p:sp>
      <p:sp>
        <p:nvSpPr>
          <p:cNvPr id="6148" name="Rectangle 3">
            <a:extLst>
              <a:ext uri="{FF2B5EF4-FFF2-40B4-BE49-F238E27FC236}">
                <a16:creationId xmlns:a16="http://schemas.microsoft.com/office/drawing/2014/main" id="{B62DB98B-3407-D841-BF29-FC4394C85790}"/>
              </a:ext>
            </a:extLst>
          </p:cNvPr>
          <p:cNvSpPr>
            <a:spLocks noGrp="1" noChangeArrowheads="1"/>
          </p:cNvSpPr>
          <p:nvPr>
            <p:ph type="body" idx="1"/>
          </p:nvPr>
        </p:nvSpPr>
        <p:spPr>
          <a:xfrm>
            <a:off x="457200" y="1066800"/>
            <a:ext cx="8229600" cy="2667000"/>
          </a:xfrm>
        </p:spPr>
        <p:txBody>
          <a:bodyPr/>
          <a:lstStyle/>
          <a:p>
            <a:pPr marL="0" indent="0" eaLnBrk="1" hangingPunct="1">
              <a:lnSpc>
                <a:spcPct val="150000"/>
              </a:lnSpc>
              <a:spcAft>
                <a:spcPct val="50000"/>
              </a:spcAft>
              <a:buFont typeface="Wingdings" pitchFamily="2" charset="2"/>
              <a:buNone/>
            </a:pPr>
            <a:r>
              <a:rPr lang="en-US" altLang="en-US"/>
              <a:t>You may need a certain margin of error (e.g., drug trial, manufacturing specs). In many cases, the population variability (</a:t>
            </a:r>
            <a:r>
              <a:rPr lang="en-US" altLang="en-US" i="1">
                <a:latin typeface="Symbol" pitchFamily="2" charset="2"/>
              </a:rPr>
              <a:t>s</a:t>
            </a:r>
            <a:r>
              <a:rPr lang="en-US" altLang="en-US">
                <a:latin typeface="Symbol" pitchFamily="2" charset="2"/>
              </a:rPr>
              <a:t>)</a:t>
            </a:r>
            <a:r>
              <a:rPr lang="en-US" altLang="en-US">
                <a:cs typeface="Times New Roman" panose="02020603050405020304" pitchFamily="18" charset="0"/>
              </a:rPr>
              <a:t> is fixed, but we can choose the number of measurements (</a:t>
            </a:r>
            <a:r>
              <a:rPr lang="en-US" altLang="en-US" i="1">
                <a:cs typeface="Times New Roman" panose="02020603050405020304" pitchFamily="18" charset="0"/>
              </a:rPr>
              <a:t>n</a:t>
            </a:r>
            <a:r>
              <a:rPr lang="en-US" altLang="en-US">
                <a:cs typeface="Times New Roman" panose="02020603050405020304" pitchFamily="18" charset="0"/>
              </a:rPr>
              <a:t>). </a:t>
            </a:r>
          </a:p>
          <a:p>
            <a:pPr marL="0" indent="0" eaLnBrk="1" hangingPunct="1">
              <a:lnSpc>
                <a:spcPct val="150000"/>
              </a:lnSpc>
              <a:spcAft>
                <a:spcPct val="50000"/>
              </a:spcAft>
              <a:buFont typeface="Wingdings" pitchFamily="2" charset="2"/>
              <a:buNone/>
            </a:pPr>
            <a:r>
              <a:rPr lang="en-US" altLang="en-US">
                <a:cs typeface="Times New Roman" panose="02020603050405020304" pitchFamily="18" charset="0"/>
              </a:rPr>
              <a:t>So plan </a:t>
            </a:r>
            <a:r>
              <a:rPr lang="en-US" altLang="en-US"/>
              <a:t>ahead what sample size to use to achieve that margin of error.</a:t>
            </a:r>
          </a:p>
        </p:txBody>
      </p:sp>
      <p:graphicFrame>
        <p:nvGraphicFramePr>
          <p:cNvPr id="6146" name="Object 4">
            <a:extLst>
              <a:ext uri="{FF2B5EF4-FFF2-40B4-BE49-F238E27FC236}">
                <a16:creationId xmlns:a16="http://schemas.microsoft.com/office/drawing/2014/main" id="{15DD2A25-9615-9C45-BEBC-2E64A72557D6}"/>
              </a:ext>
            </a:extLst>
          </p:cNvPr>
          <p:cNvGraphicFramePr>
            <a:graphicFrameLocks noChangeAspect="1"/>
          </p:cNvGraphicFramePr>
          <p:nvPr/>
        </p:nvGraphicFramePr>
        <p:xfrm>
          <a:off x="2209800" y="3657600"/>
          <a:ext cx="4454525" cy="1001713"/>
        </p:xfrm>
        <a:graphic>
          <a:graphicData uri="http://schemas.openxmlformats.org/presentationml/2006/ole">
            <mc:AlternateContent xmlns:mc="http://schemas.openxmlformats.org/markup-compatibility/2006">
              <mc:Choice xmlns:v="urn:schemas-microsoft-com:vml" Requires="v">
                <p:oleObj spid="_x0000_s417799" name="Equation" r:id="rId4" imgW="11049000" imgH="2489200" progId="Equation.3">
                  <p:embed/>
                </p:oleObj>
              </mc:Choice>
              <mc:Fallback>
                <p:oleObj name="Equation" r:id="rId4" imgW="11049000" imgH="2489200" progId="Equation.3">
                  <p:embed/>
                  <p:pic>
                    <p:nvPicPr>
                      <p:cNvPr id="6146" name="Object 4">
                        <a:extLst>
                          <a:ext uri="{FF2B5EF4-FFF2-40B4-BE49-F238E27FC236}">
                            <a16:creationId xmlns:a16="http://schemas.microsoft.com/office/drawing/2014/main" id="{15DD2A25-9615-9C45-BEBC-2E64A7255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657600"/>
                        <a:ext cx="4454525"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0549" name="Rectangle 5">
            <a:extLst>
              <a:ext uri="{FF2B5EF4-FFF2-40B4-BE49-F238E27FC236}">
                <a16:creationId xmlns:a16="http://schemas.microsoft.com/office/drawing/2014/main" id="{C5A1F48D-4863-B644-BD55-9DE316DB5C46}"/>
              </a:ext>
            </a:extLst>
          </p:cNvPr>
          <p:cNvSpPr>
            <a:spLocks noChangeArrowheads="1"/>
          </p:cNvSpPr>
          <p:nvPr/>
        </p:nvSpPr>
        <p:spPr bwMode="auto">
          <a:xfrm>
            <a:off x="457200" y="52578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40000"/>
              </a:lnSpc>
              <a:spcBef>
                <a:spcPct val="20000"/>
              </a:spcBef>
              <a:spcAft>
                <a:spcPct val="50000"/>
              </a:spcAft>
              <a:buClr>
                <a:srgbClr val="00CC99"/>
              </a:buClr>
              <a:buSzPct val="65000"/>
              <a:buFont typeface="Wingdings" pitchFamily="2" charset="2"/>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Remember, though, that sample size is not always stretchable at will. There are typically costs and constraints associated with large samples. The best approach is to use the smallest sample size that can give you useful results.</a:t>
            </a:r>
          </a:p>
        </p:txBody>
      </p:sp>
    </p:spTree>
    <p:extLst>
      <p:ext uri="{BB962C8B-B14F-4D97-AF65-F5344CB8AC3E}">
        <p14:creationId xmlns:p14="http://schemas.microsoft.com/office/powerpoint/2010/main" val="3928745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0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4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CC66"/>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B77B93E-F14F-C546-BBC2-966C670A3D41}"/>
              </a:ext>
            </a:extLst>
          </p:cNvPr>
          <p:cNvSpPr>
            <a:spLocks noGrp="1" noChangeArrowheads="1"/>
          </p:cNvSpPr>
          <p:nvPr>
            <p:ph type="title"/>
          </p:nvPr>
        </p:nvSpPr>
        <p:spPr/>
        <p:txBody>
          <a:bodyPr/>
          <a:lstStyle/>
          <a:p>
            <a:pPr eaLnBrk="1" hangingPunct="1"/>
            <a:r>
              <a:rPr lang="en-US" altLang="en-US" sz="2400" b="1">
                <a:solidFill>
                  <a:srgbClr val="333399"/>
                </a:solidFill>
              </a:rPr>
              <a:t>What sample size for a given margin of error?</a:t>
            </a:r>
          </a:p>
        </p:txBody>
      </p:sp>
      <p:sp>
        <p:nvSpPr>
          <p:cNvPr id="28675" name="Text Box 5">
            <a:extLst>
              <a:ext uri="{FF2B5EF4-FFF2-40B4-BE49-F238E27FC236}">
                <a16:creationId xmlns:a16="http://schemas.microsoft.com/office/drawing/2014/main" id="{C4A41622-696B-3646-BD20-AA5124C56D34}"/>
              </a:ext>
            </a:extLst>
          </p:cNvPr>
          <p:cNvSpPr txBox="1">
            <a:spLocks noChangeArrowheads="1"/>
          </p:cNvSpPr>
          <p:nvPr/>
        </p:nvSpPr>
        <p:spPr bwMode="auto">
          <a:xfrm>
            <a:off x="609600" y="989013"/>
            <a:ext cx="746760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Density of bacteria in solution: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3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Measurement equipment has standard deviation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σ</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 1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10</a:t>
            </a:r>
            <a:r>
              <a:rPr kumimoji="0" lang="en-US" altLang="en-US" sz="1800" b="0" i="0" u="none" strike="noStrike" kern="1200" cap="none" spc="0" normalizeH="0" baseline="30000" noProof="0">
                <a:ln>
                  <a:noFill/>
                </a:ln>
                <a:solidFill>
                  <a:srgbClr val="000000"/>
                </a:solidFill>
                <a:effectLst/>
                <a:uLnTx/>
                <a:uFillTx/>
                <a:latin typeface="Arial" panose="020B0604020202020204" pitchFamily="34" charset="0"/>
                <a:ea typeface="+mn-ea"/>
                <a:cs typeface="Times New Roman" panose="02020603050405020304" pitchFamily="18" charset="0"/>
              </a:rPr>
              <a:t>6</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bacteria/ml fluid.</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3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How many measurements should you make to obtain a margin of error of at most 0.5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r>
              <a:rPr kumimoji="0" lang="en-US" altLang="en-US" sz="1800" b="0" i="0" u="none" strike="noStrike" kern="1200" cap="none" spc="0" normalizeH="0" baseline="30000" noProof="0">
                <a:ln>
                  <a:noFill/>
                </a:ln>
                <a:solidFill>
                  <a:srgbClr val="000000"/>
                </a:solidFill>
                <a:effectLst/>
                <a:uLnTx/>
                <a:uFillTx/>
                <a:latin typeface="Arial" panose="020B0604020202020204" pitchFamily="34" charset="0"/>
                <a:ea typeface="+mn-ea"/>
                <a:cs typeface="Times New Roman" panose="02020603050405020304" pitchFamily="18" charset="0"/>
              </a:rPr>
              <a:t>6</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bacteria/ml with a confidence level of 90%?</a:t>
            </a:r>
          </a:p>
          <a:p>
            <a:pPr marL="0" marR="0" lvl="0" indent="0" algn="l" defTabSz="914400" rtl="0" eaLnBrk="1" fontAlgn="base" latinLnBrk="0" hangingPunct="1">
              <a:lnSpc>
                <a:spcPct val="13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a 90% confidence interval,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z</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1.645.</a:t>
            </a:r>
          </a:p>
        </p:txBody>
      </p:sp>
      <p:pic>
        <p:nvPicPr>
          <p:cNvPr id="28676" name="Picture 8">
            <a:extLst>
              <a:ext uri="{FF2B5EF4-FFF2-40B4-BE49-F238E27FC236}">
                <a16:creationId xmlns:a16="http://schemas.microsoft.com/office/drawing/2014/main" id="{D9D9AA13-49D0-484E-BF90-70A3BD505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93713"/>
            <a:ext cx="215106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0">
            <a:extLst>
              <a:ext uri="{FF2B5EF4-FFF2-40B4-BE49-F238E27FC236}">
                <a16:creationId xmlns:a16="http://schemas.microsoft.com/office/drawing/2014/main" id="{B270A7D9-C7F5-5741-BAB4-5866FBA03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77" t="36124" r="1463" b="8257"/>
          <a:stretch>
            <a:fillRect/>
          </a:stretch>
        </p:blipFill>
        <p:spPr bwMode="auto">
          <a:xfrm>
            <a:off x="838200" y="5867400"/>
            <a:ext cx="73152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24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414E34F-3E08-7442-AC6C-0D32AA27B47A}"/>
              </a:ext>
            </a:extLst>
          </p:cNvPr>
          <p:cNvSpPr>
            <a:spLocks noGrp="1" noChangeArrowheads="1"/>
          </p:cNvSpPr>
          <p:nvPr>
            <p:ph type="ctrTitle"/>
          </p:nvPr>
        </p:nvSpPr>
        <p:spPr/>
        <p:txBody>
          <a:bodyPr/>
          <a:lstStyle/>
          <a:p>
            <a:pPr eaLnBrk="1" hangingPunct="1"/>
            <a:r>
              <a:rPr lang="en-US" altLang="en-US"/>
              <a:t>Introduction to Inference</a:t>
            </a:r>
            <a:br>
              <a:rPr lang="en-US" altLang="en-US"/>
            </a:br>
            <a:r>
              <a:rPr lang="en-US" altLang="en-US"/>
              <a:t> </a:t>
            </a:r>
            <a:r>
              <a:rPr lang="en-US" altLang="en-US" sz="3200"/>
              <a:t>Tests of Significance</a:t>
            </a:r>
          </a:p>
        </p:txBody>
      </p:sp>
      <p:sp>
        <p:nvSpPr>
          <p:cNvPr id="3" name="Subtitle 2">
            <a:extLst>
              <a:ext uri="{FF2B5EF4-FFF2-40B4-BE49-F238E27FC236}">
                <a16:creationId xmlns:a16="http://schemas.microsoft.com/office/drawing/2014/main" id="{AE225687-6637-754E-8FE0-CE21599B08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112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1205B37-392E-874E-A69E-5FDF8FFEC3E3}"/>
              </a:ext>
            </a:extLst>
          </p:cNvPr>
          <p:cNvSpPr>
            <a:spLocks noGrp="1" noChangeArrowheads="1"/>
          </p:cNvSpPr>
          <p:nvPr>
            <p:ph type="title"/>
          </p:nvPr>
        </p:nvSpPr>
        <p:spPr/>
        <p:txBody>
          <a:bodyPr/>
          <a:lstStyle/>
          <a:p>
            <a:pPr eaLnBrk="1" hangingPunct="1"/>
            <a:r>
              <a:rPr lang="en-US" altLang="en-US" dirty="0"/>
              <a:t>Objectives</a:t>
            </a:r>
          </a:p>
        </p:txBody>
      </p:sp>
      <p:sp>
        <p:nvSpPr>
          <p:cNvPr id="30723" name="Rectangle 3">
            <a:extLst>
              <a:ext uri="{FF2B5EF4-FFF2-40B4-BE49-F238E27FC236}">
                <a16:creationId xmlns:a16="http://schemas.microsoft.com/office/drawing/2014/main" id="{87332ACD-541B-C249-B572-3A46080E62F9}"/>
              </a:ext>
            </a:extLst>
          </p:cNvPr>
          <p:cNvSpPr>
            <a:spLocks noGrp="1" noChangeArrowheads="1"/>
          </p:cNvSpPr>
          <p:nvPr>
            <p:ph type="body" idx="1"/>
          </p:nvPr>
        </p:nvSpPr>
        <p:spPr>
          <a:xfrm>
            <a:off x="457200" y="1295400"/>
            <a:ext cx="8229600" cy="5334000"/>
          </a:xfrm>
        </p:spPr>
        <p:txBody>
          <a:bodyPr/>
          <a:lstStyle/>
          <a:p>
            <a:pPr marL="457200" indent="-457200" eaLnBrk="1" hangingPunct="1">
              <a:lnSpc>
                <a:spcPct val="90000"/>
              </a:lnSpc>
              <a:buFont typeface="Wingdings" pitchFamily="2" charset="2"/>
              <a:buNone/>
            </a:pPr>
            <a:r>
              <a:rPr lang="en-US" altLang="en-US" sz="2400" b="1">
                <a:solidFill>
                  <a:srgbClr val="333399"/>
                </a:solidFill>
              </a:rPr>
              <a:t>Tests of significance</a:t>
            </a:r>
            <a:endParaRPr lang="en-US" altLang="en-US" sz="2400">
              <a:solidFill>
                <a:srgbClr val="333399"/>
              </a:solidFill>
            </a:endParaRPr>
          </a:p>
          <a:p>
            <a:pPr marL="457200" indent="-457200" eaLnBrk="1" hangingPunct="1">
              <a:lnSpc>
                <a:spcPct val="90000"/>
              </a:lnSpc>
              <a:buFont typeface="Wingdings" pitchFamily="2" charset="2"/>
              <a:buNone/>
            </a:pPr>
            <a:endParaRPr lang="en-US" altLang="en-US" sz="1600">
              <a:solidFill>
                <a:srgbClr val="333399"/>
              </a:solidFill>
            </a:endParaRPr>
          </a:p>
          <a:p>
            <a:pPr marL="725488" lvl="1" indent="-381000" eaLnBrk="1" hangingPunct="1">
              <a:lnSpc>
                <a:spcPct val="130000"/>
              </a:lnSpc>
              <a:spcAft>
                <a:spcPct val="45000"/>
              </a:spcAft>
              <a:buSzPct val="65000"/>
            </a:pPr>
            <a:r>
              <a:rPr lang="en-US" altLang="en-US" sz="2000"/>
              <a:t>The reasoning of significance tests</a:t>
            </a:r>
          </a:p>
          <a:p>
            <a:pPr marL="725488" lvl="1" indent="-381000" eaLnBrk="1" hangingPunct="1">
              <a:lnSpc>
                <a:spcPct val="130000"/>
              </a:lnSpc>
              <a:spcAft>
                <a:spcPct val="45000"/>
              </a:spcAft>
              <a:buSzPct val="65000"/>
            </a:pPr>
            <a:r>
              <a:rPr lang="en-US" altLang="en-US" sz="2000"/>
              <a:t>Stating hypotheses</a:t>
            </a:r>
          </a:p>
          <a:p>
            <a:pPr marL="725488" lvl="1" indent="-381000" eaLnBrk="1" hangingPunct="1">
              <a:lnSpc>
                <a:spcPct val="130000"/>
              </a:lnSpc>
              <a:spcAft>
                <a:spcPct val="45000"/>
              </a:spcAft>
              <a:buSzPct val="65000"/>
            </a:pPr>
            <a:r>
              <a:rPr lang="en-US" altLang="en-US" sz="2000"/>
              <a:t>The </a:t>
            </a:r>
            <a:r>
              <a:rPr lang="en-US" altLang="en-US" sz="2000" i="1"/>
              <a:t>P</a:t>
            </a:r>
            <a:r>
              <a:rPr lang="en-US" altLang="en-US" sz="2000"/>
              <a:t>-value</a:t>
            </a:r>
          </a:p>
          <a:p>
            <a:pPr marL="725488" lvl="1" indent="-381000" eaLnBrk="1" hangingPunct="1">
              <a:lnSpc>
                <a:spcPct val="130000"/>
              </a:lnSpc>
              <a:spcAft>
                <a:spcPct val="45000"/>
              </a:spcAft>
              <a:buSzPct val="65000"/>
            </a:pPr>
            <a:r>
              <a:rPr lang="en-US" altLang="en-US" sz="2000"/>
              <a:t>Statistical significance</a:t>
            </a:r>
          </a:p>
          <a:p>
            <a:pPr marL="725488" lvl="1" indent="-381000" eaLnBrk="1" hangingPunct="1">
              <a:lnSpc>
                <a:spcPct val="130000"/>
              </a:lnSpc>
              <a:spcAft>
                <a:spcPct val="45000"/>
              </a:spcAft>
              <a:buSzPct val="65000"/>
            </a:pPr>
            <a:r>
              <a:rPr lang="en-US" altLang="en-US" sz="2000"/>
              <a:t>Tests for a population mean</a:t>
            </a:r>
          </a:p>
          <a:p>
            <a:pPr marL="725488" lvl="1" indent="-381000" eaLnBrk="1" hangingPunct="1">
              <a:lnSpc>
                <a:spcPct val="130000"/>
              </a:lnSpc>
              <a:spcAft>
                <a:spcPct val="45000"/>
              </a:spcAft>
              <a:buSzPct val="65000"/>
            </a:pPr>
            <a:r>
              <a:rPr lang="en-US" altLang="en-US" sz="2000"/>
              <a:t>Confidence intervals to test hypotheses</a:t>
            </a:r>
          </a:p>
        </p:txBody>
      </p:sp>
    </p:spTree>
    <p:extLst>
      <p:ext uri="{BB962C8B-B14F-4D97-AF65-F5344CB8AC3E}">
        <p14:creationId xmlns:p14="http://schemas.microsoft.com/office/powerpoint/2010/main" val="3528326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8194" name="Rectangle 2">
            <a:extLst>
              <a:ext uri="{FF2B5EF4-FFF2-40B4-BE49-F238E27FC236}">
                <a16:creationId xmlns:a16="http://schemas.microsoft.com/office/drawing/2014/main" id="{C10D240E-5B0F-1F43-8DE4-9FE3EB5E37AD}"/>
              </a:ext>
            </a:extLst>
          </p:cNvPr>
          <p:cNvSpPr>
            <a:spLocks noChangeArrowheads="1"/>
          </p:cNvSpPr>
          <p:nvPr/>
        </p:nvSpPr>
        <p:spPr bwMode="auto">
          <a:xfrm>
            <a:off x="0" y="2895600"/>
            <a:ext cx="9144000" cy="39624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2" name="Rectangle 3">
            <a:extLst>
              <a:ext uri="{FF2B5EF4-FFF2-40B4-BE49-F238E27FC236}">
                <a16:creationId xmlns:a16="http://schemas.microsoft.com/office/drawing/2014/main" id="{559F529F-418C-8343-B392-58C3B02A19E3}"/>
              </a:ext>
            </a:extLst>
          </p:cNvPr>
          <p:cNvSpPr>
            <a:spLocks noGrp="1" noChangeArrowheads="1"/>
          </p:cNvSpPr>
          <p:nvPr>
            <p:ph type="title"/>
          </p:nvPr>
        </p:nvSpPr>
        <p:spPr/>
        <p:txBody>
          <a:bodyPr/>
          <a:lstStyle/>
          <a:p>
            <a:pPr eaLnBrk="1" hangingPunct="1"/>
            <a:r>
              <a:rPr lang="en-US" altLang="en-US" sz="3600"/>
              <a:t>Reasoning of Significance Tests</a:t>
            </a:r>
          </a:p>
        </p:txBody>
      </p:sp>
      <p:sp>
        <p:nvSpPr>
          <p:cNvPr id="1288196" name="Rectangle 4">
            <a:extLst>
              <a:ext uri="{FF2B5EF4-FFF2-40B4-BE49-F238E27FC236}">
                <a16:creationId xmlns:a16="http://schemas.microsoft.com/office/drawing/2014/main" id="{BB9CF973-4B1E-9840-BD9A-BE5032E48A57}"/>
              </a:ext>
            </a:extLst>
          </p:cNvPr>
          <p:cNvSpPr>
            <a:spLocks noGrp="1" noChangeArrowheads="1"/>
          </p:cNvSpPr>
          <p:nvPr>
            <p:ph type="body" sz="half" idx="1"/>
          </p:nvPr>
        </p:nvSpPr>
        <p:spPr>
          <a:xfrm>
            <a:off x="457200" y="1143000"/>
            <a:ext cx="8458200" cy="5486400"/>
          </a:xfrm>
        </p:spPr>
        <p:txBody>
          <a:bodyPr/>
          <a:lstStyle/>
          <a:p>
            <a:pPr marL="0" indent="0" eaLnBrk="1" hangingPunct="1">
              <a:lnSpc>
                <a:spcPct val="120000"/>
              </a:lnSpc>
              <a:buFont typeface="Wingdings" pitchFamily="2" charset="2"/>
              <a:buNone/>
            </a:pPr>
            <a:r>
              <a:rPr lang="en-US" altLang="en-US" sz="1800"/>
              <a:t>We have seen that the properties of the sampling distribution of </a:t>
            </a:r>
            <a:r>
              <a:rPr lang="en-US" altLang="en-US" sz="1800" i="1"/>
              <a:t>  </a:t>
            </a:r>
            <a:r>
              <a:rPr lang="en-US" altLang="en-US" sz="1800"/>
              <a:t> help us estimate a range of likely values for population mean </a:t>
            </a:r>
            <a:r>
              <a:rPr lang="en-US" altLang="en-US" sz="1800" i="1">
                <a:sym typeface="Symbol" pitchFamily="2" charset="2"/>
              </a:rPr>
              <a:t></a:t>
            </a:r>
            <a:r>
              <a:rPr lang="en-US" altLang="en-US" sz="1800"/>
              <a:t>.</a:t>
            </a:r>
            <a:br>
              <a:rPr lang="en-US" altLang="en-US" sz="1800"/>
            </a:br>
            <a:endParaRPr lang="en-US" altLang="en-US" sz="1800"/>
          </a:p>
          <a:p>
            <a:pPr marL="0" indent="0" eaLnBrk="1" hangingPunct="1">
              <a:lnSpc>
                <a:spcPct val="120000"/>
              </a:lnSpc>
              <a:buFont typeface="Wingdings" pitchFamily="2" charset="2"/>
              <a:buNone/>
            </a:pPr>
            <a:r>
              <a:rPr lang="en-US" altLang="en-US" sz="1800"/>
              <a:t>We can also rely on the properties of the sample distribution to test hypotheses.</a:t>
            </a:r>
            <a:br>
              <a:rPr lang="en-US" altLang="en-US" sz="1800"/>
            </a:br>
            <a:br>
              <a:rPr lang="en-US" altLang="en-US" sz="1800"/>
            </a:br>
            <a:endParaRPr lang="en-US" altLang="en-US" sz="1600"/>
          </a:p>
          <a:p>
            <a:pPr marL="0" indent="0" eaLnBrk="1" hangingPunct="1">
              <a:lnSpc>
                <a:spcPct val="120000"/>
              </a:lnSpc>
              <a:buFont typeface="Wingdings" pitchFamily="2" charset="2"/>
              <a:buNone/>
            </a:pPr>
            <a:r>
              <a:rPr lang="en-US" altLang="en-US" sz="1800"/>
              <a:t>Example: You are in charge of quality control in your food company. You sample randomly four packs of cherry tomatoes, each labeled 1/2 lb. (227 g). </a:t>
            </a:r>
            <a:br>
              <a:rPr lang="en-US" altLang="en-US" sz="1800"/>
            </a:br>
            <a:br>
              <a:rPr lang="en-US" altLang="en-US" sz="1800"/>
            </a:br>
            <a:r>
              <a:rPr lang="en-US" altLang="en-US" sz="1800"/>
              <a:t>The average weight from your four boxes is 222 g. Obviously, we cannot expect boxes filled with whole tomatoes to all weigh exactly half a pound. Thus,</a:t>
            </a:r>
          </a:p>
          <a:p>
            <a:pPr marL="731838" lvl="1" eaLnBrk="1" hangingPunct="1">
              <a:lnSpc>
                <a:spcPct val="120000"/>
              </a:lnSpc>
              <a:spcBef>
                <a:spcPct val="60000"/>
              </a:spcBef>
            </a:pPr>
            <a:r>
              <a:rPr lang="en-US" altLang="en-US"/>
              <a:t>Is the somewhat smaller weight simply due to chance variation? </a:t>
            </a:r>
          </a:p>
          <a:p>
            <a:pPr marL="731838" lvl="1" eaLnBrk="1" hangingPunct="1">
              <a:lnSpc>
                <a:spcPct val="120000"/>
              </a:lnSpc>
              <a:spcBef>
                <a:spcPct val="60000"/>
              </a:spcBef>
            </a:pPr>
            <a:r>
              <a:rPr lang="en-US" altLang="en-US"/>
              <a:t>Is it evidence that the calibrating machine that sorts </a:t>
            </a:r>
            <a:br>
              <a:rPr lang="en-US" altLang="en-US"/>
            </a:br>
            <a:r>
              <a:rPr lang="en-US" altLang="en-US"/>
              <a:t>cherry tomatoes into packs needs revision?</a:t>
            </a:r>
          </a:p>
        </p:txBody>
      </p:sp>
      <p:pic>
        <p:nvPicPr>
          <p:cNvPr id="1288197" name="Picture 5">
            <a:extLst>
              <a:ext uri="{FF2B5EF4-FFF2-40B4-BE49-F238E27FC236}">
                <a16:creationId xmlns:a16="http://schemas.microsoft.com/office/drawing/2014/main" id="{FBDC59D1-BFC6-6347-86B2-01930387CBD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33121" t="24522" r="36720" b="43304"/>
          <a:stretch>
            <a:fillRect/>
          </a:stretch>
        </p:blipFill>
        <p:spPr>
          <a:xfrm>
            <a:off x="7391400" y="5419725"/>
            <a:ext cx="1425575" cy="1311275"/>
          </a:xfrm>
          <a:noFill/>
        </p:spPr>
      </p:pic>
      <p:graphicFrame>
        <p:nvGraphicFramePr>
          <p:cNvPr id="7170" name="Object 6">
            <a:extLst>
              <a:ext uri="{FF2B5EF4-FFF2-40B4-BE49-F238E27FC236}">
                <a16:creationId xmlns:a16="http://schemas.microsoft.com/office/drawing/2014/main" id="{56D27AB2-5040-B347-8DA2-2372294725B3}"/>
              </a:ext>
            </a:extLst>
          </p:cNvPr>
          <p:cNvGraphicFramePr>
            <a:graphicFrameLocks noGrp="1" noChangeAspect="1"/>
          </p:cNvGraphicFramePr>
          <p:nvPr>
            <p:ph sz="quarter" idx="3"/>
          </p:nvPr>
        </p:nvGraphicFramePr>
        <p:xfrm>
          <a:off x="7010400" y="1295400"/>
          <a:ext cx="201613" cy="201613"/>
        </p:xfrm>
        <a:graphic>
          <a:graphicData uri="http://schemas.openxmlformats.org/presentationml/2006/ole">
            <mc:AlternateContent xmlns:mc="http://schemas.openxmlformats.org/markup-compatibility/2006">
              <mc:Choice xmlns:v="urn:schemas-microsoft-com:vml" Requires="v">
                <p:oleObj spid="_x0000_s425991" name="Equation" r:id="rId5" imgW="736600" imgH="736600" progId="Equation.3">
                  <p:embed/>
                </p:oleObj>
              </mc:Choice>
              <mc:Fallback>
                <p:oleObj name="Equation" r:id="rId5" imgW="736600" imgH="736600" progId="Equation.3">
                  <p:embed/>
                  <p:pic>
                    <p:nvPicPr>
                      <p:cNvPr id="7170" name="Object 6">
                        <a:extLst>
                          <a:ext uri="{FF2B5EF4-FFF2-40B4-BE49-F238E27FC236}">
                            <a16:creationId xmlns:a16="http://schemas.microsoft.com/office/drawing/2014/main" id="{56D27AB2-5040-B347-8DA2-237229472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295400"/>
                        <a:ext cx="201613"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0239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81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81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81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8819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8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194" grpId="0" animBg="1"/>
      <p:bldP spid="1288196"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a:extLst>
              <a:ext uri="{FF2B5EF4-FFF2-40B4-BE49-F238E27FC236}">
                <a16:creationId xmlns:a16="http://schemas.microsoft.com/office/drawing/2014/main" id="{FEFDCDAB-7DBB-CB4D-9C41-C65675C9200B}"/>
              </a:ext>
            </a:extLst>
          </p:cNvPr>
          <p:cNvSpPr>
            <a:spLocks noChangeArrowheads="1"/>
          </p:cNvSpPr>
          <p:nvPr/>
        </p:nvSpPr>
        <p:spPr bwMode="auto">
          <a:xfrm>
            <a:off x="609600" y="3733800"/>
            <a:ext cx="7924800" cy="23622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7" name="Rectangle 3">
            <a:extLst>
              <a:ext uri="{FF2B5EF4-FFF2-40B4-BE49-F238E27FC236}">
                <a16:creationId xmlns:a16="http://schemas.microsoft.com/office/drawing/2014/main" id="{5149963F-93CB-FE44-BB84-E3323D1B9556}"/>
              </a:ext>
            </a:extLst>
          </p:cNvPr>
          <p:cNvSpPr>
            <a:spLocks noGrp="1" noChangeArrowheads="1"/>
          </p:cNvSpPr>
          <p:nvPr>
            <p:ph type="title"/>
          </p:nvPr>
        </p:nvSpPr>
        <p:spPr/>
        <p:txBody>
          <a:bodyPr/>
          <a:lstStyle/>
          <a:p>
            <a:pPr eaLnBrk="1" hangingPunct="1"/>
            <a:r>
              <a:rPr lang="en-US" altLang="en-US"/>
              <a:t>Stating hypotheses</a:t>
            </a:r>
          </a:p>
        </p:txBody>
      </p:sp>
      <p:sp>
        <p:nvSpPr>
          <p:cNvPr id="1289220" name="Rectangle 4">
            <a:extLst>
              <a:ext uri="{FF2B5EF4-FFF2-40B4-BE49-F238E27FC236}">
                <a16:creationId xmlns:a16="http://schemas.microsoft.com/office/drawing/2014/main" id="{C00EF397-C8D3-0A43-BE69-34A59240971D}"/>
              </a:ext>
            </a:extLst>
          </p:cNvPr>
          <p:cNvSpPr>
            <a:spLocks noGrp="1" noChangeArrowheads="1"/>
          </p:cNvSpPr>
          <p:nvPr>
            <p:ph type="body" sz="half" idx="1"/>
          </p:nvPr>
        </p:nvSpPr>
        <p:spPr>
          <a:xfrm>
            <a:off x="457200" y="1295400"/>
            <a:ext cx="8153400" cy="5334000"/>
          </a:xfrm>
        </p:spPr>
        <p:txBody>
          <a:bodyPr/>
          <a:lstStyle/>
          <a:p>
            <a:pPr marL="0" indent="0" eaLnBrk="1" hangingPunct="1">
              <a:lnSpc>
                <a:spcPct val="140000"/>
              </a:lnSpc>
              <a:spcAft>
                <a:spcPct val="45000"/>
              </a:spcAft>
              <a:buFont typeface="Wingdings" pitchFamily="2" charset="2"/>
              <a:buNone/>
            </a:pPr>
            <a:r>
              <a:rPr lang="en-US" altLang="en-US">
                <a:solidFill>
                  <a:srgbClr val="333399"/>
                </a:solidFill>
                <a:cs typeface="Times New Roman" panose="02020603050405020304" pitchFamily="18" charset="0"/>
              </a:rPr>
              <a:t>A </a:t>
            </a:r>
            <a:r>
              <a:rPr lang="en-US" altLang="en-US" b="1">
                <a:solidFill>
                  <a:srgbClr val="333399"/>
                </a:solidFill>
                <a:cs typeface="Times New Roman" panose="02020603050405020304" pitchFamily="18" charset="0"/>
              </a:rPr>
              <a:t>test of statistical significance</a:t>
            </a:r>
            <a:r>
              <a:rPr lang="en-US" altLang="en-US">
                <a:cs typeface="Times New Roman" panose="02020603050405020304" pitchFamily="18" charset="0"/>
              </a:rPr>
              <a:t> tests a specific hypothesis using sample data to decide on the validity of the hypothesis. </a:t>
            </a:r>
          </a:p>
          <a:p>
            <a:pPr marL="0" indent="0" eaLnBrk="1" hangingPunct="1">
              <a:lnSpc>
                <a:spcPct val="140000"/>
              </a:lnSpc>
              <a:spcAft>
                <a:spcPct val="45000"/>
              </a:spcAft>
              <a:buFont typeface="Wingdings" pitchFamily="2" charset="2"/>
              <a:buNone/>
            </a:pPr>
            <a:r>
              <a:rPr lang="en-US" altLang="en-US">
                <a:cs typeface="Times New Roman" panose="02020603050405020304" pitchFamily="18" charset="0"/>
              </a:rPr>
              <a:t>In statistics, a </a:t>
            </a:r>
            <a:r>
              <a:rPr lang="en-US" altLang="en-US" b="1">
                <a:solidFill>
                  <a:srgbClr val="333399"/>
                </a:solidFill>
                <a:cs typeface="Times New Roman" panose="02020603050405020304" pitchFamily="18" charset="0"/>
              </a:rPr>
              <a:t>hypothesis</a:t>
            </a:r>
            <a:r>
              <a:rPr lang="en-US" altLang="en-US">
                <a:cs typeface="Times New Roman" panose="02020603050405020304" pitchFamily="18" charset="0"/>
              </a:rPr>
              <a:t> is an assumption or a theory about the characteristics of one or more variables in one or more populations.</a:t>
            </a:r>
          </a:p>
          <a:p>
            <a:pPr marL="406400" lvl="1" indent="0" eaLnBrk="1" hangingPunct="1">
              <a:lnSpc>
                <a:spcPct val="140000"/>
              </a:lnSpc>
              <a:spcAft>
                <a:spcPct val="45000"/>
              </a:spcAft>
              <a:buFont typeface="Wingdings" pitchFamily="2" charset="2"/>
              <a:buNone/>
            </a:pPr>
            <a:endParaRPr lang="en-US" altLang="en-US" sz="1200">
              <a:cs typeface="Times New Roman" panose="02020603050405020304" pitchFamily="18" charset="0"/>
            </a:endParaRPr>
          </a:p>
          <a:p>
            <a:pPr marL="406400" lvl="1" indent="0" eaLnBrk="1" hangingPunct="1">
              <a:lnSpc>
                <a:spcPct val="140000"/>
              </a:lnSpc>
              <a:spcAft>
                <a:spcPct val="45000"/>
              </a:spcAft>
              <a:buFont typeface="Wingdings" pitchFamily="2" charset="2"/>
              <a:buNone/>
            </a:pPr>
            <a:r>
              <a:rPr lang="en-US" altLang="en-US">
                <a:cs typeface="Times New Roman" panose="02020603050405020304" pitchFamily="18" charset="0"/>
              </a:rPr>
              <a:t>What you want to know: Does the calibrating machine that sorts cherry tomatoes into packs need revision?</a:t>
            </a:r>
          </a:p>
          <a:p>
            <a:pPr marL="406400" lvl="1" indent="0" eaLnBrk="1" hangingPunct="1">
              <a:lnSpc>
                <a:spcPct val="140000"/>
              </a:lnSpc>
              <a:spcAft>
                <a:spcPct val="45000"/>
              </a:spcAft>
              <a:buFont typeface="Wingdings" pitchFamily="2" charset="2"/>
              <a:buNone/>
            </a:pPr>
            <a:r>
              <a:rPr lang="en-US" altLang="en-US">
                <a:cs typeface="Times New Roman" panose="02020603050405020304" pitchFamily="18" charset="0"/>
              </a:rPr>
              <a:t>The same question reframed statistically: Is the population mean </a:t>
            </a:r>
            <a:r>
              <a:rPr lang="en-US" altLang="en-US" i="1">
                <a:cs typeface="Arial" panose="020B0604020202020204" pitchFamily="34" charset="0"/>
              </a:rPr>
              <a:t>µ</a:t>
            </a:r>
            <a:r>
              <a:rPr lang="en-US" altLang="en-US">
                <a:cs typeface="Arial" panose="020B0604020202020204" pitchFamily="34" charset="0"/>
              </a:rPr>
              <a:t> for the distribution of weights of cherry tomato packages equal to 227 g (i.e., half a pound)?</a:t>
            </a:r>
            <a:endParaRPr lang="en-US" altLang="en-US">
              <a:cs typeface="Times New Roman" panose="02020603050405020304" pitchFamily="18" charset="0"/>
            </a:endParaRPr>
          </a:p>
        </p:txBody>
      </p:sp>
      <p:pic>
        <p:nvPicPr>
          <p:cNvPr id="1289221" name="Picture 5">
            <a:extLst>
              <a:ext uri="{FF2B5EF4-FFF2-40B4-BE49-F238E27FC236}">
                <a16:creationId xmlns:a16="http://schemas.microsoft.com/office/drawing/2014/main" id="{1C7569B5-1628-6248-852E-6BA3AD91A825}"/>
              </a:ext>
            </a:extLst>
          </p:cNvPr>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954963" y="5764213"/>
            <a:ext cx="1189037" cy="1093787"/>
          </a:xfrm>
          <a:noFill/>
        </p:spPr>
      </p:pic>
    </p:spTree>
    <p:extLst>
      <p:ext uri="{BB962C8B-B14F-4D97-AF65-F5344CB8AC3E}">
        <p14:creationId xmlns:p14="http://schemas.microsoft.com/office/powerpoint/2010/main" val="204340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9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92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92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9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98B0D172-97D3-5044-A53F-2B4D5FEE0F3F}"/>
              </a:ext>
            </a:extLst>
          </p:cNvPr>
          <p:cNvSpPr>
            <a:spLocks noChangeArrowheads="1"/>
          </p:cNvSpPr>
          <p:nvPr/>
        </p:nvSpPr>
        <p:spPr bwMode="auto">
          <a:xfrm>
            <a:off x="457200" y="7620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40000"/>
              </a:lnSpc>
              <a:spcBef>
                <a:spcPct val="20000"/>
              </a:spcBef>
              <a:spcAft>
                <a:spcPct val="4500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The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Times New Roman" panose="02020603050405020304" pitchFamily="18" charset="0"/>
              </a:rPr>
              <a:t>null hypothesis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is a very specific statement about a parameter of the population(s). It is labeled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H</a:t>
            </a:r>
            <a:r>
              <a:rPr kumimoji="0" lang="en-US" altLang="en-US" sz="2000" b="0" i="0" u="none" strike="noStrike" kern="1200" cap="none" spc="0" normalizeH="0" baseline="-30000" noProof="0">
                <a:ln>
                  <a:noFill/>
                </a:ln>
                <a:solidFill>
                  <a:srgbClr val="000000"/>
                </a:solidFill>
                <a:effectLst/>
                <a:uLnTx/>
                <a:uFillTx/>
                <a:latin typeface="Arial" panose="020B0604020202020204" pitchFamily="34" charset="0"/>
                <a:ea typeface="+mn-ea"/>
                <a:cs typeface="Times New Roman" panose="02020603050405020304" pitchFamily="18" charset="0"/>
              </a:rPr>
              <a:t>0</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t>
            </a:r>
          </a:p>
          <a:p>
            <a:pPr marL="0" marR="0" lvl="0" indent="0" algn="l" defTabSz="914400" rtl="0" eaLnBrk="1" fontAlgn="base" latinLnBrk="0" hangingPunct="1">
              <a:lnSpc>
                <a:spcPct val="140000"/>
              </a:lnSpc>
              <a:spcBef>
                <a:spcPct val="20000"/>
              </a:spcBef>
              <a:spcAft>
                <a:spcPct val="45000"/>
              </a:spcAft>
              <a:buClr>
                <a:srgbClr val="00CC99"/>
              </a:buClr>
              <a:buSzPct val="65000"/>
              <a:buFont typeface="Wingdings" pitchFamily="2" charset="2"/>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40000"/>
              </a:lnSpc>
              <a:spcBef>
                <a:spcPct val="20000"/>
              </a:spcBef>
              <a:spcAft>
                <a:spcPct val="4500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The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Times New Roman" panose="02020603050405020304" pitchFamily="18" charset="0"/>
              </a:rPr>
              <a:t>alternative hypothesis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is a more general statement about a parameter of the population(s) that is exclusive of the null hypothesis. It is labeled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H</a:t>
            </a:r>
            <a:r>
              <a:rPr kumimoji="0" lang="en-US" altLang="en-US" sz="2000" b="0" i="1" u="none" strike="noStrike" kern="1200" cap="none" spc="0" normalizeH="0" baseline="-30000" noProof="0">
                <a:ln>
                  <a:noFill/>
                </a:ln>
                <a:solidFill>
                  <a:srgbClr val="000000"/>
                </a:solidFill>
                <a:effectLst/>
                <a:uLnTx/>
                <a:uFillTx/>
                <a:latin typeface="Arial" panose="020B0604020202020204" pitchFamily="34" charset="0"/>
                <a:ea typeface="+mn-ea"/>
                <a:cs typeface="Times New Roman" panose="02020603050405020304" pitchFamily="18" charset="0"/>
              </a:rPr>
              <a:t>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t>
            </a:r>
          </a:p>
          <a:p>
            <a:pPr marL="0" marR="0" lvl="0" indent="0" algn="l" defTabSz="914400" rtl="0" eaLnBrk="1" fontAlgn="base" latinLnBrk="0" hangingPunct="1">
              <a:lnSpc>
                <a:spcPct val="140000"/>
              </a:lnSpc>
              <a:spcBef>
                <a:spcPct val="20000"/>
              </a:spcBef>
              <a:spcAft>
                <a:spcPct val="4500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mn-ea"/>
                <a:cs typeface="Times New Roman" panose="02020603050405020304" pitchFamily="18" charset="0"/>
              </a:rPr>
              <a:t>In our cherry tomato example, what are the null and alternative? </a:t>
            </a:r>
          </a:p>
        </p:txBody>
      </p:sp>
      <p:pic>
        <p:nvPicPr>
          <p:cNvPr id="1290244" name="Picture 4">
            <a:extLst>
              <a:ext uri="{FF2B5EF4-FFF2-40B4-BE49-F238E27FC236}">
                <a16:creationId xmlns:a16="http://schemas.microsoft.com/office/drawing/2014/main" id="{633DC06B-5AFE-C541-86EC-A0B03A36841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l="33121" t="24522" r="36720" b="43304"/>
          <a:stretch>
            <a:fillRect/>
          </a:stretch>
        </p:blipFill>
        <p:spPr>
          <a:xfrm>
            <a:off x="7954963" y="5773738"/>
            <a:ext cx="1189037" cy="1096962"/>
          </a:xfrm>
          <a:noFill/>
        </p:spPr>
      </p:pic>
    </p:spTree>
    <p:extLst>
      <p:ext uri="{BB962C8B-B14F-4D97-AF65-F5344CB8AC3E}">
        <p14:creationId xmlns:p14="http://schemas.microsoft.com/office/powerpoint/2010/main" val="3894202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9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1266" name="Rectangle 2">
            <a:extLst>
              <a:ext uri="{FF2B5EF4-FFF2-40B4-BE49-F238E27FC236}">
                <a16:creationId xmlns:a16="http://schemas.microsoft.com/office/drawing/2014/main" id="{A18B4BE5-9682-6848-9466-80A5F667E193}"/>
              </a:ext>
            </a:extLst>
          </p:cNvPr>
          <p:cNvSpPr>
            <a:spLocks noChangeArrowheads="1"/>
          </p:cNvSpPr>
          <p:nvPr/>
        </p:nvSpPr>
        <p:spPr bwMode="auto">
          <a:xfrm>
            <a:off x="0" y="4800600"/>
            <a:ext cx="9144000" cy="20574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3">
            <a:extLst>
              <a:ext uri="{FF2B5EF4-FFF2-40B4-BE49-F238E27FC236}">
                <a16:creationId xmlns:a16="http://schemas.microsoft.com/office/drawing/2014/main" id="{9EC36383-7C19-554C-BAE9-8E0DD4BE46B8}"/>
              </a:ext>
            </a:extLst>
          </p:cNvPr>
          <p:cNvSpPr>
            <a:spLocks noGrp="1" noChangeArrowheads="1"/>
          </p:cNvSpPr>
          <p:nvPr>
            <p:ph type="title"/>
          </p:nvPr>
        </p:nvSpPr>
        <p:spPr/>
        <p:txBody>
          <a:bodyPr/>
          <a:lstStyle/>
          <a:p>
            <a:pPr eaLnBrk="1" hangingPunct="1"/>
            <a:r>
              <a:rPr lang="en-US" altLang="en-US"/>
              <a:t>One-sided and two-sided tests</a:t>
            </a:r>
          </a:p>
        </p:txBody>
      </p:sp>
      <p:sp>
        <p:nvSpPr>
          <p:cNvPr id="33796" name="Rectangle 4">
            <a:extLst>
              <a:ext uri="{FF2B5EF4-FFF2-40B4-BE49-F238E27FC236}">
                <a16:creationId xmlns:a16="http://schemas.microsoft.com/office/drawing/2014/main" id="{4990671A-9844-C54A-B5B2-887665E1C9CD}"/>
              </a:ext>
            </a:extLst>
          </p:cNvPr>
          <p:cNvSpPr>
            <a:spLocks noGrp="1" noChangeArrowheads="1"/>
          </p:cNvSpPr>
          <p:nvPr>
            <p:ph type="body" idx="1"/>
          </p:nvPr>
        </p:nvSpPr>
        <p:spPr>
          <a:xfrm>
            <a:off x="457200" y="1143000"/>
            <a:ext cx="8229600" cy="3505200"/>
          </a:xfrm>
        </p:spPr>
        <p:txBody>
          <a:bodyPr/>
          <a:lstStyle/>
          <a:p>
            <a:pPr marL="0" indent="0" eaLnBrk="1" hangingPunct="1">
              <a:lnSpc>
                <a:spcPct val="120000"/>
              </a:lnSpc>
            </a:pPr>
            <a:r>
              <a:rPr lang="en-US" altLang="en-US">
                <a:cs typeface="Times New Roman" panose="02020603050405020304" pitchFamily="18" charset="0"/>
              </a:rPr>
              <a:t> A </a:t>
            </a:r>
            <a:r>
              <a:rPr lang="en-US" altLang="en-US" b="1">
                <a:solidFill>
                  <a:srgbClr val="333399"/>
                </a:solidFill>
                <a:cs typeface="Times New Roman" panose="02020603050405020304" pitchFamily="18" charset="0"/>
              </a:rPr>
              <a:t>two-tail </a:t>
            </a:r>
            <a:r>
              <a:rPr lang="en-US" altLang="en-US">
                <a:solidFill>
                  <a:srgbClr val="333399"/>
                </a:solidFill>
                <a:cs typeface="Times New Roman" panose="02020603050405020304" pitchFamily="18" charset="0"/>
              </a:rPr>
              <a:t>or</a:t>
            </a:r>
            <a:r>
              <a:rPr lang="en-US" altLang="en-US" b="1">
                <a:solidFill>
                  <a:srgbClr val="333399"/>
                </a:solidFill>
                <a:cs typeface="Times New Roman" panose="02020603050405020304" pitchFamily="18" charset="0"/>
              </a:rPr>
              <a:t> two-sided test</a:t>
            </a:r>
            <a:r>
              <a:rPr lang="en-US" altLang="en-US">
                <a:cs typeface="Times New Roman" panose="02020603050405020304" pitchFamily="18" charset="0"/>
              </a:rPr>
              <a:t> of the population mean has these null and alternative hypotheses:</a:t>
            </a:r>
          </a:p>
          <a:p>
            <a:pPr marL="914400" lvl="1" indent="0" eaLnBrk="1" hangingPunct="1">
              <a:lnSpc>
                <a:spcPct val="120000"/>
              </a:lnSpc>
              <a:buFont typeface="Wingdings" pitchFamily="2" charset="2"/>
              <a:buNone/>
            </a:pPr>
            <a:r>
              <a:rPr lang="en-US" altLang="en-US" i="1">
                <a:cs typeface="Times New Roman" panose="02020603050405020304" pitchFamily="18" charset="0"/>
              </a:rPr>
              <a:t>H</a:t>
            </a:r>
            <a:r>
              <a:rPr lang="en-US" altLang="en-US" baseline="-30000">
                <a:cs typeface="Times New Roman" panose="02020603050405020304" pitchFamily="18" charset="0"/>
              </a:rPr>
              <a:t>0 </a:t>
            </a:r>
            <a:r>
              <a:rPr lang="en-US" altLang="en-US">
                <a:cs typeface="Times New Roman" panose="02020603050405020304" pitchFamily="18" charset="0"/>
              </a:rPr>
              <a:t>:  </a:t>
            </a:r>
            <a:r>
              <a:rPr lang="en-US" altLang="en-US" i="1">
                <a:cs typeface="Arial" panose="020B0604020202020204" pitchFamily="34" charset="0"/>
              </a:rPr>
              <a:t>µ</a:t>
            </a:r>
            <a:r>
              <a:rPr lang="en-US" altLang="en-US">
                <a:cs typeface="Times New Roman" panose="02020603050405020304" pitchFamily="18" charset="0"/>
                <a:sym typeface="Symbol" pitchFamily="2" charset="2"/>
              </a:rPr>
              <a:t> </a:t>
            </a:r>
            <a:r>
              <a:rPr lang="en-US" altLang="en-US">
                <a:cs typeface="Times New Roman" panose="02020603050405020304" pitchFamily="18" charset="0"/>
              </a:rPr>
              <a:t>= [a specific number]   </a:t>
            </a:r>
            <a:r>
              <a:rPr lang="en-US" altLang="en-US" i="1">
                <a:cs typeface="Times New Roman" panose="02020603050405020304" pitchFamily="18" charset="0"/>
              </a:rPr>
              <a:t>H</a:t>
            </a:r>
            <a:r>
              <a:rPr lang="en-US" altLang="en-US" i="1" baseline="-30000">
                <a:cs typeface="Times New Roman" panose="02020603050405020304" pitchFamily="18" charset="0"/>
              </a:rPr>
              <a:t>a</a:t>
            </a:r>
            <a:r>
              <a:rPr lang="en-US" altLang="en-US" baseline="-30000">
                <a:cs typeface="Times New Roman" panose="02020603050405020304" pitchFamily="18" charset="0"/>
              </a:rPr>
              <a:t> </a:t>
            </a:r>
            <a:r>
              <a:rPr lang="en-US" altLang="en-US">
                <a:cs typeface="Times New Roman" panose="02020603050405020304" pitchFamily="18" charset="0"/>
              </a:rPr>
              <a:t>:  </a:t>
            </a:r>
            <a:r>
              <a:rPr lang="en-US" altLang="en-US" i="1">
                <a:cs typeface="Arial" panose="020B0604020202020204" pitchFamily="34" charset="0"/>
              </a:rPr>
              <a:t>µ</a:t>
            </a:r>
            <a:r>
              <a:rPr lang="en-US" altLang="en-US">
                <a:cs typeface="Times New Roman" panose="02020603050405020304" pitchFamily="18" charset="0"/>
              </a:rPr>
              <a:t> </a:t>
            </a:r>
            <a:r>
              <a:rPr lang="en-US" altLang="en-US">
                <a:cs typeface="Times New Roman" panose="02020603050405020304" pitchFamily="18" charset="0"/>
                <a:sym typeface="Symbol" pitchFamily="2" charset="2"/>
              </a:rPr>
              <a:t> </a:t>
            </a:r>
            <a:r>
              <a:rPr lang="en-US" altLang="en-US">
                <a:cs typeface="Times New Roman" panose="02020603050405020304" pitchFamily="18" charset="0"/>
              </a:rPr>
              <a:t>[a specific number]</a:t>
            </a:r>
          </a:p>
          <a:p>
            <a:pPr marL="0" indent="0" eaLnBrk="1" hangingPunct="1">
              <a:lnSpc>
                <a:spcPct val="120000"/>
              </a:lnSpc>
            </a:pPr>
            <a:endParaRPr lang="en-US" altLang="en-US">
              <a:cs typeface="Times New Roman" panose="02020603050405020304" pitchFamily="18" charset="0"/>
            </a:endParaRPr>
          </a:p>
          <a:p>
            <a:pPr marL="0" indent="0" eaLnBrk="1" hangingPunct="1">
              <a:lnSpc>
                <a:spcPct val="120000"/>
              </a:lnSpc>
            </a:pPr>
            <a:r>
              <a:rPr lang="en-US" altLang="en-US">
                <a:cs typeface="Times New Roman" panose="02020603050405020304" pitchFamily="18" charset="0"/>
              </a:rPr>
              <a:t> A </a:t>
            </a:r>
            <a:r>
              <a:rPr lang="en-US" altLang="en-US" b="1">
                <a:solidFill>
                  <a:srgbClr val="333399"/>
                </a:solidFill>
                <a:cs typeface="Times New Roman" panose="02020603050405020304" pitchFamily="18" charset="0"/>
              </a:rPr>
              <a:t>one-tail </a:t>
            </a:r>
            <a:r>
              <a:rPr lang="en-US" altLang="en-US">
                <a:solidFill>
                  <a:srgbClr val="333399"/>
                </a:solidFill>
                <a:cs typeface="Times New Roman" panose="02020603050405020304" pitchFamily="18" charset="0"/>
              </a:rPr>
              <a:t>or</a:t>
            </a:r>
            <a:r>
              <a:rPr lang="en-US" altLang="en-US" b="1">
                <a:solidFill>
                  <a:srgbClr val="333399"/>
                </a:solidFill>
                <a:cs typeface="Times New Roman" panose="02020603050405020304" pitchFamily="18" charset="0"/>
              </a:rPr>
              <a:t> one-sided test</a:t>
            </a:r>
            <a:r>
              <a:rPr lang="en-US" altLang="en-US">
                <a:cs typeface="Times New Roman" panose="02020603050405020304" pitchFamily="18" charset="0"/>
              </a:rPr>
              <a:t> of a population mean has these null and alternative hypotheses:</a:t>
            </a:r>
          </a:p>
          <a:p>
            <a:pPr marL="914400" lvl="1" indent="0" eaLnBrk="1" hangingPunct="1">
              <a:lnSpc>
                <a:spcPct val="120000"/>
              </a:lnSpc>
              <a:buFont typeface="Wingdings" pitchFamily="2" charset="2"/>
              <a:buNone/>
            </a:pPr>
            <a:r>
              <a:rPr lang="en-US" altLang="en-US" i="1">
                <a:cs typeface="Times New Roman" panose="02020603050405020304" pitchFamily="18" charset="0"/>
              </a:rPr>
              <a:t>H</a:t>
            </a:r>
            <a:r>
              <a:rPr lang="en-US" altLang="en-US" baseline="-30000">
                <a:cs typeface="Times New Roman" panose="02020603050405020304" pitchFamily="18" charset="0"/>
              </a:rPr>
              <a:t>0 </a:t>
            </a:r>
            <a:r>
              <a:rPr lang="en-US" altLang="en-US">
                <a:cs typeface="Times New Roman" panose="02020603050405020304" pitchFamily="18" charset="0"/>
              </a:rPr>
              <a:t>:   </a:t>
            </a:r>
            <a:r>
              <a:rPr lang="en-US" altLang="en-US" i="1">
                <a:cs typeface="Arial" panose="020B0604020202020204" pitchFamily="34" charset="0"/>
              </a:rPr>
              <a:t>µ</a:t>
            </a:r>
            <a:r>
              <a:rPr lang="en-US" altLang="en-US">
                <a:cs typeface="Times New Roman" panose="02020603050405020304" pitchFamily="18" charset="0"/>
                <a:sym typeface="Symbol" pitchFamily="2" charset="2"/>
              </a:rPr>
              <a:t> </a:t>
            </a:r>
            <a:r>
              <a:rPr lang="en-US" altLang="en-US">
                <a:cs typeface="Times New Roman" panose="02020603050405020304" pitchFamily="18" charset="0"/>
              </a:rPr>
              <a:t>= [a specific number]   </a:t>
            </a:r>
            <a:r>
              <a:rPr lang="en-US" altLang="en-US" i="1">
                <a:cs typeface="Times New Roman" panose="02020603050405020304" pitchFamily="18" charset="0"/>
              </a:rPr>
              <a:t>H</a:t>
            </a:r>
            <a:r>
              <a:rPr lang="en-US" altLang="en-US" i="1" baseline="-30000">
                <a:cs typeface="Times New Roman" panose="02020603050405020304" pitchFamily="18" charset="0"/>
              </a:rPr>
              <a:t>a </a:t>
            </a:r>
            <a:r>
              <a:rPr lang="en-US" altLang="en-US">
                <a:cs typeface="Times New Roman" panose="02020603050405020304" pitchFamily="18" charset="0"/>
              </a:rPr>
              <a:t>:   </a:t>
            </a:r>
            <a:r>
              <a:rPr lang="en-US" altLang="en-US" i="1">
                <a:cs typeface="Arial" panose="020B0604020202020204" pitchFamily="34" charset="0"/>
              </a:rPr>
              <a:t>µ</a:t>
            </a:r>
            <a:r>
              <a:rPr lang="en-US" altLang="en-US">
                <a:cs typeface="Times New Roman" panose="02020603050405020304" pitchFamily="18" charset="0"/>
              </a:rPr>
              <a:t> &lt; [a specific number]      OR</a:t>
            </a:r>
          </a:p>
          <a:p>
            <a:pPr marL="914400" lvl="1" indent="0" eaLnBrk="1" hangingPunct="1">
              <a:lnSpc>
                <a:spcPct val="120000"/>
              </a:lnSpc>
              <a:buFont typeface="Wingdings" pitchFamily="2" charset="2"/>
              <a:buNone/>
            </a:pPr>
            <a:r>
              <a:rPr lang="en-US" altLang="en-US" i="1">
                <a:cs typeface="Times New Roman" panose="02020603050405020304" pitchFamily="18" charset="0"/>
              </a:rPr>
              <a:t>H</a:t>
            </a:r>
            <a:r>
              <a:rPr lang="en-US" altLang="en-US" baseline="-30000">
                <a:cs typeface="Times New Roman" panose="02020603050405020304" pitchFamily="18" charset="0"/>
              </a:rPr>
              <a:t>0 </a:t>
            </a:r>
            <a:r>
              <a:rPr lang="en-US" altLang="en-US">
                <a:cs typeface="Times New Roman" panose="02020603050405020304" pitchFamily="18" charset="0"/>
              </a:rPr>
              <a:t>:   </a:t>
            </a:r>
            <a:r>
              <a:rPr lang="en-US" altLang="en-US" i="1">
                <a:cs typeface="Arial" panose="020B0604020202020204" pitchFamily="34" charset="0"/>
              </a:rPr>
              <a:t>µ</a:t>
            </a:r>
            <a:r>
              <a:rPr lang="en-US" altLang="en-US">
                <a:cs typeface="Times New Roman" panose="02020603050405020304" pitchFamily="18" charset="0"/>
              </a:rPr>
              <a:t> = [a specific number]   </a:t>
            </a:r>
            <a:r>
              <a:rPr lang="en-US" altLang="en-US" i="1">
                <a:cs typeface="Times New Roman" panose="02020603050405020304" pitchFamily="18" charset="0"/>
              </a:rPr>
              <a:t>H</a:t>
            </a:r>
            <a:r>
              <a:rPr lang="en-US" altLang="en-US" i="1" baseline="-30000">
                <a:cs typeface="Times New Roman" panose="02020603050405020304" pitchFamily="18" charset="0"/>
              </a:rPr>
              <a:t>a </a:t>
            </a:r>
            <a:r>
              <a:rPr lang="en-US" altLang="en-US">
                <a:cs typeface="Times New Roman" panose="02020603050405020304" pitchFamily="18" charset="0"/>
              </a:rPr>
              <a:t>:   </a:t>
            </a:r>
            <a:r>
              <a:rPr lang="en-US" altLang="en-US" i="1">
                <a:cs typeface="Arial" panose="020B0604020202020204" pitchFamily="34" charset="0"/>
              </a:rPr>
              <a:t>µ</a:t>
            </a:r>
            <a:r>
              <a:rPr lang="en-US" altLang="en-US">
                <a:cs typeface="Times New Roman" panose="02020603050405020304" pitchFamily="18" charset="0"/>
              </a:rPr>
              <a:t> &gt; [a specific number]</a:t>
            </a:r>
          </a:p>
        </p:txBody>
      </p:sp>
      <p:sp>
        <p:nvSpPr>
          <p:cNvPr id="1291269" name="Rectangle 5">
            <a:extLst>
              <a:ext uri="{FF2B5EF4-FFF2-40B4-BE49-F238E27FC236}">
                <a16:creationId xmlns:a16="http://schemas.microsoft.com/office/drawing/2014/main" id="{15EE59B0-DC8E-C24B-BABB-1D690462D451}"/>
              </a:ext>
            </a:extLst>
          </p:cNvPr>
          <p:cNvSpPr>
            <a:spLocks noChangeArrowheads="1"/>
          </p:cNvSpPr>
          <p:nvPr/>
        </p:nvSpPr>
        <p:spPr bwMode="auto">
          <a:xfrm>
            <a:off x="457200" y="487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4064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06400" marR="0" lvl="1" indent="0" algn="l" defTabSz="914400" rtl="0" eaLnBrk="1" fontAlgn="base" latinLnBrk="0" hangingPunct="1">
              <a:lnSpc>
                <a:spcPct val="130000"/>
              </a:lnSpc>
              <a:spcBef>
                <a:spcPct val="20000"/>
              </a:spcBef>
              <a:spcAft>
                <a:spcPct val="0"/>
              </a:spcAft>
              <a:buClr>
                <a:srgbClr val="CC0000"/>
              </a:buClr>
              <a:buSzPct val="60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FDA tests whether a generic drug has an absorption extent similar to the known absorption extent of the brand-name drug it is copying. Higher or lower absorption would both be problematic, thus we test:</a:t>
            </a:r>
          </a:p>
        </p:txBody>
      </p:sp>
    </p:spTree>
    <p:extLst>
      <p:ext uri="{BB962C8B-B14F-4D97-AF65-F5344CB8AC3E}">
        <p14:creationId xmlns:p14="http://schemas.microsoft.com/office/powerpoint/2010/main" val="3008803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126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66" grpId="0" animBg="1"/>
      <p:bldP spid="129126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a:extLst>
              <a:ext uri="{FF2B5EF4-FFF2-40B4-BE49-F238E27FC236}">
                <a16:creationId xmlns:a16="http://schemas.microsoft.com/office/drawing/2014/main" id="{8DBD3367-A55F-F34B-A18F-7919D7A5AAFC}"/>
              </a:ext>
            </a:extLst>
          </p:cNvPr>
          <p:cNvSpPr txBox="1">
            <a:spLocks noChangeArrowheads="1"/>
          </p:cNvSpPr>
          <p:nvPr/>
        </p:nvSpPr>
        <p:spPr bwMode="auto">
          <a:xfrm>
            <a:off x="457200" y="1143000"/>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Because all Normal distributions share the same properties, we can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standardize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our data to transform any Normal curve N(</a:t>
            </a: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mn-cs"/>
              </a:rPr>
              <a:t>m,s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into the standard Normal curve N(0,1).</a:t>
            </a:r>
          </a:p>
        </p:txBody>
      </p:sp>
      <p:sp>
        <p:nvSpPr>
          <p:cNvPr id="16389" name="Rectangle 3">
            <a:extLst>
              <a:ext uri="{FF2B5EF4-FFF2-40B4-BE49-F238E27FC236}">
                <a16:creationId xmlns:a16="http://schemas.microsoft.com/office/drawing/2014/main" id="{200CB6C7-2EDD-9C49-9D1C-EB5D66B85983}"/>
              </a:ext>
            </a:extLst>
          </p:cNvPr>
          <p:cNvSpPr>
            <a:spLocks noChangeArrowheads="1"/>
          </p:cNvSpPr>
          <p:nvPr/>
        </p:nvSpPr>
        <p:spPr bwMode="auto">
          <a:xfrm>
            <a:off x="4572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62000" marR="0" lvl="0" indent="-7620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4000" b="0" i="0" u="none" strike="noStrike" kern="1200" cap="none" spc="0" normalizeH="0" baseline="0" noProof="0">
                <a:ln>
                  <a:noFill/>
                </a:ln>
                <a:solidFill>
                  <a:srgbClr val="CC0000"/>
                </a:solidFill>
                <a:effectLst/>
                <a:uLnTx/>
                <a:uFillTx/>
                <a:latin typeface="Garamond" panose="02020404030301010803" pitchFamily="18" charset="0"/>
                <a:ea typeface="+mn-ea"/>
                <a:cs typeface="+mn-cs"/>
              </a:rPr>
              <a:t>The standard Normal distribution</a:t>
            </a:r>
          </a:p>
        </p:txBody>
      </p:sp>
      <p:sp>
        <p:nvSpPr>
          <p:cNvPr id="1391620" name="Text Box 4">
            <a:extLst>
              <a:ext uri="{FF2B5EF4-FFF2-40B4-BE49-F238E27FC236}">
                <a16:creationId xmlns:a16="http://schemas.microsoft.com/office/drawing/2014/main" id="{24500047-FA34-A94A-8E55-5C8EF0D10C4F}"/>
              </a:ext>
            </a:extLst>
          </p:cNvPr>
          <p:cNvSpPr txBox="1">
            <a:spLocks noChangeArrowheads="1"/>
          </p:cNvSpPr>
          <p:nvPr/>
        </p:nvSpPr>
        <p:spPr bwMode="auto">
          <a:xfrm>
            <a:off x="1117600" y="6110288"/>
            <a:ext cx="693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each x we calculate a new value, z (called a </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z-score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nvGrpSpPr>
          <p:cNvPr id="2" name="Group 5">
            <a:extLst>
              <a:ext uri="{FF2B5EF4-FFF2-40B4-BE49-F238E27FC236}">
                <a16:creationId xmlns:a16="http://schemas.microsoft.com/office/drawing/2014/main" id="{33956FA2-0AC0-2046-ABCE-D8C632FD78BE}"/>
              </a:ext>
            </a:extLst>
          </p:cNvPr>
          <p:cNvGrpSpPr>
            <a:grpSpLocks/>
          </p:cNvGrpSpPr>
          <p:nvPr/>
        </p:nvGrpSpPr>
        <p:grpSpPr bwMode="auto">
          <a:xfrm>
            <a:off x="304800" y="2605088"/>
            <a:ext cx="8534400" cy="3262312"/>
            <a:chOff x="192" y="1641"/>
            <a:chExt cx="5376" cy="2055"/>
          </a:xfrm>
        </p:grpSpPr>
        <p:pic>
          <p:nvPicPr>
            <p:cNvPr id="16392" name="Picture 6">
              <a:extLst>
                <a:ext uri="{FF2B5EF4-FFF2-40B4-BE49-F238E27FC236}">
                  <a16:creationId xmlns:a16="http://schemas.microsoft.com/office/drawing/2014/main" id="{A08A7806-A84C-9B4E-BFEF-BB19BB1ED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837"/>
            <a:stretch>
              <a:fillRect/>
            </a:stretch>
          </p:blipFill>
          <p:spPr bwMode="auto">
            <a:xfrm>
              <a:off x="2880" y="1643"/>
              <a:ext cx="2656" cy="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7">
              <a:extLst>
                <a:ext uri="{FF2B5EF4-FFF2-40B4-BE49-F238E27FC236}">
                  <a16:creationId xmlns:a16="http://schemas.microsoft.com/office/drawing/2014/main" id="{8903F143-C1A9-A849-AC8E-AE5A600EA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438"/>
            <a:stretch>
              <a:fillRect/>
            </a:stretch>
          </p:blipFill>
          <p:spPr bwMode="auto">
            <a:xfrm>
              <a:off x="192" y="1641"/>
              <a:ext cx="2647" cy="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8">
              <a:extLst>
                <a:ext uri="{FF2B5EF4-FFF2-40B4-BE49-F238E27FC236}">
                  <a16:creationId xmlns:a16="http://schemas.microsoft.com/office/drawing/2014/main" id="{FE819244-68BC-FB48-9731-C9FFDC87FAE7}"/>
                </a:ext>
              </a:extLst>
            </p:cNvPr>
            <p:cNvSpPr txBox="1">
              <a:spLocks noChangeArrowheads="1"/>
            </p:cNvSpPr>
            <p:nvPr/>
          </p:nvSpPr>
          <p:spPr bwMode="auto">
            <a:xfrm>
              <a:off x="4656" y="1682"/>
              <a:ext cx="5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N(0,1)</a:t>
              </a:r>
            </a:p>
          </p:txBody>
        </p:sp>
        <p:sp>
          <p:nvSpPr>
            <p:cNvPr id="16395" name="Text Box 9">
              <a:extLst>
                <a:ext uri="{FF2B5EF4-FFF2-40B4-BE49-F238E27FC236}">
                  <a16:creationId xmlns:a16="http://schemas.microsoft.com/office/drawing/2014/main" id="{F8A9710C-771D-2744-B419-3E8D5EAA3561}"/>
                </a:ext>
              </a:extLst>
            </p:cNvPr>
            <p:cNvSpPr txBox="1">
              <a:spLocks noChangeArrowheads="1"/>
            </p:cNvSpPr>
            <p:nvPr/>
          </p:nvSpPr>
          <p:spPr bwMode="auto">
            <a:xfrm>
              <a:off x="2718" y="2319"/>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990000"/>
                  </a:solidFill>
                  <a:effectLst/>
                  <a:uLnTx/>
                  <a:uFillTx/>
                  <a:latin typeface="Arial" panose="020B0604020202020204" pitchFamily="34" charset="0"/>
                  <a:ea typeface="+mn-ea"/>
                  <a:cs typeface="+mn-cs"/>
                </a:rPr>
                <a:t>=&gt;</a:t>
              </a:r>
            </a:p>
          </p:txBody>
        </p:sp>
        <p:graphicFrame>
          <p:nvGraphicFramePr>
            <p:cNvPr id="16386" name="Object 10">
              <a:extLst>
                <a:ext uri="{FF2B5EF4-FFF2-40B4-BE49-F238E27FC236}">
                  <a16:creationId xmlns:a16="http://schemas.microsoft.com/office/drawing/2014/main" id="{79554AB0-B433-E44F-A178-0F0CF5BAC8AD}"/>
                </a:ext>
              </a:extLst>
            </p:cNvPr>
            <p:cNvGraphicFramePr>
              <a:graphicFrameLocks noChangeAspect="1"/>
            </p:cNvGraphicFramePr>
            <p:nvPr/>
          </p:nvGraphicFramePr>
          <p:xfrm>
            <a:off x="5410" y="3394"/>
            <a:ext cx="158" cy="158"/>
          </p:xfrm>
          <a:graphic>
            <a:graphicData uri="http://schemas.openxmlformats.org/presentationml/2006/ole">
              <mc:AlternateContent xmlns:mc="http://schemas.openxmlformats.org/markup-compatibility/2006">
                <mc:Choice xmlns:v="urn:schemas-microsoft-com:vml" Requires="v">
                  <p:oleObj spid="_x0000_s286733" name="Equation" r:id="rId6" imgW="2921000" imgH="2921000" progId="Equation.3">
                    <p:embed/>
                  </p:oleObj>
                </mc:Choice>
                <mc:Fallback>
                  <p:oleObj name="Equation" r:id="rId6" imgW="2921000" imgH="2921000" progId="Equation.3">
                    <p:embed/>
                    <p:pic>
                      <p:nvPicPr>
                        <p:cNvPr id="16386" name="Object 10">
                          <a:extLst>
                            <a:ext uri="{FF2B5EF4-FFF2-40B4-BE49-F238E27FC236}">
                              <a16:creationId xmlns:a16="http://schemas.microsoft.com/office/drawing/2014/main" id="{79554AB0-B433-E44F-A178-0F0CF5BAC8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 y="3394"/>
                          <a:ext cx="158" cy="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 name="Object 11">
              <a:extLst>
                <a:ext uri="{FF2B5EF4-FFF2-40B4-BE49-F238E27FC236}">
                  <a16:creationId xmlns:a16="http://schemas.microsoft.com/office/drawing/2014/main" id="{A1058656-5F01-BE46-A095-FAF838514782}"/>
                </a:ext>
              </a:extLst>
            </p:cNvPr>
            <p:cNvGraphicFramePr>
              <a:graphicFrameLocks noChangeAspect="1"/>
            </p:cNvGraphicFramePr>
            <p:nvPr/>
          </p:nvGraphicFramePr>
          <p:xfrm>
            <a:off x="2642" y="3456"/>
            <a:ext cx="142" cy="126"/>
          </p:xfrm>
          <a:graphic>
            <a:graphicData uri="http://schemas.openxmlformats.org/presentationml/2006/ole">
              <mc:AlternateContent xmlns:mc="http://schemas.openxmlformats.org/markup-compatibility/2006">
                <mc:Choice xmlns:v="urn:schemas-microsoft-com:vml" Requires="v">
                  <p:oleObj spid="_x0000_s286734" name="Equation" r:id="rId8" imgW="660400" imgH="584200" progId="Equation.3">
                    <p:embed/>
                  </p:oleObj>
                </mc:Choice>
                <mc:Fallback>
                  <p:oleObj name="Equation" r:id="rId8" imgW="660400" imgH="584200" progId="Equation.3">
                    <p:embed/>
                    <p:pic>
                      <p:nvPicPr>
                        <p:cNvPr id="16387" name="Object 11">
                          <a:extLst>
                            <a:ext uri="{FF2B5EF4-FFF2-40B4-BE49-F238E27FC236}">
                              <a16:creationId xmlns:a16="http://schemas.microsoft.com/office/drawing/2014/main" id="{A1058656-5F01-BE46-A095-FAF8385147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2" y="3456"/>
                          <a:ext cx="142" cy="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6" name="Text Box 12">
              <a:extLst>
                <a:ext uri="{FF2B5EF4-FFF2-40B4-BE49-F238E27FC236}">
                  <a16:creationId xmlns:a16="http://schemas.microsoft.com/office/drawing/2014/main" id="{21ABEFF4-F04D-DA41-A5EC-9CD04C35870C}"/>
                </a:ext>
              </a:extLst>
            </p:cNvPr>
            <p:cNvSpPr txBox="1">
              <a:spLocks noChangeArrowheads="1"/>
            </p:cNvSpPr>
            <p:nvPr/>
          </p:nvSpPr>
          <p:spPr bwMode="auto">
            <a:xfrm>
              <a:off x="1728" y="1682"/>
              <a:ext cx="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N(64.5, 2.5)</a:t>
              </a:r>
            </a:p>
          </p:txBody>
        </p:sp>
        <p:sp>
          <p:nvSpPr>
            <p:cNvPr id="16397" name="Text Box 13">
              <a:extLst>
                <a:ext uri="{FF2B5EF4-FFF2-40B4-BE49-F238E27FC236}">
                  <a16:creationId xmlns:a16="http://schemas.microsoft.com/office/drawing/2014/main" id="{D7F13685-C733-FD42-9EFE-CFE6C5934A6F}"/>
                </a:ext>
              </a:extLst>
            </p:cNvPr>
            <p:cNvSpPr txBox="1">
              <a:spLocks noChangeArrowheads="1"/>
            </p:cNvSpPr>
            <p:nvPr/>
          </p:nvSpPr>
          <p:spPr bwMode="auto">
            <a:xfrm>
              <a:off x="3312" y="3504"/>
              <a:ext cx="18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Standardized height (no units)</a:t>
              </a:r>
            </a:p>
          </p:txBody>
        </p:sp>
      </p:grpSp>
    </p:spTree>
    <p:extLst>
      <p:ext uri="{BB962C8B-B14F-4D97-AF65-F5344CB8AC3E}">
        <p14:creationId xmlns:p14="http://schemas.microsoft.com/office/powerpoint/2010/main" val="1210030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1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46E3CDD-4E35-5C42-8F32-E082E31DD9D1}"/>
              </a:ext>
            </a:extLst>
          </p:cNvPr>
          <p:cNvSpPr>
            <a:spLocks noChangeArrowheads="1"/>
          </p:cNvSpPr>
          <p:nvPr/>
        </p:nvSpPr>
        <p:spPr bwMode="auto">
          <a:xfrm>
            <a:off x="647700" y="2362200"/>
            <a:ext cx="8001000" cy="28194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3">
            <a:extLst>
              <a:ext uri="{FF2B5EF4-FFF2-40B4-BE49-F238E27FC236}">
                <a16:creationId xmlns:a16="http://schemas.microsoft.com/office/drawing/2014/main" id="{FA326610-E1C4-5445-B4D3-B87A85753474}"/>
              </a:ext>
            </a:extLst>
          </p:cNvPr>
          <p:cNvSpPr>
            <a:spLocks noGrp="1" noChangeArrowheads="1"/>
          </p:cNvSpPr>
          <p:nvPr>
            <p:ph type="title"/>
          </p:nvPr>
        </p:nvSpPr>
        <p:spPr/>
        <p:txBody>
          <a:bodyPr/>
          <a:lstStyle/>
          <a:p>
            <a:pPr eaLnBrk="1" hangingPunct="1">
              <a:lnSpc>
                <a:spcPct val="120000"/>
              </a:lnSpc>
            </a:pPr>
            <a:r>
              <a:rPr lang="en-US" altLang="en-US" sz="2800" b="1">
                <a:solidFill>
                  <a:srgbClr val="333399"/>
                </a:solidFill>
              </a:rPr>
              <a:t>How to choose?</a:t>
            </a:r>
            <a:endParaRPr lang="en-US" altLang="en-US" sz="4400" b="1">
              <a:solidFill>
                <a:srgbClr val="333399"/>
              </a:solidFill>
            </a:endParaRPr>
          </a:p>
        </p:txBody>
      </p:sp>
      <p:sp>
        <p:nvSpPr>
          <p:cNvPr id="34820" name="Rectangle 4">
            <a:extLst>
              <a:ext uri="{FF2B5EF4-FFF2-40B4-BE49-F238E27FC236}">
                <a16:creationId xmlns:a16="http://schemas.microsoft.com/office/drawing/2014/main" id="{4FA7FB15-0B01-9B49-9A26-5EE858BBBBCC}"/>
              </a:ext>
            </a:extLst>
          </p:cNvPr>
          <p:cNvSpPr>
            <a:spLocks noGrp="1" noChangeArrowheads="1"/>
          </p:cNvSpPr>
          <p:nvPr>
            <p:ph type="body" idx="1"/>
          </p:nvPr>
        </p:nvSpPr>
        <p:spPr>
          <a:xfrm>
            <a:off x="457200" y="914400"/>
            <a:ext cx="8229600" cy="3048000"/>
          </a:xfrm>
        </p:spPr>
        <p:txBody>
          <a:bodyPr/>
          <a:lstStyle/>
          <a:p>
            <a:pPr marL="0" indent="0" eaLnBrk="1" hangingPunct="1">
              <a:lnSpc>
                <a:spcPct val="120000"/>
              </a:lnSpc>
              <a:buFont typeface="Wingdings" pitchFamily="2" charset="2"/>
              <a:buNone/>
            </a:pPr>
            <a:r>
              <a:rPr lang="en-US" altLang="en-US"/>
              <a:t>What determines the choice of a one-sided versus a two-sided test is what we know about the problem </a:t>
            </a:r>
            <a:r>
              <a:rPr lang="en-US" altLang="en-US" u="sng"/>
              <a:t>before</a:t>
            </a:r>
            <a:r>
              <a:rPr lang="en-US" altLang="en-US"/>
              <a:t> we perform a test of statistical significance.</a:t>
            </a:r>
            <a:endParaRPr lang="en-US" altLang="en-US" sz="2400"/>
          </a:p>
          <a:p>
            <a:pPr marL="0" indent="0" eaLnBrk="1" hangingPunct="1">
              <a:lnSpc>
                <a:spcPct val="120000"/>
              </a:lnSpc>
              <a:buFont typeface="Wingdings" pitchFamily="2" charset="2"/>
              <a:buNone/>
            </a:pPr>
            <a:endParaRPr lang="en-US" altLang="en-US" sz="2400"/>
          </a:p>
          <a:p>
            <a:pPr marL="406400" lvl="1" indent="0" eaLnBrk="1" hangingPunct="1">
              <a:lnSpc>
                <a:spcPct val="120000"/>
              </a:lnSpc>
              <a:buFont typeface="Wingdings" pitchFamily="2" charset="2"/>
              <a:buNone/>
            </a:pPr>
            <a:r>
              <a:rPr lang="en-US" altLang="en-US"/>
              <a:t>A health advocacy group tests whether the mean nicotine content of a brand of cigarettes is greater than the advertised value of 1.4 mg.</a:t>
            </a:r>
          </a:p>
          <a:p>
            <a:pPr marL="0" indent="0" eaLnBrk="1" hangingPunct="1">
              <a:lnSpc>
                <a:spcPct val="120000"/>
              </a:lnSpc>
              <a:buFont typeface="Wingdings" pitchFamily="2" charset="2"/>
              <a:buNone/>
            </a:pPr>
            <a:endParaRPr lang="en-US" altLang="en-US"/>
          </a:p>
        </p:txBody>
      </p:sp>
      <p:sp>
        <p:nvSpPr>
          <p:cNvPr id="1292293" name="Rectangle 5">
            <a:extLst>
              <a:ext uri="{FF2B5EF4-FFF2-40B4-BE49-F238E27FC236}">
                <a16:creationId xmlns:a16="http://schemas.microsoft.com/office/drawing/2014/main" id="{CED01457-98E6-1F42-BB63-E113B58231E6}"/>
              </a:ext>
            </a:extLst>
          </p:cNvPr>
          <p:cNvSpPr>
            <a:spLocks noChangeArrowheads="1"/>
          </p:cNvSpPr>
          <p:nvPr/>
        </p:nvSpPr>
        <p:spPr bwMode="auto">
          <a:xfrm>
            <a:off x="457200" y="34290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4064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06400" marR="0" lvl="1" indent="0" algn="l" defTabSz="914400" rtl="0" eaLnBrk="1" fontAlgn="base" latinLnBrk="0" hangingPunct="1">
              <a:lnSpc>
                <a:spcPct val="130000"/>
              </a:lnSpc>
              <a:spcBef>
                <a:spcPct val="20000"/>
              </a:spcBef>
              <a:spcAft>
                <a:spcPct val="0"/>
              </a:spcAft>
              <a:buClr>
                <a:srgbClr val="CC0000"/>
              </a:buClr>
              <a:buSzPct val="60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Here, the health advocacy group suspects that cigarette manufacturers sell cigarettes with a nicotine content higher than what they advertise in order to better addict consumers to their products and maintain revenues.</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406400" marR="0" lvl="1" indent="0" algn="l" defTabSz="914400" rtl="0" eaLnBrk="1" fontAlgn="base" latinLnBrk="0" hangingPunct="1">
              <a:lnSpc>
                <a:spcPct val="130000"/>
              </a:lnSpc>
              <a:spcBef>
                <a:spcPct val="20000"/>
              </a:spcBef>
              <a:spcAft>
                <a:spcPct val="0"/>
              </a:spcAft>
              <a:buClr>
                <a:srgbClr val="CC0000"/>
              </a:buClr>
              <a:buSzPct val="60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Thus, this is a one-sided test: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1.4 mg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1" u="none" strike="noStrike" kern="1200" cap="none" spc="0" normalizeH="0" baseline="-25000" noProof="0">
                <a:ln>
                  <a:noFill/>
                </a:ln>
                <a:solidFill>
                  <a:srgbClr val="000000"/>
                </a:solidFill>
                <a:effectLst/>
                <a:uLnTx/>
                <a:uFillTx/>
                <a:latin typeface="Arial" panose="020B0604020202020204" pitchFamily="34" charset="0"/>
                <a:ea typeface="+mn-ea"/>
                <a:cs typeface="+mn-cs"/>
              </a:rPr>
              <a:t>a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&gt; 1.4 mg	</a:t>
            </a:r>
          </a:p>
        </p:txBody>
      </p:sp>
      <p:sp>
        <p:nvSpPr>
          <p:cNvPr id="1292294" name="Text Box 6">
            <a:extLst>
              <a:ext uri="{FF2B5EF4-FFF2-40B4-BE49-F238E27FC236}">
                <a16:creationId xmlns:a16="http://schemas.microsoft.com/office/drawing/2014/main" id="{A6350002-CF29-3C41-AFD6-51B4584AB68D}"/>
              </a:ext>
            </a:extLst>
          </p:cNvPr>
          <p:cNvSpPr txBox="1">
            <a:spLocks noChangeArrowheads="1"/>
          </p:cNvSpPr>
          <p:nvPr/>
        </p:nvSpPr>
        <p:spPr bwMode="auto">
          <a:xfrm>
            <a:off x="457200" y="5562600"/>
            <a:ext cx="7940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It is important to make that choice before performing the test or else you could make a choice of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convenience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or fall into circular logic.</a:t>
            </a:r>
          </a:p>
        </p:txBody>
      </p:sp>
    </p:spTree>
    <p:extLst>
      <p:ext uri="{BB962C8B-B14F-4D97-AF65-F5344CB8AC3E}">
        <p14:creationId xmlns:p14="http://schemas.microsoft.com/office/powerpoint/2010/main" val="2175294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229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229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3" grpId="0" build="p" autoUpdateAnimBg="0"/>
      <p:bldP spid="129229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F6C184-07EF-F740-A4C0-EFFC619E568D}"/>
              </a:ext>
            </a:extLst>
          </p:cNvPr>
          <p:cNvSpPr>
            <a:spLocks noChangeArrowheads="1"/>
          </p:cNvSpPr>
          <p:nvPr/>
        </p:nvSpPr>
        <p:spPr bwMode="auto">
          <a:xfrm>
            <a:off x="381000" y="1223963"/>
            <a:ext cx="8458200" cy="205263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3" name="Rectangle 3">
            <a:extLst>
              <a:ext uri="{FF2B5EF4-FFF2-40B4-BE49-F238E27FC236}">
                <a16:creationId xmlns:a16="http://schemas.microsoft.com/office/drawing/2014/main" id="{3DAD507C-FC27-D640-95DD-A4CA79A1B003}"/>
              </a:ext>
            </a:extLst>
          </p:cNvPr>
          <p:cNvSpPr>
            <a:spLocks noGrp="1" noChangeArrowheads="1"/>
          </p:cNvSpPr>
          <p:nvPr>
            <p:ph type="title"/>
          </p:nvPr>
        </p:nvSpPr>
        <p:spPr/>
        <p:txBody>
          <a:bodyPr/>
          <a:lstStyle/>
          <a:p>
            <a:pPr eaLnBrk="1" hangingPunct="1"/>
            <a:r>
              <a:rPr lang="en-US" altLang="en-US"/>
              <a:t>The P-value</a:t>
            </a:r>
          </a:p>
        </p:txBody>
      </p:sp>
      <p:sp>
        <p:nvSpPr>
          <p:cNvPr id="35844" name="Rectangle 4">
            <a:extLst>
              <a:ext uri="{FF2B5EF4-FFF2-40B4-BE49-F238E27FC236}">
                <a16:creationId xmlns:a16="http://schemas.microsoft.com/office/drawing/2014/main" id="{44A06466-2B6B-C94E-85EE-E4827D180741}"/>
              </a:ext>
            </a:extLst>
          </p:cNvPr>
          <p:cNvSpPr>
            <a:spLocks noGrp="1" noChangeArrowheads="1"/>
          </p:cNvSpPr>
          <p:nvPr>
            <p:ph type="body" sz="half" idx="1"/>
          </p:nvPr>
        </p:nvSpPr>
        <p:spPr>
          <a:xfrm>
            <a:off x="533400" y="1244600"/>
            <a:ext cx="8305800" cy="2255838"/>
          </a:xfrm>
        </p:spPr>
        <p:txBody>
          <a:bodyPr/>
          <a:lstStyle/>
          <a:p>
            <a:pPr marL="0" indent="0" eaLnBrk="1" hangingPunct="1">
              <a:lnSpc>
                <a:spcPct val="150000"/>
              </a:lnSpc>
              <a:buFont typeface="Wingdings" pitchFamily="2" charset="2"/>
              <a:buNone/>
            </a:pPr>
            <a:r>
              <a:rPr lang="en-US" altLang="en-US" sz="1800"/>
              <a:t>The packaging process has a known standard deviation </a:t>
            </a:r>
            <a:r>
              <a:rPr lang="en-US" altLang="en-US" sz="1800" i="1">
                <a:latin typeface="Symbol" pitchFamily="2" charset="2"/>
              </a:rPr>
              <a:t>s</a:t>
            </a:r>
            <a:r>
              <a:rPr lang="en-US" altLang="en-US" sz="1800"/>
              <a:t> = 5 g.</a:t>
            </a:r>
          </a:p>
          <a:p>
            <a:pPr marL="0" indent="0" eaLnBrk="1" hangingPunct="1">
              <a:lnSpc>
                <a:spcPct val="150000"/>
              </a:lnSpc>
              <a:buFont typeface="Wingdings" pitchFamily="2" charset="2"/>
              <a:buNone/>
            </a:pPr>
            <a:r>
              <a:rPr lang="en-US" altLang="en-US" sz="1800" i="1">
                <a:cs typeface="Times New Roman" panose="02020603050405020304" pitchFamily="18" charset="0"/>
              </a:rPr>
              <a:t>H</a:t>
            </a:r>
            <a:r>
              <a:rPr lang="en-US" altLang="en-US" sz="1800" baseline="-25000">
                <a:cs typeface="Times New Roman" panose="02020603050405020304" pitchFamily="18" charset="0"/>
              </a:rPr>
              <a:t>0 </a:t>
            </a:r>
            <a:r>
              <a:rPr lang="en-US" altLang="en-US" sz="1800">
                <a:cs typeface="Times New Roman" panose="02020603050405020304" pitchFamily="18" charset="0"/>
              </a:rPr>
              <a:t>: </a:t>
            </a:r>
            <a:r>
              <a:rPr lang="en-US" altLang="en-US" sz="1800" i="1">
                <a:cs typeface="Arial" panose="020B0604020202020204" pitchFamily="34" charset="0"/>
              </a:rPr>
              <a:t>µ</a:t>
            </a:r>
            <a:r>
              <a:rPr lang="en-US" altLang="en-US" sz="1800">
                <a:cs typeface="Times New Roman" panose="02020603050405020304" pitchFamily="18" charset="0"/>
              </a:rPr>
              <a:t> = 227 g versus </a:t>
            </a:r>
            <a:r>
              <a:rPr lang="en-US" altLang="en-US" sz="1800" i="1">
                <a:cs typeface="Times New Roman" panose="02020603050405020304" pitchFamily="18" charset="0"/>
              </a:rPr>
              <a:t>H</a:t>
            </a:r>
            <a:r>
              <a:rPr lang="en-US" altLang="en-US" sz="1800" i="1" baseline="-25000">
                <a:cs typeface="Times New Roman" panose="02020603050405020304" pitchFamily="18" charset="0"/>
              </a:rPr>
              <a:t>a </a:t>
            </a:r>
            <a:r>
              <a:rPr lang="en-US" altLang="en-US" sz="1800">
                <a:cs typeface="Times New Roman" panose="02020603050405020304" pitchFamily="18" charset="0"/>
              </a:rPr>
              <a:t>: </a:t>
            </a:r>
            <a:r>
              <a:rPr lang="en-US" altLang="en-US" sz="1800" i="1">
                <a:cs typeface="Arial" panose="020B0604020202020204" pitchFamily="34" charset="0"/>
              </a:rPr>
              <a:t>µ</a:t>
            </a:r>
            <a:r>
              <a:rPr lang="en-US" altLang="en-US" sz="1800">
                <a:cs typeface="Times New Roman" panose="02020603050405020304" pitchFamily="18" charset="0"/>
              </a:rPr>
              <a:t> ≠ 227 g</a:t>
            </a:r>
            <a:endParaRPr lang="en-US" altLang="en-US" sz="1800"/>
          </a:p>
          <a:p>
            <a:pPr marL="0" indent="0" eaLnBrk="1" hangingPunct="1">
              <a:lnSpc>
                <a:spcPct val="150000"/>
              </a:lnSpc>
              <a:buFont typeface="Wingdings" pitchFamily="2" charset="2"/>
              <a:buNone/>
            </a:pPr>
            <a:r>
              <a:rPr lang="en-US" altLang="en-US" sz="1800"/>
              <a:t>The average weight from your four random boxes is 222 g.</a:t>
            </a:r>
            <a:endParaRPr lang="en-US" altLang="en-US" sz="1000"/>
          </a:p>
          <a:p>
            <a:pPr marL="0" indent="0" eaLnBrk="1" hangingPunct="1">
              <a:lnSpc>
                <a:spcPct val="150000"/>
              </a:lnSpc>
              <a:buFont typeface="Wingdings" pitchFamily="2" charset="2"/>
              <a:buNone/>
            </a:pPr>
            <a:r>
              <a:rPr lang="en-US" altLang="en-US" sz="1800" b="1">
                <a:solidFill>
                  <a:srgbClr val="333399"/>
                </a:solidFill>
              </a:rPr>
              <a:t>What is the probability of drawing a random sample such this if </a:t>
            </a:r>
            <a:r>
              <a:rPr lang="en-US" altLang="en-US" sz="1800" b="1" i="1">
                <a:solidFill>
                  <a:srgbClr val="333399"/>
                </a:solidFill>
              </a:rPr>
              <a:t>H</a:t>
            </a:r>
            <a:r>
              <a:rPr lang="en-US" altLang="en-US" sz="1800" b="1" baseline="-25000">
                <a:solidFill>
                  <a:srgbClr val="333399"/>
                </a:solidFill>
              </a:rPr>
              <a:t>0</a:t>
            </a:r>
            <a:r>
              <a:rPr lang="en-US" altLang="en-US" sz="1800" b="1">
                <a:solidFill>
                  <a:srgbClr val="333399"/>
                </a:solidFill>
              </a:rPr>
              <a:t> is true?</a:t>
            </a:r>
          </a:p>
          <a:p>
            <a:pPr marL="0" indent="0" eaLnBrk="1" hangingPunct="1">
              <a:lnSpc>
                <a:spcPct val="150000"/>
              </a:lnSpc>
              <a:buFont typeface="Wingdings" pitchFamily="2" charset="2"/>
              <a:buNone/>
            </a:pPr>
            <a:endParaRPr lang="en-US" altLang="en-US" sz="1800" b="1">
              <a:solidFill>
                <a:srgbClr val="333399"/>
              </a:solidFill>
            </a:endParaRPr>
          </a:p>
        </p:txBody>
      </p:sp>
      <p:sp>
        <p:nvSpPr>
          <p:cNvPr id="1293317" name="Text Box 5">
            <a:extLst>
              <a:ext uri="{FF2B5EF4-FFF2-40B4-BE49-F238E27FC236}">
                <a16:creationId xmlns:a16="http://schemas.microsoft.com/office/drawing/2014/main" id="{AADA9695-BCE8-0748-ADBB-5CB6D2EE8A8F}"/>
              </a:ext>
            </a:extLst>
          </p:cNvPr>
          <p:cNvSpPr txBox="1">
            <a:spLocks noChangeArrowheads="1"/>
          </p:cNvSpPr>
          <p:nvPr/>
        </p:nvSpPr>
        <p:spPr bwMode="auto">
          <a:xfrm>
            <a:off x="457200" y="3808413"/>
            <a:ext cx="83820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40000"/>
              </a:lnSpc>
              <a:spcBef>
                <a:spcPct val="0"/>
              </a:spcBef>
              <a:spcAft>
                <a:spcPct val="7500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Tests of statistical significance quantify the chance of obtaining a particular random sample result if the null hypothesis were true.  This quantity is the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P-value.</a:t>
            </a:r>
          </a:p>
          <a:p>
            <a:pPr marL="0" marR="0" lvl="0" indent="0" algn="l" defTabSz="914400" rtl="0" eaLnBrk="1" fontAlgn="base" latinLnBrk="0" hangingPunct="1">
              <a:lnSpc>
                <a:spcPct val="140000"/>
              </a:lnSpc>
              <a:spcBef>
                <a:spcPct val="0"/>
              </a:spcBef>
              <a:spcAft>
                <a:spcPct val="7500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This is a way of assessing the “believability” of the null hypothesis, given the evidence provided by a random sample.</a:t>
            </a:r>
          </a:p>
        </p:txBody>
      </p:sp>
      <p:pic>
        <p:nvPicPr>
          <p:cNvPr id="35846" name="Picture 6">
            <a:extLst>
              <a:ext uri="{FF2B5EF4-FFF2-40B4-BE49-F238E27FC236}">
                <a16:creationId xmlns:a16="http://schemas.microsoft.com/office/drawing/2014/main" id="{19B9A3F7-1388-CE49-87AC-E127DFB038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3023" t="24591" r="36783" b="43271"/>
          <a:stretch>
            <a:fillRect/>
          </a:stretch>
        </p:blipFill>
        <p:spPr>
          <a:xfrm>
            <a:off x="7772400" y="1219200"/>
            <a:ext cx="1066800" cy="982663"/>
          </a:xfrm>
          <a:noFill/>
        </p:spPr>
      </p:pic>
    </p:spTree>
    <p:extLst>
      <p:ext uri="{BB962C8B-B14F-4D97-AF65-F5344CB8AC3E}">
        <p14:creationId xmlns:p14="http://schemas.microsoft.com/office/powerpoint/2010/main" val="490061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183468D-1042-D54C-A527-9BE712B43337}"/>
              </a:ext>
            </a:extLst>
          </p:cNvPr>
          <p:cNvSpPr>
            <a:spLocks noGrp="1" noChangeArrowheads="1"/>
          </p:cNvSpPr>
          <p:nvPr>
            <p:ph type="title"/>
          </p:nvPr>
        </p:nvSpPr>
        <p:spPr/>
        <p:txBody>
          <a:bodyPr/>
          <a:lstStyle/>
          <a:p>
            <a:pPr eaLnBrk="1" hangingPunct="1">
              <a:lnSpc>
                <a:spcPct val="120000"/>
              </a:lnSpc>
            </a:pPr>
            <a:r>
              <a:rPr lang="en-US" altLang="en-US" sz="2800" b="1">
                <a:solidFill>
                  <a:srgbClr val="333399"/>
                </a:solidFill>
              </a:rPr>
              <a:t>Interpreting a P-value</a:t>
            </a:r>
          </a:p>
        </p:txBody>
      </p:sp>
      <p:sp>
        <p:nvSpPr>
          <p:cNvPr id="1294339" name="Rectangle 3">
            <a:extLst>
              <a:ext uri="{FF2B5EF4-FFF2-40B4-BE49-F238E27FC236}">
                <a16:creationId xmlns:a16="http://schemas.microsoft.com/office/drawing/2014/main" id="{8006C81E-79CA-674A-B6FC-AC735A562BB7}"/>
              </a:ext>
            </a:extLst>
          </p:cNvPr>
          <p:cNvSpPr>
            <a:spLocks noGrp="1" noChangeArrowheads="1"/>
          </p:cNvSpPr>
          <p:nvPr>
            <p:ph type="body" idx="1"/>
          </p:nvPr>
        </p:nvSpPr>
        <p:spPr/>
        <p:txBody>
          <a:bodyPr/>
          <a:lstStyle/>
          <a:p>
            <a:pPr marL="0" indent="0" eaLnBrk="1" hangingPunct="1">
              <a:lnSpc>
                <a:spcPct val="130000"/>
              </a:lnSpc>
              <a:spcBef>
                <a:spcPct val="50000"/>
              </a:spcBef>
              <a:spcAft>
                <a:spcPct val="70000"/>
              </a:spcAft>
              <a:buFont typeface="Wingdings" pitchFamily="2" charset="2"/>
              <a:buNone/>
            </a:pPr>
            <a:r>
              <a:rPr lang="en-US" altLang="en-US" b="1"/>
              <a:t>Could random variation alone account for the difference between the null hypothesis and observations from a random sample? </a:t>
            </a:r>
          </a:p>
          <a:p>
            <a:pPr marL="457200" lvl="1" indent="-228600" eaLnBrk="1" hangingPunct="1">
              <a:lnSpc>
                <a:spcPct val="130000"/>
              </a:lnSpc>
              <a:spcBef>
                <a:spcPct val="50000"/>
              </a:spcBef>
              <a:spcAft>
                <a:spcPct val="70000"/>
              </a:spcAft>
            </a:pPr>
            <a:r>
              <a:rPr lang="en-US" altLang="en-US" sz="2000" u="sng"/>
              <a:t>A small P-value</a:t>
            </a:r>
            <a:r>
              <a:rPr lang="en-US" altLang="en-US" sz="2000"/>
              <a:t> implies that random variation due to the sampling process alone is not likely to account for the observed difference. </a:t>
            </a:r>
          </a:p>
          <a:p>
            <a:pPr marL="457200" lvl="1" indent="-228600" eaLnBrk="1" hangingPunct="1">
              <a:lnSpc>
                <a:spcPct val="130000"/>
              </a:lnSpc>
              <a:spcBef>
                <a:spcPct val="50000"/>
              </a:spcBef>
              <a:spcAft>
                <a:spcPct val="70000"/>
              </a:spcAft>
            </a:pPr>
            <a:r>
              <a:rPr lang="en-US" altLang="en-US" sz="2000"/>
              <a:t>With a small p-value we </a:t>
            </a:r>
            <a:r>
              <a:rPr lang="en-US" altLang="en-US" sz="2000" b="1">
                <a:solidFill>
                  <a:srgbClr val="333399"/>
                </a:solidFill>
              </a:rPr>
              <a:t>reject </a:t>
            </a:r>
            <a:r>
              <a:rPr lang="en-US" altLang="en-US" sz="2000" b="1" i="1">
                <a:solidFill>
                  <a:srgbClr val="333399"/>
                </a:solidFill>
              </a:rPr>
              <a:t>H</a:t>
            </a:r>
            <a:r>
              <a:rPr lang="en-US" altLang="en-US" sz="2000" b="1" baseline="-25000">
                <a:solidFill>
                  <a:srgbClr val="333399"/>
                </a:solidFill>
              </a:rPr>
              <a:t>0</a:t>
            </a:r>
            <a:r>
              <a:rPr lang="en-US" altLang="en-US" sz="2000" b="1"/>
              <a:t>.</a:t>
            </a:r>
            <a:r>
              <a:rPr lang="en-US" altLang="en-US" sz="2000"/>
              <a:t> The true property of the population is </a:t>
            </a:r>
            <a:r>
              <a:rPr lang="en-US" altLang="en-US" sz="2000" b="1">
                <a:solidFill>
                  <a:srgbClr val="333399"/>
                </a:solidFill>
              </a:rPr>
              <a:t>significantly</a:t>
            </a:r>
            <a:r>
              <a:rPr lang="en-US" altLang="en-US" sz="2000"/>
              <a:t> different from what was stated in </a:t>
            </a:r>
            <a:r>
              <a:rPr lang="en-US" altLang="en-US" sz="2000" i="1"/>
              <a:t>H</a:t>
            </a:r>
            <a:r>
              <a:rPr lang="en-US" altLang="en-US" sz="2000" baseline="-25000"/>
              <a:t>0</a:t>
            </a:r>
            <a:r>
              <a:rPr lang="en-US" altLang="en-US" sz="2000"/>
              <a:t>.</a:t>
            </a:r>
          </a:p>
          <a:p>
            <a:pPr marL="0" indent="0" eaLnBrk="1" hangingPunct="1">
              <a:lnSpc>
                <a:spcPct val="130000"/>
              </a:lnSpc>
              <a:spcBef>
                <a:spcPct val="50000"/>
              </a:spcBef>
              <a:spcAft>
                <a:spcPct val="70000"/>
              </a:spcAft>
              <a:buFont typeface="Wingdings" pitchFamily="2" charset="2"/>
              <a:buNone/>
            </a:pPr>
            <a:r>
              <a:rPr lang="en-US" altLang="en-US" b="1"/>
              <a:t>Thus, small P-values are strong evidence AGAINST </a:t>
            </a:r>
            <a:r>
              <a:rPr lang="en-US" altLang="en-US" b="1" i="1"/>
              <a:t>H</a:t>
            </a:r>
            <a:r>
              <a:rPr lang="en-US" altLang="en-US" b="1" baseline="-25000"/>
              <a:t>0</a:t>
            </a:r>
            <a:r>
              <a:rPr lang="en-US" altLang="en-US" b="1"/>
              <a:t>.</a:t>
            </a:r>
            <a:endParaRPr lang="en-US" altLang="en-US" b="1" i="1"/>
          </a:p>
          <a:p>
            <a:pPr marL="0" indent="0" algn="r" eaLnBrk="1" hangingPunct="1">
              <a:lnSpc>
                <a:spcPct val="130000"/>
              </a:lnSpc>
              <a:spcBef>
                <a:spcPct val="50000"/>
              </a:spcBef>
              <a:spcAft>
                <a:spcPct val="70000"/>
              </a:spcAft>
              <a:buFont typeface="Wingdings" pitchFamily="2" charset="2"/>
              <a:buNone/>
            </a:pPr>
            <a:r>
              <a:rPr lang="en-US" altLang="en-US" i="1"/>
              <a:t>But how small is small…?</a:t>
            </a:r>
          </a:p>
        </p:txBody>
      </p:sp>
    </p:spTree>
    <p:extLst>
      <p:ext uri="{BB962C8B-B14F-4D97-AF65-F5344CB8AC3E}">
        <p14:creationId xmlns:p14="http://schemas.microsoft.com/office/powerpoint/2010/main" val="1654295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433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9433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94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9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3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EBD18AE4-D9B4-FB4F-ABDD-883F16F9B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6225"/>
            <a:ext cx="3143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a:extLst>
              <a:ext uri="{FF2B5EF4-FFF2-40B4-BE49-F238E27FC236}">
                <a16:creationId xmlns:a16="http://schemas.microsoft.com/office/drawing/2014/main" id="{51BBC241-900A-4045-893A-B409832FA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461"/>
          <a:stretch>
            <a:fillRect/>
          </a:stretch>
        </p:blipFill>
        <p:spPr bwMode="auto">
          <a:xfrm>
            <a:off x="990600" y="2470150"/>
            <a:ext cx="3124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8">
            <a:extLst>
              <a:ext uri="{FF2B5EF4-FFF2-40B4-BE49-F238E27FC236}">
                <a16:creationId xmlns:a16="http://schemas.microsoft.com/office/drawing/2014/main" id="{FEF8877B-4AEF-1242-988B-725C5DB88263}"/>
              </a:ext>
            </a:extLst>
          </p:cNvPr>
          <p:cNvSpPr txBox="1">
            <a:spLocks noChangeArrowheads="1"/>
          </p:cNvSpPr>
          <p:nvPr/>
        </p:nvSpPr>
        <p:spPr bwMode="auto">
          <a:xfrm>
            <a:off x="0" y="1066800"/>
            <a:ext cx="95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 = 0.28</a:t>
            </a:r>
          </a:p>
        </p:txBody>
      </p:sp>
      <p:sp>
        <p:nvSpPr>
          <p:cNvPr id="37893" name="Text Box 9">
            <a:extLst>
              <a:ext uri="{FF2B5EF4-FFF2-40B4-BE49-F238E27FC236}">
                <a16:creationId xmlns:a16="http://schemas.microsoft.com/office/drawing/2014/main" id="{D9A50230-CCCA-E14A-99BB-35EBF8762DA4}"/>
              </a:ext>
            </a:extLst>
          </p:cNvPr>
          <p:cNvSpPr txBox="1">
            <a:spLocks noChangeArrowheads="1"/>
          </p:cNvSpPr>
          <p:nvPr/>
        </p:nvSpPr>
        <p:spPr bwMode="auto">
          <a:xfrm>
            <a:off x="0" y="2895600"/>
            <a:ext cx="95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 = 0.09</a:t>
            </a:r>
          </a:p>
        </p:txBody>
      </p:sp>
      <p:sp>
        <p:nvSpPr>
          <p:cNvPr id="37894" name="Text Box 11">
            <a:extLst>
              <a:ext uri="{FF2B5EF4-FFF2-40B4-BE49-F238E27FC236}">
                <a16:creationId xmlns:a16="http://schemas.microsoft.com/office/drawing/2014/main" id="{FFC47B64-CD8A-4046-9F13-669AB8CA942A}"/>
              </a:ext>
            </a:extLst>
          </p:cNvPr>
          <p:cNvSpPr txBox="1">
            <a:spLocks noChangeArrowheads="1"/>
          </p:cNvSpPr>
          <p:nvPr/>
        </p:nvSpPr>
        <p:spPr bwMode="auto">
          <a:xfrm>
            <a:off x="119063" y="4800600"/>
            <a:ext cx="947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 = 0.01</a:t>
            </a:r>
          </a:p>
        </p:txBody>
      </p:sp>
      <p:pic>
        <p:nvPicPr>
          <p:cNvPr id="37895" name="Picture 13">
            <a:extLst>
              <a:ext uri="{FF2B5EF4-FFF2-40B4-BE49-F238E27FC236}">
                <a16:creationId xmlns:a16="http://schemas.microsoft.com/office/drawing/2014/main" id="{2CBF6750-A9CB-3245-BC74-95D67B6D81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694" b="8475"/>
          <a:stretch>
            <a:fillRect/>
          </a:stretch>
        </p:blipFill>
        <p:spPr bwMode="auto">
          <a:xfrm>
            <a:off x="990600" y="4406900"/>
            <a:ext cx="31242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5374" name="Text Box 14">
            <a:extLst>
              <a:ext uri="{FF2B5EF4-FFF2-40B4-BE49-F238E27FC236}">
                <a16:creationId xmlns:a16="http://schemas.microsoft.com/office/drawing/2014/main" id="{BE6CDD23-1C8F-194A-8E48-630C0794CE52}"/>
              </a:ext>
            </a:extLst>
          </p:cNvPr>
          <p:cNvSpPr txBox="1">
            <a:spLocks noChangeArrowheads="1"/>
          </p:cNvSpPr>
          <p:nvPr/>
        </p:nvSpPr>
        <p:spPr bwMode="auto">
          <a:xfrm>
            <a:off x="4114800" y="1524000"/>
            <a:ext cx="4800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When the shaded area becomes very small, the probability of drawing such a sample at random gets very slim. </a:t>
            </a:r>
            <a:r>
              <a:rPr kumimoji="0" lang="en-US" altLang="en-US" sz="1800" b="0" i="0" u="sng" strike="noStrike" kern="1200" cap="none" spc="0" normalizeH="0" baseline="0" noProof="0">
                <a:ln>
                  <a:noFill/>
                </a:ln>
                <a:solidFill>
                  <a:srgbClr val="000000"/>
                </a:solidFill>
                <a:effectLst/>
                <a:uLnTx/>
                <a:uFillTx/>
                <a:latin typeface="Arial" panose="020B0604020202020204" pitchFamily="34" charset="0"/>
                <a:ea typeface="+mn-ea"/>
                <a:cs typeface="+mn-cs"/>
              </a:rPr>
              <a:t>Oftentimes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 P-value of 0.05 or less is considered </a:t>
            </a: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significant</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The phenomenon observed is unlikely to be entirely due to chance event from the random sampling.</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CAUTION: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The p-value depends on the form of the test. For a two-sided test we consider the possibility of having an observation in either tale. </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CAUTION: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We should decide on the significance level before we do the test. </a:t>
            </a:r>
          </a:p>
        </p:txBody>
      </p:sp>
      <p:sp>
        <p:nvSpPr>
          <p:cNvPr id="37897" name="Text Box 15">
            <a:extLst>
              <a:ext uri="{FF2B5EF4-FFF2-40B4-BE49-F238E27FC236}">
                <a16:creationId xmlns:a16="http://schemas.microsoft.com/office/drawing/2014/main" id="{452C0157-6B3E-7541-AF79-92A862FA0D1B}"/>
              </a:ext>
            </a:extLst>
          </p:cNvPr>
          <p:cNvSpPr txBox="1">
            <a:spLocks noChangeArrowheads="1"/>
          </p:cNvSpPr>
          <p:nvPr/>
        </p:nvSpPr>
        <p:spPr bwMode="auto">
          <a:xfrm>
            <a:off x="4114800" y="533400"/>
            <a:ext cx="469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Significant P-value ???</a:t>
            </a:r>
          </a:p>
        </p:txBody>
      </p:sp>
    </p:spTree>
    <p:extLst>
      <p:ext uri="{BB962C8B-B14F-4D97-AF65-F5344CB8AC3E}">
        <p14:creationId xmlns:p14="http://schemas.microsoft.com/office/powerpoint/2010/main" val="144593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37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7E88B331-18C5-4248-912C-9DEA2ACC758C}"/>
              </a:ext>
            </a:extLst>
          </p:cNvPr>
          <p:cNvSpPr>
            <a:spLocks noGrp="1" noChangeArrowheads="1"/>
          </p:cNvSpPr>
          <p:nvPr>
            <p:ph type="title"/>
          </p:nvPr>
        </p:nvSpPr>
        <p:spPr/>
        <p:txBody>
          <a:bodyPr/>
          <a:lstStyle/>
          <a:p>
            <a:pPr eaLnBrk="1" hangingPunct="1"/>
            <a:r>
              <a:rPr lang="en-US" altLang="en-US"/>
              <a:t>Tests for a population mean</a:t>
            </a:r>
          </a:p>
        </p:txBody>
      </p:sp>
      <p:pic>
        <p:nvPicPr>
          <p:cNvPr id="8197" name="Picture 3" descr="W00875-n">
            <a:extLst>
              <a:ext uri="{FF2B5EF4-FFF2-40B4-BE49-F238E27FC236}">
                <a16:creationId xmlns:a16="http://schemas.microsoft.com/office/drawing/2014/main" id="{765B1220-1B67-3A48-84CA-EB827454A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15" r="9091" b="19893"/>
          <a:stretch>
            <a:fillRect/>
          </a:stretch>
        </p:blipFill>
        <p:spPr bwMode="auto">
          <a:xfrm>
            <a:off x="4191000" y="4068763"/>
            <a:ext cx="464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4">
            <a:extLst>
              <a:ext uri="{FF2B5EF4-FFF2-40B4-BE49-F238E27FC236}">
                <a16:creationId xmlns:a16="http://schemas.microsoft.com/office/drawing/2014/main" id="{A821AA91-42CE-3A45-B354-D6E765C12DC4}"/>
              </a:ext>
            </a:extLst>
          </p:cNvPr>
          <p:cNvSpPr txBox="1">
            <a:spLocks noChangeArrowheads="1"/>
          </p:cNvSpPr>
          <p:nvPr/>
        </p:nvSpPr>
        <p:spPr bwMode="auto">
          <a:xfrm>
            <a:off x="5932488" y="6019800"/>
            <a:ext cx="14589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µ</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mn-cs"/>
              </a:rPr>
              <a:t> </a:t>
            </a:r>
            <a:b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mn-cs"/>
              </a:rPr>
            </a:b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defined by </a:t>
            </a: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4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p>
        </p:txBody>
      </p:sp>
      <p:graphicFrame>
        <p:nvGraphicFramePr>
          <p:cNvPr id="8194" name="Object 5">
            <a:extLst>
              <a:ext uri="{FF2B5EF4-FFF2-40B4-BE49-F238E27FC236}">
                <a16:creationId xmlns:a16="http://schemas.microsoft.com/office/drawing/2014/main" id="{D885CB4E-05E8-B243-A6FF-CDF2312782AE}"/>
              </a:ext>
            </a:extLst>
          </p:cNvPr>
          <p:cNvGraphicFramePr>
            <a:graphicFrameLocks noChangeAspect="1"/>
          </p:cNvGraphicFramePr>
          <p:nvPr/>
        </p:nvGraphicFramePr>
        <p:xfrm>
          <a:off x="5486400" y="6096000"/>
          <a:ext cx="265113" cy="265113"/>
        </p:xfrm>
        <a:graphic>
          <a:graphicData uri="http://schemas.openxmlformats.org/presentationml/2006/ole">
            <mc:AlternateContent xmlns:mc="http://schemas.openxmlformats.org/markup-compatibility/2006">
              <mc:Choice xmlns:v="urn:schemas-microsoft-com:vml" Requires="v">
                <p:oleObj spid="_x0000_s442381" name="Equation" r:id="rId5" imgW="736600" imgH="736600" progId="Equation.3">
                  <p:embed/>
                </p:oleObj>
              </mc:Choice>
              <mc:Fallback>
                <p:oleObj name="Equation" r:id="rId5" imgW="736600" imgH="736600" progId="Equation.3">
                  <p:embed/>
                  <p:pic>
                    <p:nvPicPr>
                      <p:cNvPr id="8194" name="Object 5">
                        <a:extLst>
                          <a:ext uri="{FF2B5EF4-FFF2-40B4-BE49-F238E27FC236}">
                            <a16:creationId xmlns:a16="http://schemas.microsoft.com/office/drawing/2014/main" id="{D885CB4E-05E8-B243-A6FF-CDF2312782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6096000"/>
                        <a:ext cx="265113"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Text Box 6">
            <a:extLst>
              <a:ext uri="{FF2B5EF4-FFF2-40B4-BE49-F238E27FC236}">
                <a16:creationId xmlns:a16="http://schemas.microsoft.com/office/drawing/2014/main" id="{CE917757-7C83-A54B-ABA0-5829B4928701}"/>
              </a:ext>
            </a:extLst>
          </p:cNvPr>
          <p:cNvSpPr txBox="1">
            <a:spLocks noChangeArrowheads="1"/>
          </p:cNvSpPr>
          <p:nvPr/>
        </p:nvSpPr>
        <p:spPr bwMode="auto">
          <a:xfrm>
            <a:off x="7315200" y="4181475"/>
            <a:ext cx="1463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137ABF"/>
                </a:solidFill>
                <a:effectLst/>
                <a:uLnTx/>
                <a:uFillTx/>
                <a:latin typeface="Arial" panose="020B0604020202020204" pitchFamily="34" charset="0"/>
                <a:ea typeface="+mn-ea"/>
                <a:cs typeface="+mn-cs"/>
              </a:rPr>
              <a:t>Sampling distribution</a:t>
            </a:r>
          </a:p>
        </p:txBody>
      </p:sp>
      <p:graphicFrame>
        <p:nvGraphicFramePr>
          <p:cNvPr id="1296391" name="Object 7">
            <a:extLst>
              <a:ext uri="{FF2B5EF4-FFF2-40B4-BE49-F238E27FC236}">
                <a16:creationId xmlns:a16="http://schemas.microsoft.com/office/drawing/2014/main" id="{9DB5F792-3869-3944-BD05-64F9269B6B06}"/>
              </a:ext>
            </a:extLst>
          </p:cNvPr>
          <p:cNvGraphicFramePr>
            <a:graphicFrameLocks noChangeAspect="1"/>
          </p:cNvGraphicFramePr>
          <p:nvPr/>
        </p:nvGraphicFramePr>
        <p:xfrm>
          <a:off x="1143000" y="5281613"/>
          <a:ext cx="1500188" cy="966787"/>
        </p:xfrm>
        <a:graphic>
          <a:graphicData uri="http://schemas.openxmlformats.org/presentationml/2006/ole">
            <mc:AlternateContent xmlns:mc="http://schemas.openxmlformats.org/markup-compatibility/2006">
              <mc:Choice xmlns:v="urn:schemas-microsoft-com:vml" Requires="v">
                <p:oleObj spid="_x0000_s442382" name="Equation" r:id="rId7" imgW="3657600" imgH="2336800" progId="Equation.3">
                  <p:embed/>
                </p:oleObj>
              </mc:Choice>
              <mc:Fallback>
                <p:oleObj name="Equation" r:id="rId7" imgW="3657600" imgH="2336800" progId="Equation.3">
                  <p:embed/>
                  <p:pic>
                    <p:nvPicPr>
                      <p:cNvPr id="1296391" name="Object 7">
                        <a:extLst>
                          <a:ext uri="{FF2B5EF4-FFF2-40B4-BE49-F238E27FC236}">
                            <a16:creationId xmlns:a16="http://schemas.microsoft.com/office/drawing/2014/main" id="{9DB5F792-3869-3944-BD05-64F9269B6B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81613"/>
                        <a:ext cx="1500188" cy="96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0" name="Text Box 8">
            <a:extLst>
              <a:ext uri="{FF2B5EF4-FFF2-40B4-BE49-F238E27FC236}">
                <a16:creationId xmlns:a16="http://schemas.microsoft.com/office/drawing/2014/main" id="{0EA70E3A-EF73-1348-BF17-39610A614DBB}"/>
              </a:ext>
            </a:extLst>
          </p:cNvPr>
          <p:cNvSpPr txBox="1">
            <a:spLocks noChangeArrowheads="1"/>
          </p:cNvSpPr>
          <p:nvPr/>
        </p:nvSpPr>
        <p:spPr bwMode="auto">
          <a:xfrm>
            <a:off x="6629400" y="4833938"/>
            <a:ext cx="638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σ</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p>
        </p:txBody>
      </p:sp>
      <p:sp>
        <p:nvSpPr>
          <p:cNvPr id="8201" name="Line 9">
            <a:extLst>
              <a:ext uri="{FF2B5EF4-FFF2-40B4-BE49-F238E27FC236}">
                <a16:creationId xmlns:a16="http://schemas.microsoft.com/office/drawing/2014/main" id="{C291ABEC-C7A6-204B-9006-D7A22F699F6F}"/>
              </a:ext>
            </a:extLst>
          </p:cNvPr>
          <p:cNvSpPr>
            <a:spLocks noChangeShapeType="1"/>
          </p:cNvSpPr>
          <p:nvPr/>
        </p:nvSpPr>
        <p:spPr bwMode="auto">
          <a:xfrm>
            <a:off x="6629400" y="483076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6394" name="Rectangle 10">
            <a:extLst>
              <a:ext uri="{FF2B5EF4-FFF2-40B4-BE49-F238E27FC236}">
                <a16:creationId xmlns:a16="http://schemas.microsoft.com/office/drawing/2014/main" id="{8DCF6A28-941B-B246-8997-167E5DCE011F}"/>
              </a:ext>
            </a:extLst>
          </p:cNvPr>
          <p:cNvSpPr>
            <a:spLocks noGrp="1" noChangeArrowheads="1"/>
          </p:cNvSpPr>
          <p:nvPr>
            <p:ph type="body" idx="1"/>
          </p:nvPr>
        </p:nvSpPr>
        <p:spPr/>
        <p:txBody>
          <a:bodyPr/>
          <a:lstStyle/>
          <a:p>
            <a:pPr marL="0" indent="0" eaLnBrk="1" hangingPunct="1">
              <a:lnSpc>
                <a:spcPct val="140000"/>
              </a:lnSpc>
              <a:buFont typeface="Wingdings" pitchFamily="2" charset="2"/>
              <a:buNone/>
            </a:pPr>
            <a:r>
              <a:rPr lang="en-US" altLang="en-US">
                <a:cs typeface="Times New Roman" panose="02020603050405020304" pitchFamily="18" charset="0"/>
                <a:sym typeface="Symbol" pitchFamily="2" charset="2"/>
              </a:rPr>
              <a:t>To test the hypothesis </a:t>
            </a:r>
            <a:r>
              <a:rPr lang="en-US" altLang="en-US" i="1">
                <a:cs typeface="Times New Roman" panose="02020603050405020304" pitchFamily="18" charset="0"/>
                <a:sym typeface="Symbol" pitchFamily="2" charset="2"/>
              </a:rPr>
              <a:t>H</a:t>
            </a:r>
            <a:r>
              <a:rPr lang="en-US" altLang="en-US" baseline="-25000">
                <a:cs typeface="Times New Roman" panose="02020603050405020304" pitchFamily="18" charset="0"/>
                <a:sym typeface="Symbol" pitchFamily="2" charset="2"/>
              </a:rPr>
              <a:t>0 </a:t>
            </a:r>
            <a:r>
              <a:rPr lang="en-US" altLang="en-US">
                <a:cs typeface="Times New Roman" panose="02020603050405020304" pitchFamily="18" charset="0"/>
                <a:sym typeface="Symbol" pitchFamily="2" charset="2"/>
              </a:rPr>
              <a:t>: </a:t>
            </a:r>
            <a:r>
              <a:rPr lang="en-US" altLang="en-US" i="1">
                <a:cs typeface="Times New Roman" panose="02020603050405020304" pitchFamily="18" charset="0"/>
                <a:sym typeface="Symbol" pitchFamily="2" charset="2"/>
              </a:rPr>
              <a:t>µ</a:t>
            </a:r>
            <a:r>
              <a:rPr lang="en-US" altLang="en-US">
                <a:cs typeface="Times New Roman" panose="02020603050405020304" pitchFamily="18" charset="0"/>
                <a:sym typeface="Symbol" pitchFamily="2" charset="2"/>
              </a:rPr>
              <a:t> = </a:t>
            </a:r>
            <a:r>
              <a:rPr lang="en-US" altLang="en-US" i="1">
                <a:cs typeface="Times New Roman" panose="02020603050405020304" pitchFamily="18" charset="0"/>
                <a:sym typeface="Symbol" pitchFamily="2" charset="2"/>
              </a:rPr>
              <a:t>µ</a:t>
            </a:r>
            <a:r>
              <a:rPr lang="en-US" altLang="en-US" baseline="-25000">
                <a:cs typeface="Times New Roman" panose="02020603050405020304" pitchFamily="18" charset="0"/>
                <a:sym typeface="Symbol" pitchFamily="2" charset="2"/>
              </a:rPr>
              <a:t>0</a:t>
            </a:r>
            <a:r>
              <a:rPr lang="en-US" altLang="en-US">
                <a:cs typeface="Times New Roman" panose="02020603050405020304" pitchFamily="18" charset="0"/>
                <a:sym typeface="Symbol" pitchFamily="2" charset="2"/>
              </a:rPr>
              <a:t> based on an SRS of size </a:t>
            </a:r>
            <a:r>
              <a:rPr lang="en-US" altLang="en-US" i="1">
                <a:cs typeface="Times New Roman" panose="02020603050405020304" pitchFamily="18" charset="0"/>
                <a:sym typeface="Symbol" pitchFamily="2" charset="2"/>
              </a:rPr>
              <a:t>n</a:t>
            </a:r>
            <a:r>
              <a:rPr lang="en-US" altLang="en-US">
                <a:cs typeface="Times New Roman" panose="02020603050405020304" pitchFamily="18" charset="0"/>
                <a:sym typeface="Symbol" pitchFamily="2" charset="2"/>
              </a:rPr>
              <a:t> from a Normal population with </a:t>
            </a:r>
            <a:r>
              <a:rPr lang="en-US" altLang="en-US" u="sng">
                <a:cs typeface="Times New Roman" panose="02020603050405020304" pitchFamily="18" charset="0"/>
                <a:sym typeface="Symbol" pitchFamily="2" charset="2"/>
              </a:rPr>
              <a:t>unknown mean </a:t>
            </a:r>
            <a:r>
              <a:rPr lang="en-US" altLang="en-US" i="1" u="sng">
                <a:cs typeface="Times New Roman" panose="02020603050405020304" pitchFamily="18" charset="0"/>
                <a:sym typeface="Symbol" pitchFamily="2" charset="2"/>
              </a:rPr>
              <a:t>µ</a:t>
            </a:r>
            <a:r>
              <a:rPr lang="en-US" altLang="en-US">
                <a:cs typeface="Times New Roman" panose="02020603050405020304" pitchFamily="18" charset="0"/>
                <a:sym typeface="Symbol" pitchFamily="2" charset="2"/>
              </a:rPr>
              <a:t> and </a:t>
            </a:r>
            <a:r>
              <a:rPr lang="en-US" altLang="en-US" u="sng">
                <a:cs typeface="Times New Roman" panose="02020603050405020304" pitchFamily="18" charset="0"/>
                <a:sym typeface="Symbol" pitchFamily="2" charset="2"/>
              </a:rPr>
              <a:t>known standard deviation </a:t>
            </a:r>
            <a:r>
              <a:rPr lang="el-GR" altLang="en-US" i="1" u="sng">
                <a:cs typeface="Arial" panose="020B0604020202020204" pitchFamily="34" charset="0"/>
                <a:sym typeface="Symbol" pitchFamily="2" charset="2"/>
              </a:rPr>
              <a:t>σ</a:t>
            </a:r>
            <a:r>
              <a:rPr lang="en-US" altLang="en-US">
                <a:cs typeface="Times New Roman" panose="02020603050405020304" pitchFamily="18" charset="0"/>
                <a:sym typeface="Symbol" pitchFamily="2" charset="2"/>
              </a:rPr>
              <a:t>, we rely on the properties of the sampling distribution </a:t>
            </a:r>
            <a:r>
              <a:rPr lang="en-US" altLang="en-US" i="1">
                <a:cs typeface="Times New Roman" panose="02020603050405020304" pitchFamily="18" charset="0"/>
                <a:sym typeface="Symbol" pitchFamily="2" charset="2"/>
              </a:rPr>
              <a:t>N</a:t>
            </a:r>
            <a:r>
              <a:rPr lang="en-US" altLang="en-US">
                <a:cs typeface="Times New Roman" panose="02020603050405020304" pitchFamily="18" charset="0"/>
                <a:sym typeface="Symbol" pitchFamily="2" charset="2"/>
              </a:rPr>
              <a:t>(</a:t>
            </a:r>
            <a:r>
              <a:rPr lang="en-US" altLang="en-US" i="1">
                <a:cs typeface="Times New Roman" panose="02020603050405020304" pitchFamily="18" charset="0"/>
                <a:sym typeface="Symbol" pitchFamily="2" charset="2"/>
              </a:rPr>
              <a:t>µ</a:t>
            </a:r>
            <a:r>
              <a:rPr lang="en-US" altLang="en-US">
                <a:cs typeface="Times New Roman" panose="02020603050405020304" pitchFamily="18" charset="0"/>
                <a:sym typeface="Symbol" pitchFamily="2" charset="2"/>
              </a:rPr>
              <a:t>, </a:t>
            </a:r>
            <a:r>
              <a:rPr lang="el-GR" altLang="en-US" i="1">
                <a:cs typeface="Arial" panose="020B0604020202020204" pitchFamily="34" charset="0"/>
                <a:sym typeface="Symbol" pitchFamily="2" charset="2"/>
              </a:rPr>
              <a:t>σ</a:t>
            </a:r>
            <a:r>
              <a:rPr lang="en-US" altLang="en-US" i="1">
                <a:cs typeface="Arial" panose="020B0604020202020204" pitchFamily="34" charset="0"/>
                <a:sym typeface="Symbol" pitchFamily="2" charset="2"/>
              </a:rPr>
              <a:t>/</a:t>
            </a:r>
            <a:r>
              <a:rPr lang="el-GR" altLang="en-US">
                <a:cs typeface="Arial" panose="020B0604020202020204" pitchFamily="34" charset="0"/>
                <a:sym typeface="Symbol" pitchFamily="2" charset="2"/>
              </a:rPr>
              <a:t>√</a:t>
            </a:r>
            <a:r>
              <a:rPr lang="en-US" altLang="en-US" i="1">
                <a:cs typeface="Arial" panose="020B0604020202020204" pitchFamily="34" charset="0"/>
                <a:sym typeface="Symbol" pitchFamily="2" charset="2"/>
              </a:rPr>
              <a:t>n</a:t>
            </a:r>
            <a:r>
              <a:rPr lang="en-US" altLang="en-US">
                <a:cs typeface="Times New Roman" panose="02020603050405020304" pitchFamily="18" charset="0"/>
                <a:sym typeface="Symbol" pitchFamily="2" charset="2"/>
              </a:rPr>
              <a:t>).</a:t>
            </a:r>
          </a:p>
          <a:p>
            <a:pPr marL="0" indent="0" eaLnBrk="1" hangingPunct="1">
              <a:buFont typeface="Wingdings" pitchFamily="2" charset="2"/>
              <a:buNone/>
            </a:pPr>
            <a:endParaRPr lang="en-US" altLang="en-US">
              <a:cs typeface="Times New Roman" panose="02020603050405020304" pitchFamily="18" charset="0"/>
              <a:sym typeface="Symbol" pitchFamily="2" charset="2"/>
            </a:endParaRPr>
          </a:p>
          <a:p>
            <a:pPr marL="0" indent="0" eaLnBrk="1" hangingPunct="1">
              <a:lnSpc>
                <a:spcPct val="140000"/>
              </a:lnSpc>
              <a:buFont typeface="Wingdings" pitchFamily="2" charset="2"/>
              <a:buNone/>
            </a:pPr>
            <a:r>
              <a:rPr lang="en-US" altLang="en-US">
                <a:cs typeface="Times New Roman" panose="02020603050405020304" pitchFamily="18" charset="0"/>
              </a:rPr>
              <a:t>The </a:t>
            </a:r>
            <a:r>
              <a:rPr lang="en-US" altLang="en-US">
                <a:cs typeface="Times New Roman" panose="02020603050405020304" pitchFamily="18" charset="0"/>
                <a:sym typeface="Symbol" pitchFamily="2" charset="2"/>
              </a:rPr>
              <a:t>P-value is the area under the sampling distribution for values at least as extreme, in the direction of </a:t>
            </a:r>
            <a:r>
              <a:rPr lang="en-US" altLang="en-US" i="1">
                <a:cs typeface="Times New Roman" panose="02020603050405020304" pitchFamily="18" charset="0"/>
                <a:sym typeface="Symbol" pitchFamily="2" charset="2"/>
              </a:rPr>
              <a:t>H</a:t>
            </a:r>
            <a:r>
              <a:rPr lang="en-US" altLang="en-US" i="1" baseline="-25000">
                <a:cs typeface="Times New Roman" panose="02020603050405020304" pitchFamily="18" charset="0"/>
                <a:sym typeface="Symbol" pitchFamily="2" charset="2"/>
              </a:rPr>
              <a:t>a</a:t>
            </a:r>
            <a:r>
              <a:rPr lang="en-US" altLang="en-US">
                <a:cs typeface="Times New Roman" panose="02020603050405020304" pitchFamily="18" charset="0"/>
                <a:sym typeface="Symbol" pitchFamily="2" charset="2"/>
              </a:rPr>
              <a:t>, as that of our random sample.</a:t>
            </a:r>
          </a:p>
          <a:p>
            <a:pPr marL="0" indent="0" eaLnBrk="1" hangingPunct="1">
              <a:buFont typeface="Wingdings" pitchFamily="2" charset="2"/>
              <a:buNone/>
            </a:pPr>
            <a:endParaRPr lang="en-US" altLang="en-US">
              <a:cs typeface="Times New Roman" panose="02020603050405020304" pitchFamily="18" charset="0"/>
              <a:sym typeface="Symbol" pitchFamily="2" charset="2"/>
            </a:endParaRPr>
          </a:p>
          <a:p>
            <a:pPr marL="0" indent="0" eaLnBrk="1" hangingPunct="1">
              <a:lnSpc>
                <a:spcPct val="140000"/>
              </a:lnSpc>
              <a:buFont typeface="Wingdings" pitchFamily="2" charset="2"/>
              <a:buNone/>
            </a:pPr>
            <a:r>
              <a:rPr lang="en-US" altLang="en-US">
                <a:cs typeface="Times New Roman" panose="02020603050405020304" pitchFamily="18" charset="0"/>
              </a:rPr>
              <a:t>Again, we first calculate a </a:t>
            </a:r>
            <a:r>
              <a:rPr lang="en-US" altLang="en-US" i="1">
                <a:cs typeface="Times New Roman" panose="02020603050405020304" pitchFamily="18" charset="0"/>
              </a:rPr>
              <a:t>z</a:t>
            </a:r>
            <a:r>
              <a:rPr lang="en-US" altLang="en-US">
                <a:cs typeface="Times New Roman" panose="02020603050405020304" pitchFamily="18" charset="0"/>
              </a:rPr>
              <a:t>-value </a:t>
            </a:r>
            <a:br>
              <a:rPr lang="en-US" altLang="en-US">
                <a:cs typeface="Times New Roman" panose="02020603050405020304" pitchFamily="18" charset="0"/>
              </a:rPr>
            </a:br>
            <a:r>
              <a:rPr lang="en-US" altLang="en-US">
                <a:cs typeface="Times New Roman" panose="02020603050405020304" pitchFamily="18" charset="0"/>
              </a:rPr>
              <a:t>and then use Table A.</a:t>
            </a:r>
          </a:p>
        </p:txBody>
      </p:sp>
      <p:sp>
        <p:nvSpPr>
          <p:cNvPr id="8203" name="Line 11">
            <a:extLst>
              <a:ext uri="{FF2B5EF4-FFF2-40B4-BE49-F238E27FC236}">
                <a16:creationId xmlns:a16="http://schemas.microsoft.com/office/drawing/2014/main" id="{C1239E7A-42F8-B24E-AF86-D75DEDEBE539}"/>
              </a:ext>
            </a:extLst>
          </p:cNvPr>
          <p:cNvSpPr>
            <a:spLocks noChangeShapeType="1"/>
          </p:cNvSpPr>
          <p:nvPr/>
        </p:nvSpPr>
        <p:spPr bwMode="auto">
          <a:xfrm>
            <a:off x="4546600" y="5973763"/>
            <a:ext cx="419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1795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63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639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129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9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9B6FC1C9-AE5B-144C-85A7-4E14CC183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97" t="35965" r="12766" b="20876"/>
          <a:stretch>
            <a:fillRect/>
          </a:stretch>
        </p:blipFill>
        <p:spPr bwMode="auto">
          <a:xfrm>
            <a:off x="2438400" y="762000"/>
            <a:ext cx="624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252DF024-9E16-5A40-A42C-8A99D7438963}"/>
              </a:ext>
            </a:extLst>
          </p:cNvPr>
          <p:cNvSpPr>
            <a:spLocks noChangeArrowheads="1"/>
          </p:cNvSpPr>
          <p:nvPr/>
        </p:nvSpPr>
        <p:spPr bwMode="auto">
          <a:xfrm>
            <a:off x="4572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Garamond" panose="02020404030301010803" pitchFamily="18" charset="0"/>
                <a:ea typeface="+mn-ea"/>
                <a:cs typeface="+mn-cs"/>
              </a:rPr>
              <a:t>P-value in one-sided and two-sided tests</a:t>
            </a:r>
            <a:endParaRPr kumimoji="0" lang="en-US" altLang="en-US" sz="4400" b="1" i="0" u="none" strike="noStrike" kern="1200" cap="none" spc="0" normalizeH="0" baseline="0" noProof="0">
              <a:ln>
                <a:noFill/>
              </a:ln>
              <a:solidFill>
                <a:srgbClr val="333399"/>
              </a:solidFill>
              <a:effectLst/>
              <a:uLnTx/>
              <a:uFillTx/>
              <a:latin typeface="Garamond" panose="02020404030301010803" pitchFamily="18" charset="0"/>
              <a:ea typeface="+mn-ea"/>
              <a:cs typeface="+mn-cs"/>
            </a:endParaRPr>
          </a:p>
        </p:txBody>
      </p:sp>
      <p:sp>
        <p:nvSpPr>
          <p:cNvPr id="38916" name="Rectangle 4">
            <a:extLst>
              <a:ext uri="{FF2B5EF4-FFF2-40B4-BE49-F238E27FC236}">
                <a16:creationId xmlns:a16="http://schemas.microsoft.com/office/drawing/2014/main" id="{30F4BE81-B556-3545-81C4-2FB0EDD78640}"/>
              </a:ext>
            </a:extLst>
          </p:cNvPr>
          <p:cNvSpPr>
            <a:spLocks noChangeArrowheads="1"/>
          </p:cNvSpPr>
          <p:nvPr/>
        </p:nvSpPr>
        <p:spPr bwMode="auto">
          <a:xfrm>
            <a:off x="457200" y="563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4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calculate the P-value for a two-sided test, use the symmetry of the normal curve. Find the P-value for a one-sided test and double it.</a:t>
            </a:r>
          </a:p>
        </p:txBody>
      </p:sp>
      <p:sp>
        <p:nvSpPr>
          <p:cNvPr id="38917" name="AutoShape 5">
            <a:extLst>
              <a:ext uri="{FF2B5EF4-FFF2-40B4-BE49-F238E27FC236}">
                <a16:creationId xmlns:a16="http://schemas.microsoft.com/office/drawing/2014/main" id="{501B81AC-3755-2144-B44C-49919455EEEA}"/>
              </a:ext>
            </a:extLst>
          </p:cNvPr>
          <p:cNvSpPr>
            <a:spLocks/>
          </p:cNvSpPr>
          <p:nvPr/>
        </p:nvSpPr>
        <p:spPr bwMode="auto">
          <a:xfrm>
            <a:off x="2286000" y="1219200"/>
            <a:ext cx="228600" cy="2438400"/>
          </a:xfrm>
          <a:prstGeom prst="leftBrace">
            <a:avLst>
              <a:gd name="adj1" fmla="val 888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8" name="Rectangle 6">
            <a:extLst>
              <a:ext uri="{FF2B5EF4-FFF2-40B4-BE49-F238E27FC236}">
                <a16:creationId xmlns:a16="http://schemas.microsoft.com/office/drawing/2014/main" id="{3E860935-5F37-BB4F-99A5-FCBFDD4F8117}"/>
              </a:ext>
            </a:extLst>
          </p:cNvPr>
          <p:cNvSpPr>
            <a:spLocks noChangeArrowheads="1"/>
          </p:cNvSpPr>
          <p:nvPr/>
        </p:nvSpPr>
        <p:spPr bwMode="auto">
          <a:xfrm>
            <a:off x="538163" y="2057400"/>
            <a:ext cx="18240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One-sided (one-tailed) test</a:t>
            </a:r>
          </a:p>
        </p:txBody>
      </p:sp>
      <p:sp>
        <p:nvSpPr>
          <p:cNvPr id="38919" name="Rectangle 7">
            <a:extLst>
              <a:ext uri="{FF2B5EF4-FFF2-40B4-BE49-F238E27FC236}">
                <a16:creationId xmlns:a16="http://schemas.microsoft.com/office/drawing/2014/main" id="{7DB25620-9238-3648-8519-08335BE2A801}"/>
              </a:ext>
            </a:extLst>
          </p:cNvPr>
          <p:cNvSpPr>
            <a:spLocks noChangeArrowheads="1"/>
          </p:cNvSpPr>
          <p:nvPr/>
        </p:nvSpPr>
        <p:spPr bwMode="auto">
          <a:xfrm>
            <a:off x="574675" y="4343400"/>
            <a:ext cx="175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Two-sided (two-tailed) test</a:t>
            </a:r>
          </a:p>
        </p:txBody>
      </p:sp>
    </p:spTree>
    <p:extLst>
      <p:ext uri="{BB962C8B-B14F-4D97-AF65-F5344CB8AC3E}">
        <p14:creationId xmlns:p14="http://schemas.microsoft.com/office/powerpoint/2010/main" val="1546978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a:extLst>
              <a:ext uri="{FF2B5EF4-FFF2-40B4-BE49-F238E27FC236}">
                <a16:creationId xmlns:a16="http://schemas.microsoft.com/office/drawing/2014/main" id="{ED9CAE5B-2C68-BA41-B529-ACF218757B86}"/>
              </a:ext>
            </a:extLst>
          </p:cNvPr>
          <p:cNvSpPr>
            <a:spLocks noGrp="1" noChangeArrowheads="1"/>
          </p:cNvSpPr>
          <p:nvPr>
            <p:ph type="body" sz="half" idx="4294967295"/>
          </p:nvPr>
        </p:nvSpPr>
        <p:spPr>
          <a:xfrm>
            <a:off x="2438400" y="228600"/>
            <a:ext cx="6400800" cy="1981200"/>
          </a:xfrm>
        </p:spPr>
        <p:txBody>
          <a:bodyPr/>
          <a:lstStyle/>
          <a:p>
            <a:pPr marL="0" indent="0" eaLnBrk="1" hangingPunct="1">
              <a:lnSpc>
                <a:spcPct val="120000"/>
              </a:lnSpc>
              <a:spcAft>
                <a:spcPct val="30000"/>
              </a:spcAft>
              <a:buFont typeface="Wingdings" pitchFamily="2" charset="2"/>
              <a:buNone/>
            </a:pPr>
            <a:r>
              <a:rPr lang="en-US" altLang="en-US" sz="1800" b="1">
                <a:solidFill>
                  <a:srgbClr val="333399"/>
                </a:solidFill>
              </a:rPr>
              <a:t>Does the packaging machine need revision?</a:t>
            </a:r>
            <a:endParaRPr lang="en-US" altLang="en-US">
              <a:solidFill>
                <a:srgbClr val="333399"/>
              </a:solidFill>
            </a:endParaRPr>
          </a:p>
          <a:p>
            <a:pPr marL="342900" lvl="1" indent="-228600" eaLnBrk="1" hangingPunct="1">
              <a:lnSpc>
                <a:spcPct val="120000"/>
              </a:lnSpc>
              <a:spcAft>
                <a:spcPct val="15000"/>
              </a:spcAft>
            </a:pPr>
            <a:r>
              <a:rPr lang="en-US" altLang="en-US" i="1">
                <a:cs typeface="Times New Roman" panose="02020603050405020304" pitchFamily="18" charset="0"/>
              </a:rPr>
              <a:t>H</a:t>
            </a:r>
            <a:r>
              <a:rPr lang="en-US" altLang="en-US" baseline="-25000">
                <a:cs typeface="Times New Roman" panose="02020603050405020304" pitchFamily="18" charset="0"/>
              </a:rPr>
              <a:t>0 </a:t>
            </a:r>
            <a:r>
              <a:rPr lang="en-US" altLang="en-US">
                <a:cs typeface="Times New Roman" panose="02020603050405020304" pitchFamily="18" charset="0"/>
              </a:rPr>
              <a:t>: </a:t>
            </a:r>
            <a:r>
              <a:rPr lang="en-US" altLang="en-US" i="1">
                <a:cs typeface="Arial" panose="020B0604020202020204" pitchFamily="34" charset="0"/>
              </a:rPr>
              <a:t>µ </a:t>
            </a:r>
            <a:r>
              <a:rPr lang="en-US" altLang="en-US">
                <a:cs typeface="Times New Roman" panose="02020603050405020304" pitchFamily="18" charset="0"/>
              </a:rPr>
              <a:t>= 227 g versus </a:t>
            </a:r>
            <a:r>
              <a:rPr lang="en-US" altLang="en-US" i="1">
                <a:cs typeface="Times New Roman" panose="02020603050405020304" pitchFamily="18" charset="0"/>
              </a:rPr>
              <a:t>H</a:t>
            </a:r>
            <a:r>
              <a:rPr lang="en-US" altLang="en-US" i="1" baseline="-25000">
                <a:cs typeface="Times New Roman" panose="02020603050405020304" pitchFamily="18" charset="0"/>
              </a:rPr>
              <a:t>a </a:t>
            </a:r>
            <a:r>
              <a:rPr lang="en-US" altLang="en-US">
                <a:cs typeface="Times New Roman" panose="02020603050405020304" pitchFamily="18" charset="0"/>
              </a:rPr>
              <a:t>: </a:t>
            </a:r>
            <a:r>
              <a:rPr lang="en-US" altLang="en-US" i="1">
                <a:cs typeface="Arial" panose="020B0604020202020204" pitchFamily="34" charset="0"/>
              </a:rPr>
              <a:t>µ</a:t>
            </a:r>
            <a:r>
              <a:rPr lang="en-US" altLang="en-US">
                <a:cs typeface="Times New Roman" panose="02020603050405020304" pitchFamily="18" charset="0"/>
              </a:rPr>
              <a:t> ≠ 227 g</a:t>
            </a:r>
          </a:p>
          <a:p>
            <a:pPr marL="342900" lvl="1" indent="-228600" eaLnBrk="1" hangingPunct="1">
              <a:lnSpc>
                <a:spcPct val="120000"/>
              </a:lnSpc>
              <a:spcAft>
                <a:spcPct val="15000"/>
              </a:spcAft>
            </a:pPr>
            <a:r>
              <a:rPr lang="en-US" altLang="en-US"/>
              <a:t>What is the probability of drawing a random sample such as yours if </a:t>
            </a:r>
            <a:r>
              <a:rPr lang="en-US" altLang="en-US" i="1"/>
              <a:t>H</a:t>
            </a:r>
            <a:r>
              <a:rPr lang="en-US" altLang="en-US" baseline="-25000"/>
              <a:t>0</a:t>
            </a:r>
            <a:r>
              <a:rPr lang="en-US" altLang="en-US"/>
              <a:t> is true?</a:t>
            </a:r>
          </a:p>
        </p:txBody>
      </p:sp>
      <p:pic>
        <p:nvPicPr>
          <p:cNvPr id="9222" name="Picture 3">
            <a:extLst>
              <a:ext uri="{FF2B5EF4-FFF2-40B4-BE49-F238E27FC236}">
                <a16:creationId xmlns:a16="http://schemas.microsoft.com/office/drawing/2014/main" id="{FCA1E136-9DDA-9C4A-BA60-8DDF5D9E8971}"/>
              </a:ext>
            </a:extLst>
          </p:cNvPr>
          <p:cNvPicPr>
            <a:picLocks noChangeAspect="1" noChangeArrowheads="1"/>
          </p:cNvPicPr>
          <p:nvPr/>
        </p:nvPicPr>
        <p:blipFill>
          <a:blip r:embed="rId4">
            <a:clrChange>
              <a:clrFrom>
                <a:srgbClr val="72B5BE"/>
              </a:clrFrom>
              <a:clrTo>
                <a:srgbClr val="72B5BE">
                  <a:alpha val="0"/>
                </a:srgbClr>
              </a:clrTo>
            </a:clrChange>
            <a:extLst>
              <a:ext uri="{28A0092B-C50C-407E-A947-70E740481C1C}">
                <a14:useLocalDpi xmlns:a14="http://schemas.microsoft.com/office/drawing/2010/main" val="0"/>
              </a:ext>
            </a:extLst>
          </a:blip>
          <a:srcRect l="33600" t="24783" r="6000" b="16573"/>
          <a:stretch>
            <a:fillRect/>
          </a:stretch>
        </p:blipFill>
        <p:spPr bwMode="auto">
          <a:xfrm>
            <a:off x="0" y="0"/>
            <a:ext cx="19637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18" name="Object 4">
            <a:extLst>
              <a:ext uri="{FF2B5EF4-FFF2-40B4-BE49-F238E27FC236}">
                <a16:creationId xmlns:a16="http://schemas.microsoft.com/office/drawing/2014/main" id="{5CF4030C-37A9-3047-8244-1C960CF8328E}"/>
              </a:ext>
            </a:extLst>
          </p:cNvPr>
          <p:cNvGraphicFramePr>
            <a:graphicFrameLocks noChangeAspect="1"/>
          </p:cNvGraphicFramePr>
          <p:nvPr/>
        </p:nvGraphicFramePr>
        <p:xfrm>
          <a:off x="4711700" y="2149475"/>
          <a:ext cx="3213100" cy="796925"/>
        </p:xfrm>
        <a:graphic>
          <a:graphicData uri="http://schemas.openxmlformats.org/presentationml/2006/ole">
            <mc:AlternateContent xmlns:mc="http://schemas.openxmlformats.org/markup-compatibility/2006">
              <mc:Choice xmlns:v="urn:schemas-microsoft-com:vml" Requires="v">
                <p:oleObj spid="_x0000_s446483" name="Equation" r:id="rId5" imgW="41249600" imgH="9944100" progId="Equation.3">
                  <p:embed/>
                </p:oleObj>
              </mc:Choice>
              <mc:Fallback>
                <p:oleObj name="Equation" r:id="rId5" imgW="41249600" imgH="9944100" progId="Equation.3">
                  <p:embed/>
                  <p:pic>
                    <p:nvPicPr>
                      <p:cNvPr id="9218" name="Object 4">
                        <a:extLst>
                          <a:ext uri="{FF2B5EF4-FFF2-40B4-BE49-F238E27FC236}">
                            <a16:creationId xmlns:a16="http://schemas.microsoft.com/office/drawing/2014/main" id="{5CF4030C-37A9-3047-8244-1C960CF832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1700" y="2149475"/>
                        <a:ext cx="3213100"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6">
            <a:extLst>
              <a:ext uri="{FF2B5EF4-FFF2-40B4-BE49-F238E27FC236}">
                <a16:creationId xmlns:a16="http://schemas.microsoft.com/office/drawing/2014/main" id="{F2207D52-8B51-5640-89EB-4FEB0886CF10}"/>
              </a:ext>
            </a:extLst>
          </p:cNvPr>
          <p:cNvGraphicFramePr>
            <a:graphicFrameLocks noGrp="1" noChangeAspect="1"/>
          </p:cNvGraphicFramePr>
          <p:nvPr>
            <p:ph sz="half" idx="4294967295"/>
          </p:nvPr>
        </p:nvGraphicFramePr>
        <p:xfrm>
          <a:off x="838200" y="2362200"/>
          <a:ext cx="2971800" cy="360363"/>
        </p:xfrm>
        <a:graphic>
          <a:graphicData uri="http://schemas.openxmlformats.org/presentationml/2006/ole">
            <mc:AlternateContent xmlns:mc="http://schemas.openxmlformats.org/markup-compatibility/2006">
              <mc:Choice xmlns:v="urn:schemas-microsoft-com:vml" Requires="v">
                <p:oleObj spid="_x0000_s446484" name="Equation" r:id="rId7" imgW="38620700" imgH="4686300" progId="Equation.3">
                  <p:embed/>
                </p:oleObj>
              </mc:Choice>
              <mc:Fallback>
                <p:oleObj name="Equation" r:id="rId7" imgW="38620700" imgH="4686300" progId="Equation.3">
                  <p:embed/>
                  <p:pic>
                    <p:nvPicPr>
                      <p:cNvPr id="9219" name="Object 6">
                        <a:extLst>
                          <a:ext uri="{FF2B5EF4-FFF2-40B4-BE49-F238E27FC236}">
                            <a16:creationId xmlns:a16="http://schemas.microsoft.com/office/drawing/2014/main" id="{F2207D52-8B51-5640-89EB-4FEB0886CF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2362200"/>
                        <a:ext cx="297180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23" name="Group 12">
            <a:extLst>
              <a:ext uri="{FF2B5EF4-FFF2-40B4-BE49-F238E27FC236}">
                <a16:creationId xmlns:a16="http://schemas.microsoft.com/office/drawing/2014/main" id="{8424524C-0D69-1448-BA59-7DA924076024}"/>
              </a:ext>
            </a:extLst>
          </p:cNvPr>
          <p:cNvGrpSpPr>
            <a:grpSpLocks/>
          </p:cNvGrpSpPr>
          <p:nvPr/>
        </p:nvGrpSpPr>
        <p:grpSpPr bwMode="auto">
          <a:xfrm>
            <a:off x="4114800" y="3429000"/>
            <a:ext cx="4752975" cy="3200400"/>
            <a:chOff x="2592" y="2160"/>
            <a:chExt cx="2994" cy="2016"/>
          </a:xfrm>
        </p:grpSpPr>
        <p:pic>
          <p:nvPicPr>
            <p:cNvPr id="9224" name="Picture 13">
              <a:extLst>
                <a:ext uri="{FF2B5EF4-FFF2-40B4-BE49-F238E27FC236}">
                  <a16:creationId xmlns:a16="http://schemas.microsoft.com/office/drawing/2014/main" id="{1333E7E6-DCF1-3741-9D7B-B09CD7D609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12289" b="13493"/>
            <a:stretch>
              <a:fillRect/>
            </a:stretch>
          </p:blipFill>
          <p:spPr bwMode="auto">
            <a:xfrm>
              <a:off x="2592" y="2160"/>
              <a:ext cx="299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4">
              <a:extLst>
                <a:ext uri="{FF2B5EF4-FFF2-40B4-BE49-F238E27FC236}">
                  <a16:creationId xmlns:a16="http://schemas.microsoft.com/office/drawing/2014/main" id="{6684F93E-054C-7548-B1F8-795DA798C74D}"/>
                </a:ext>
              </a:extLst>
            </p:cNvPr>
            <p:cNvSpPr txBox="1">
              <a:spLocks noChangeArrowheads="1"/>
            </p:cNvSpPr>
            <p:nvPr/>
          </p:nvSpPr>
          <p:spPr bwMode="auto">
            <a:xfrm>
              <a:off x="4584" y="2304"/>
              <a:ext cx="9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009999"/>
                  </a:solidFill>
                  <a:effectLst/>
                  <a:uLnTx/>
                  <a:uFillTx/>
                  <a:latin typeface="Arial" panose="020B0604020202020204" pitchFamily="34" charset="0"/>
                  <a:ea typeface="+mn-ea"/>
                  <a:cs typeface="+mn-cs"/>
                </a:rPr>
                <a:t>Sampling distribution</a:t>
              </a:r>
            </a:p>
          </p:txBody>
        </p:sp>
        <p:sp>
          <p:nvSpPr>
            <p:cNvPr id="9226" name="Text Box 15">
              <a:extLst>
                <a:ext uri="{FF2B5EF4-FFF2-40B4-BE49-F238E27FC236}">
                  <a16:creationId xmlns:a16="http://schemas.microsoft.com/office/drawing/2014/main" id="{86D74B60-54ED-F44E-9FB0-F671C2378723}"/>
                </a:ext>
              </a:extLst>
            </p:cNvPr>
            <p:cNvSpPr txBox="1">
              <a:spLocks noChangeArrowheads="1"/>
            </p:cNvSpPr>
            <p:nvPr/>
          </p:nvSpPr>
          <p:spPr bwMode="auto">
            <a:xfrm>
              <a:off x="4113" y="2769"/>
              <a:ext cx="9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σ</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2.5 g</a:t>
              </a:r>
            </a:p>
          </p:txBody>
        </p:sp>
        <p:sp>
          <p:nvSpPr>
            <p:cNvPr id="9227" name="Line 16">
              <a:extLst>
                <a:ext uri="{FF2B5EF4-FFF2-40B4-BE49-F238E27FC236}">
                  <a16:creationId xmlns:a16="http://schemas.microsoft.com/office/drawing/2014/main" id="{7CAE66F8-87F1-9043-BFB6-3F2BE9EE796F}"/>
                </a:ext>
              </a:extLst>
            </p:cNvPr>
            <p:cNvSpPr>
              <a:spLocks noChangeShapeType="1"/>
            </p:cNvSpPr>
            <p:nvPr/>
          </p:nvSpPr>
          <p:spPr bwMode="auto">
            <a:xfrm>
              <a:off x="4088" y="2760"/>
              <a:ext cx="3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8" name="Freeform 17">
              <a:extLst>
                <a:ext uri="{FF2B5EF4-FFF2-40B4-BE49-F238E27FC236}">
                  <a16:creationId xmlns:a16="http://schemas.microsoft.com/office/drawing/2014/main" id="{1819F049-3CE5-2C4A-97D0-D790A7843B96}"/>
                </a:ext>
              </a:extLst>
            </p:cNvPr>
            <p:cNvSpPr>
              <a:spLocks/>
            </p:cNvSpPr>
            <p:nvPr/>
          </p:nvSpPr>
          <p:spPr bwMode="auto">
            <a:xfrm>
              <a:off x="2991" y="3258"/>
              <a:ext cx="432" cy="164"/>
            </a:xfrm>
            <a:custGeom>
              <a:avLst/>
              <a:gdLst>
                <a:gd name="T0" fmla="*/ 0 w 384"/>
                <a:gd name="T1" fmla="*/ 196 h 150"/>
                <a:gd name="T2" fmla="*/ 205 w 384"/>
                <a:gd name="T3" fmla="*/ 172 h 150"/>
                <a:gd name="T4" fmla="*/ 330 w 384"/>
                <a:gd name="T5" fmla="*/ 153 h 150"/>
                <a:gd name="T6" fmla="*/ 466 w 384"/>
                <a:gd name="T7" fmla="*/ 74 h 150"/>
                <a:gd name="T8" fmla="*/ 547 w 384"/>
                <a:gd name="T9" fmla="*/ 0 h 150"/>
                <a:gd name="T10" fmla="*/ 547 w 384"/>
                <a:gd name="T11" fmla="*/ 196 h 150"/>
                <a:gd name="T12" fmla="*/ 0 w 384"/>
                <a:gd name="T13" fmla="*/ 196 h 150"/>
                <a:gd name="T14" fmla="*/ 0 60000 65536"/>
                <a:gd name="T15" fmla="*/ 0 60000 65536"/>
                <a:gd name="T16" fmla="*/ 0 60000 65536"/>
                <a:gd name="T17" fmla="*/ 0 60000 65536"/>
                <a:gd name="T18" fmla="*/ 0 60000 65536"/>
                <a:gd name="T19" fmla="*/ 0 60000 65536"/>
                <a:gd name="T20" fmla="*/ 0 60000 65536"/>
                <a:gd name="T21" fmla="*/ 0 w 384"/>
                <a:gd name="T22" fmla="*/ 0 h 150"/>
                <a:gd name="T23" fmla="*/ 384 w 38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50">
                  <a:moveTo>
                    <a:pt x="0" y="150"/>
                  </a:moveTo>
                  <a:lnTo>
                    <a:pt x="144" y="132"/>
                  </a:lnTo>
                  <a:lnTo>
                    <a:pt x="231" y="117"/>
                  </a:lnTo>
                  <a:lnTo>
                    <a:pt x="327" y="57"/>
                  </a:lnTo>
                  <a:lnTo>
                    <a:pt x="384" y="0"/>
                  </a:lnTo>
                  <a:lnTo>
                    <a:pt x="384" y="150"/>
                  </a:lnTo>
                  <a:lnTo>
                    <a:pt x="0" y="150"/>
                  </a:lnTo>
                  <a:close/>
                </a:path>
              </a:pathLst>
            </a:custGeom>
            <a:solidFill>
              <a:srgbClr val="009999"/>
            </a:solidFill>
            <a:ln w="9525">
              <a:solidFill>
                <a:srgbClr val="0099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9" name="Freeform 18">
              <a:extLst>
                <a:ext uri="{FF2B5EF4-FFF2-40B4-BE49-F238E27FC236}">
                  <a16:creationId xmlns:a16="http://schemas.microsoft.com/office/drawing/2014/main" id="{7A625A9D-E7CC-FC4C-907F-29D2C08BB3C1}"/>
                </a:ext>
              </a:extLst>
            </p:cNvPr>
            <p:cNvSpPr>
              <a:spLocks/>
            </p:cNvSpPr>
            <p:nvPr/>
          </p:nvSpPr>
          <p:spPr bwMode="auto">
            <a:xfrm flipH="1">
              <a:off x="4755" y="3258"/>
              <a:ext cx="432" cy="164"/>
            </a:xfrm>
            <a:custGeom>
              <a:avLst/>
              <a:gdLst>
                <a:gd name="T0" fmla="*/ 0 w 384"/>
                <a:gd name="T1" fmla="*/ 196 h 150"/>
                <a:gd name="T2" fmla="*/ 205 w 384"/>
                <a:gd name="T3" fmla="*/ 172 h 150"/>
                <a:gd name="T4" fmla="*/ 330 w 384"/>
                <a:gd name="T5" fmla="*/ 153 h 150"/>
                <a:gd name="T6" fmla="*/ 466 w 384"/>
                <a:gd name="T7" fmla="*/ 74 h 150"/>
                <a:gd name="T8" fmla="*/ 547 w 384"/>
                <a:gd name="T9" fmla="*/ 0 h 150"/>
                <a:gd name="T10" fmla="*/ 547 w 384"/>
                <a:gd name="T11" fmla="*/ 196 h 150"/>
                <a:gd name="T12" fmla="*/ 0 w 384"/>
                <a:gd name="T13" fmla="*/ 196 h 150"/>
                <a:gd name="T14" fmla="*/ 0 60000 65536"/>
                <a:gd name="T15" fmla="*/ 0 60000 65536"/>
                <a:gd name="T16" fmla="*/ 0 60000 65536"/>
                <a:gd name="T17" fmla="*/ 0 60000 65536"/>
                <a:gd name="T18" fmla="*/ 0 60000 65536"/>
                <a:gd name="T19" fmla="*/ 0 60000 65536"/>
                <a:gd name="T20" fmla="*/ 0 60000 65536"/>
                <a:gd name="T21" fmla="*/ 0 w 384"/>
                <a:gd name="T22" fmla="*/ 0 h 150"/>
                <a:gd name="T23" fmla="*/ 384 w 38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50">
                  <a:moveTo>
                    <a:pt x="0" y="150"/>
                  </a:moveTo>
                  <a:lnTo>
                    <a:pt x="144" y="132"/>
                  </a:lnTo>
                  <a:lnTo>
                    <a:pt x="231" y="117"/>
                  </a:lnTo>
                  <a:lnTo>
                    <a:pt x="327" y="57"/>
                  </a:lnTo>
                  <a:lnTo>
                    <a:pt x="384" y="0"/>
                  </a:lnTo>
                  <a:lnTo>
                    <a:pt x="384" y="150"/>
                  </a:lnTo>
                  <a:lnTo>
                    <a:pt x="0" y="150"/>
                  </a:lnTo>
                  <a:close/>
                </a:path>
              </a:pathLst>
            </a:custGeom>
            <a:solidFill>
              <a:srgbClr val="009999"/>
            </a:solidFill>
            <a:ln w="9525">
              <a:solidFill>
                <a:srgbClr val="0099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0" name="Text Box 19">
              <a:extLst>
                <a:ext uri="{FF2B5EF4-FFF2-40B4-BE49-F238E27FC236}">
                  <a16:creationId xmlns:a16="http://schemas.microsoft.com/office/drawing/2014/main" id="{5844601C-F9C2-9D4D-A51A-6164B028EFB7}"/>
                </a:ext>
              </a:extLst>
            </p:cNvPr>
            <p:cNvSpPr txBox="1">
              <a:spLocks noChangeArrowheads="1"/>
            </p:cNvSpPr>
            <p:nvPr/>
          </p:nvSpPr>
          <p:spPr bwMode="auto">
            <a:xfrm>
              <a:off x="3840" y="3721"/>
              <a:ext cx="5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4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9220" name="Object 20">
              <a:extLst>
                <a:ext uri="{FF2B5EF4-FFF2-40B4-BE49-F238E27FC236}">
                  <a16:creationId xmlns:a16="http://schemas.microsoft.com/office/drawing/2014/main" id="{7159A6E5-EC47-D446-B26A-720A47422C62}"/>
                </a:ext>
              </a:extLst>
            </p:cNvPr>
            <p:cNvGraphicFramePr>
              <a:graphicFrameLocks noChangeAspect="1"/>
            </p:cNvGraphicFramePr>
            <p:nvPr/>
          </p:nvGraphicFramePr>
          <p:xfrm>
            <a:off x="3223" y="3741"/>
            <a:ext cx="434" cy="307"/>
          </p:xfrm>
          <a:graphic>
            <a:graphicData uri="http://schemas.openxmlformats.org/presentationml/2006/ole">
              <mc:AlternateContent xmlns:mc="http://schemas.openxmlformats.org/markup-compatibility/2006">
                <mc:Choice xmlns:v="urn:schemas-microsoft-com:vml" Requires="v">
                  <p:oleObj spid="_x0000_s446485" name="Equation" r:id="rId10" imgW="9944100" imgH="7023100" progId="Equation.3">
                    <p:embed/>
                  </p:oleObj>
                </mc:Choice>
                <mc:Fallback>
                  <p:oleObj name="Equation" r:id="rId10" imgW="9944100" imgH="7023100" progId="Equation.3">
                    <p:embed/>
                    <p:pic>
                      <p:nvPicPr>
                        <p:cNvPr id="9220" name="Object 20">
                          <a:extLst>
                            <a:ext uri="{FF2B5EF4-FFF2-40B4-BE49-F238E27FC236}">
                              <a16:creationId xmlns:a16="http://schemas.microsoft.com/office/drawing/2014/main" id="{7159A6E5-EC47-D446-B26A-720A47422C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3" y="3741"/>
                          <a:ext cx="434"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1" name="Line 21">
              <a:extLst>
                <a:ext uri="{FF2B5EF4-FFF2-40B4-BE49-F238E27FC236}">
                  <a16:creationId xmlns:a16="http://schemas.microsoft.com/office/drawing/2014/main" id="{282341A8-1891-4041-BB0F-9853D1772992}"/>
                </a:ext>
              </a:extLst>
            </p:cNvPr>
            <p:cNvSpPr>
              <a:spLocks noChangeShapeType="1"/>
            </p:cNvSpPr>
            <p:nvPr/>
          </p:nvSpPr>
          <p:spPr bwMode="auto">
            <a:xfrm>
              <a:off x="4088" y="2272"/>
              <a:ext cx="0" cy="115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2" name="Oval 22">
              <a:extLst>
                <a:ext uri="{FF2B5EF4-FFF2-40B4-BE49-F238E27FC236}">
                  <a16:creationId xmlns:a16="http://schemas.microsoft.com/office/drawing/2014/main" id="{B6491A5B-47FB-A14E-8B50-C97BF9B26D2B}"/>
                </a:ext>
              </a:extLst>
            </p:cNvPr>
            <p:cNvSpPr>
              <a:spLocks noChangeArrowheads="1"/>
            </p:cNvSpPr>
            <p:nvPr/>
          </p:nvSpPr>
          <p:spPr bwMode="auto">
            <a:xfrm>
              <a:off x="3160" y="3504"/>
              <a:ext cx="528" cy="672"/>
            </a:xfrm>
            <a:prstGeom prst="ellipse">
              <a:avLst/>
            </a:pr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222398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9458" name="Rectangle 2">
            <a:extLst>
              <a:ext uri="{FF2B5EF4-FFF2-40B4-BE49-F238E27FC236}">
                <a16:creationId xmlns:a16="http://schemas.microsoft.com/office/drawing/2014/main" id="{D9570176-6DE2-A94C-BBAD-05263B1F4085}"/>
              </a:ext>
            </a:extLst>
          </p:cNvPr>
          <p:cNvSpPr>
            <a:spLocks noChangeArrowheads="1"/>
          </p:cNvSpPr>
          <p:nvPr/>
        </p:nvSpPr>
        <p:spPr bwMode="auto">
          <a:xfrm>
            <a:off x="0" y="4495800"/>
            <a:ext cx="9144000" cy="23622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9" name="Rectangle 3">
            <a:extLst>
              <a:ext uri="{FF2B5EF4-FFF2-40B4-BE49-F238E27FC236}">
                <a16:creationId xmlns:a16="http://schemas.microsoft.com/office/drawing/2014/main" id="{2A1B7B6E-73A1-2E40-A0C8-13489D443886}"/>
              </a:ext>
            </a:extLst>
          </p:cNvPr>
          <p:cNvSpPr>
            <a:spLocks noGrp="1" noChangeArrowheads="1"/>
          </p:cNvSpPr>
          <p:nvPr>
            <p:ph type="title"/>
          </p:nvPr>
        </p:nvSpPr>
        <p:spPr/>
        <p:txBody>
          <a:bodyPr/>
          <a:lstStyle/>
          <a:p>
            <a:pPr eaLnBrk="1" hangingPunct="1"/>
            <a:r>
              <a:rPr lang="en-US" altLang="en-US"/>
              <a:t>The significance level </a:t>
            </a:r>
            <a:r>
              <a:rPr lang="en-US" altLang="en-US" i="1">
                <a:latin typeface="Symbol" pitchFamily="2" charset="2"/>
              </a:rPr>
              <a:t>a</a:t>
            </a:r>
            <a:endParaRPr lang="en-US" altLang="en-US" i="1"/>
          </a:p>
        </p:txBody>
      </p:sp>
      <p:sp>
        <p:nvSpPr>
          <p:cNvPr id="1299460" name="Rectangle 4">
            <a:extLst>
              <a:ext uri="{FF2B5EF4-FFF2-40B4-BE49-F238E27FC236}">
                <a16:creationId xmlns:a16="http://schemas.microsoft.com/office/drawing/2014/main" id="{FA778D8B-058A-E043-B852-5777C757DCA4}"/>
              </a:ext>
            </a:extLst>
          </p:cNvPr>
          <p:cNvSpPr>
            <a:spLocks noGrp="1" noChangeArrowheads="1"/>
          </p:cNvSpPr>
          <p:nvPr>
            <p:ph type="body" sz="half" idx="1"/>
          </p:nvPr>
        </p:nvSpPr>
        <p:spPr>
          <a:xfrm>
            <a:off x="457200" y="1219200"/>
            <a:ext cx="8077200" cy="2971800"/>
          </a:xfrm>
        </p:spPr>
        <p:txBody>
          <a:bodyPr/>
          <a:lstStyle/>
          <a:p>
            <a:pPr marL="0" indent="0" eaLnBrk="1" hangingPunct="1">
              <a:lnSpc>
                <a:spcPct val="150000"/>
              </a:lnSpc>
              <a:spcAft>
                <a:spcPct val="75000"/>
              </a:spcAft>
              <a:buFont typeface="Wingdings" pitchFamily="2" charset="2"/>
              <a:buNone/>
            </a:pPr>
            <a:r>
              <a:rPr lang="en-US" altLang="en-US"/>
              <a:t>The significance level, </a:t>
            </a:r>
            <a:r>
              <a:rPr lang="el-GR" altLang="en-US" i="1">
                <a:cs typeface="Arial" panose="020B0604020202020204" pitchFamily="34" charset="0"/>
              </a:rPr>
              <a:t>α</a:t>
            </a:r>
            <a:r>
              <a:rPr lang="en-US" altLang="en-US">
                <a:sym typeface="Symbol" pitchFamily="2" charset="2"/>
              </a:rPr>
              <a:t>, is the largest P-value tolerated for rejecting a true null hypothesis (</a:t>
            </a:r>
            <a:r>
              <a:rPr lang="en-US" altLang="en-US"/>
              <a:t>how much evidence against </a:t>
            </a:r>
            <a:r>
              <a:rPr lang="en-US" altLang="en-US" i="1"/>
              <a:t>H</a:t>
            </a:r>
            <a:r>
              <a:rPr lang="en-US" altLang="en-US" baseline="-25000"/>
              <a:t>0</a:t>
            </a:r>
            <a:r>
              <a:rPr lang="en-US" altLang="en-US"/>
              <a:t> we require)</a:t>
            </a:r>
            <a:r>
              <a:rPr lang="en-US" altLang="en-US">
                <a:sym typeface="Symbol" pitchFamily="2" charset="2"/>
              </a:rPr>
              <a:t>. This value is decided arbitrarily </a:t>
            </a:r>
            <a:r>
              <a:rPr lang="en-US" altLang="en-US" u="sng">
                <a:sym typeface="Symbol" pitchFamily="2" charset="2"/>
              </a:rPr>
              <a:t>before</a:t>
            </a:r>
            <a:r>
              <a:rPr lang="en-US" altLang="en-US">
                <a:sym typeface="Symbol" pitchFamily="2" charset="2"/>
              </a:rPr>
              <a:t> conducting the test. </a:t>
            </a:r>
            <a:endParaRPr lang="en-US" altLang="en-US"/>
          </a:p>
          <a:p>
            <a:pPr marL="457200" lvl="1" indent="-215900" eaLnBrk="1" hangingPunct="1">
              <a:lnSpc>
                <a:spcPct val="180000"/>
              </a:lnSpc>
              <a:spcAft>
                <a:spcPct val="10000"/>
              </a:spcAft>
            </a:pPr>
            <a:r>
              <a:rPr lang="en-US" altLang="en-US" sz="2000"/>
              <a:t>If the P-value is equal to or less than </a:t>
            </a:r>
            <a:r>
              <a:rPr lang="el-GR" altLang="en-US" sz="2000" i="1">
                <a:cs typeface="Arial" panose="020B0604020202020204" pitchFamily="34" charset="0"/>
              </a:rPr>
              <a:t>α</a:t>
            </a:r>
            <a:r>
              <a:rPr lang="en-US" altLang="en-US" sz="2000">
                <a:cs typeface="Arial" panose="020B0604020202020204" pitchFamily="34" charset="0"/>
              </a:rPr>
              <a:t> </a:t>
            </a:r>
            <a:r>
              <a:rPr lang="en-US" altLang="en-US" sz="2000">
                <a:sym typeface="Symbol" pitchFamily="2" charset="2"/>
              </a:rPr>
              <a:t>(</a:t>
            </a:r>
            <a:r>
              <a:rPr lang="en-US" altLang="en-US" sz="2000" b="1">
                <a:solidFill>
                  <a:srgbClr val="333399"/>
                </a:solidFill>
                <a:sym typeface="Symbol" pitchFamily="2" charset="2"/>
              </a:rPr>
              <a:t>P ≤ </a:t>
            </a:r>
            <a:r>
              <a:rPr lang="el-GR" altLang="en-US" sz="2000" b="1" i="1">
                <a:solidFill>
                  <a:srgbClr val="333399"/>
                </a:solidFill>
                <a:cs typeface="Arial" panose="020B0604020202020204" pitchFamily="34" charset="0"/>
              </a:rPr>
              <a:t>α</a:t>
            </a:r>
            <a:r>
              <a:rPr lang="en-US" altLang="en-US" sz="2000">
                <a:sym typeface="Symbol" pitchFamily="2" charset="2"/>
              </a:rPr>
              <a:t>), then we </a:t>
            </a:r>
            <a:r>
              <a:rPr lang="en-US" altLang="en-US" sz="2000" b="1">
                <a:solidFill>
                  <a:srgbClr val="333399"/>
                </a:solidFill>
                <a:sym typeface="Symbol" pitchFamily="2" charset="2"/>
              </a:rPr>
              <a:t>reject </a:t>
            </a:r>
            <a:r>
              <a:rPr lang="en-US" altLang="en-US" sz="2000" b="1" i="1">
                <a:solidFill>
                  <a:srgbClr val="333399"/>
                </a:solidFill>
              </a:rPr>
              <a:t>H</a:t>
            </a:r>
            <a:r>
              <a:rPr lang="en-US" altLang="en-US" sz="2000" b="1" baseline="-25000">
                <a:solidFill>
                  <a:srgbClr val="333399"/>
                </a:solidFill>
              </a:rPr>
              <a:t>0</a:t>
            </a:r>
            <a:r>
              <a:rPr lang="en-US" altLang="en-US" sz="2000">
                <a:sym typeface="Symbol" pitchFamily="2" charset="2"/>
              </a:rPr>
              <a:t>.  </a:t>
            </a:r>
            <a:endParaRPr lang="en-US" altLang="en-US" sz="2000"/>
          </a:p>
          <a:p>
            <a:pPr marL="457200" lvl="1" indent="-215900" eaLnBrk="1" hangingPunct="1">
              <a:lnSpc>
                <a:spcPct val="180000"/>
              </a:lnSpc>
              <a:spcAft>
                <a:spcPct val="60000"/>
              </a:spcAft>
            </a:pPr>
            <a:r>
              <a:rPr lang="en-US" altLang="en-US" sz="2000"/>
              <a:t>If the P-value is</a:t>
            </a:r>
            <a:r>
              <a:rPr lang="en-US" altLang="en-US" sz="2000">
                <a:sym typeface="Symbol" pitchFamily="2" charset="2"/>
              </a:rPr>
              <a:t> greater than </a:t>
            </a:r>
            <a:r>
              <a:rPr lang="el-GR" altLang="en-US" sz="2000">
                <a:cs typeface="Arial" panose="020B0604020202020204" pitchFamily="34" charset="0"/>
              </a:rPr>
              <a:t>α</a:t>
            </a:r>
            <a:r>
              <a:rPr lang="en-US" altLang="en-US" sz="2000">
                <a:sym typeface="Symbol" pitchFamily="2" charset="2"/>
              </a:rPr>
              <a:t> (</a:t>
            </a:r>
            <a:r>
              <a:rPr lang="en-US" altLang="en-US" sz="2000" b="1">
                <a:solidFill>
                  <a:srgbClr val="333399"/>
                </a:solidFill>
                <a:sym typeface="Symbol" pitchFamily="2" charset="2"/>
              </a:rPr>
              <a:t>P &gt; </a:t>
            </a:r>
            <a:r>
              <a:rPr lang="el-GR" altLang="en-US" sz="2000" b="1" i="1">
                <a:solidFill>
                  <a:srgbClr val="333399"/>
                </a:solidFill>
                <a:cs typeface="Arial" panose="020B0604020202020204" pitchFamily="34" charset="0"/>
              </a:rPr>
              <a:t>α</a:t>
            </a:r>
            <a:r>
              <a:rPr lang="en-US" altLang="en-US" sz="2000">
                <a:sym typeface="Symbol" pitchFamily="2" charset="2"/>
              </a:rPr>
              <a:t>), then we </a:t>
            </a:r>
            <a:r>
              <a:rPr lang="en-US" altLang="en-US" sz="2000" b="1">
                <a:solidFill>
                  <a:srgbClr val="333399"/>
                </a:solidFill>
                <a:sym typeface="Symbol" pitchFamily="2" charset="2"/>
              </a:rPr>
              <a:t>fail to reject </a:t>
            </a:r>
            <a:r>
              <a:rPr lang="en-US" altLang="en-US" sz="2000" b="1" i="1">
                <a:solidFill>
                  <a:srgbClr val="333399"/>
                </a:solidFill>
              </a:rPr>
              <a:t>H</a:t>
            </a:r>
            <a:r>
              <a:rPr lang="en-US" altLang="en-US" sz="2000" b="1" baseline="-25000">
                <a:solidFill>
                  <a:srgbClr val="333399"/>
                </a:solidFill>
              </a:rPr>
              <a:t>0</a:t>
            </a:r>
            <a:r>
              <a:rPr lang="en-US" altLang="en-US" sz="2000"/>
              <a:t>.</a:t>
            </a:r>
            <a:endParaRPr lang="en-US" altLang="en-US" sz="900"/>
          </a:p>
        </p:txBody>
      </p:sp>
      <p:pic>
        <p:nvPicPr>
          <p:cNvPr id="1299461" name="Picture 5">
            <a:extLst>
              <a:ext uri="{FF2B5EF4-FFF2-40B4-BE49-F238E27FC236}">
                <a16:creationId xmlns:a16="http://schemas.microsoft.com/office/drawing/2014/main" id="{9D13B4C5-C8AE-B94F-ACED-538C3597460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3121" t="24522" r="36720" b="43826"/>
          <a:stretch>
            <a:fillRect/>
          </a:stretch>
        </p:blipFill>
        <p:spPr>
          <a:xfrm>
            <a:off x="8193088" y="4495800"/>
            <a:ext cx="950912" cy="863600"/>
          </a:xfrm>
          <a:noFill/>
        </p:spPr>
      </p:pic>
      <p:sp>
        <p:nvSpPr>
          <p:cNvPr id="1299462" name="Rectangle 6">
            <a:extLst>
              <a:ext uri="{FF2B5EF4-FFF2-40B4-BE49-F238E27FC236}">
                <a16:creationId xmlns:a16="http://schemas.microsoft.com/office/drawing/2014/main" id="{E5021A8D-C183-A24E-AFFC-F240441C0ED7}"/>
              </a:ext>
            </a:extLst>
          </p:cNvPr>
          <p:cNvSpPr>
            <a:spLocks noChangeArrowheads="1"/>
          </p:cNvSpPr>
          <p:nvPr/>
        </p:nvSpPr>
        <p:spPr bwMode="auto">
          <a:xfrm>
            <a:off x="609600" y="4572000"/>
            <a:ext cx="807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20000"/>
              </a:spcBef>
              <a:spcAft>
                <a:spcPct val="3500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Does the packaging machine need revision?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Two-sided test. The P</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value is 4.56%. </a:t>
            </a:r>
          </a:p>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If </a:t>
            </a:r>
            <a:r>
              <a:rPr kumimoji="0" lang="el-GR"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α</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had been set to 5%, then the P-value would be significant.</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If </a:t>
            </a:r>
            <a:r>
              <a:rPr kumimoji="0" lang="el-GR"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α</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had been set to 1%, then the P-value would </a:t>
            </a:r>
            <a:r>
              <a:rPr kumimoji="0" lang="en-US" altLang="en-US" sz="1800" b="0" i="0" u="sng" strike="noStrike" kern="1200" cap="none" spc="0" normalizeH="0" baseline="0" noProof="0">
                <a:ln>
                  <a:noFill/>
                </a:ln>
                <a:solidFill>
                  <a:srgbClr val="000000"/>
                </a:solidFill>
                <a:effectLst/>
                <a:uLnTx/>
                <a:uFillTx/>
                <a:latin typeface="Arial" panose="020B0604020202020204" pitchFamily="34" charset="0"/>
                <a:ea typeface="+mn-ea"/>
                <a:cs typeface="+mn-cs"/>
              </a:rPr>
              <a:t>not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be significant.</a:t>
            </a:r>
          </a:p>
        </p:txBody>
      </p:sp>
    </p:spTree>
    <p:extLst>
      <p:ext uri="{BB962C8B-B14F-4D97-AF65-F5344CB8AC3E}">
        <p14:creationId xmlns:p14="http://schemas.microsoft.com/office/powerpoint/2010/main" val="1421750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946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9946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9946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9946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94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58" grpId="0" animBg="1"/>
      <p:bldP spid="1299460" grpId="0" build="p" bldLvl="2" autoUpdateAnimBg="0"/>
      <p:bldP spid="1299462"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ure-14-06">
            <a:extLst>
              <a:ext uri="{FF2B5EF4-FFF2-40B4-BE49-F238E27FC236}">
                <a16:creationId xmlns:a16="http://schemas.microsoft.com/office/drawing/2014/main" id="{C8676172-FCB1-A34A-B263-1A6805655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7244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figure-14-07">
            <a:extLst>
              <a:ext uri="{FF2B5EF4-FFF2-40B4-BE49-F238E27FC236}">
                <a16:creationId xmlns:a16="http://schemas.microsoft.com/office/drawing/2014/main" id="{2A7D73E7-BE6D-8140-B589-557AACABC13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33" r="9334"/>
          <a:stretch>
            <a:fillRect/>
          </a:stretch>
        </p:blipFill>
        <p:spPr bwMode="auto">
          <a:xfrm>
            <a:off x="304800" y="3352800"/>
            <a:ext cx="4876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a:extLst>
              <a:ext uri="{FF2B5EF4-FFF2-40B4-BE49-F238E27FC236}">
                <a16:creationId xmlns:a16="http://schemas.microsoft.com/office/drawing/2014/main" id="{588C7394-8506-7841-B0AD-280CE4C38698}"/>
              </a:ext>
            </a:extLst>
          </p:cNvPr>
          <p:cNvSpPr txBox="1">
            <a:spLocks noChangeArrowheads="1"/>
          </p:cNvSpPr>
          <p:nvPr/>
        </p:nvSpPr>
        <p:spPr bwMode="auto">
          <a:xfrm>
            <a:off x="457200" y="533400"/>
            <a:ext cx="38862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6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When the z score falls within the </a:t>
            </a: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rejection region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(shaded area on the tail-side), the p-value is smaller than </a:t>
            </a:r>
            <a:r>
              <a:rPr kumimoji="0" lang="el-GR"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α</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and y</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ou have shown statistical significance.</a:t>
            </a:r>
          </a:p>
        </p:txBody>
      </p:sp>
      <p:sp>
        <p:nvSpPr>
          <p:cNvPr id="40965" name="Rectangle 5">
            <a:extLst>
              <a:ext uri="{FF2B5EF4-FFF2-40B4-BE49-F238E27FC236}">
                <a16:creationId xmlns:a16="http://schemas.microsoft.com/office/drawing/2014/main" id="{59752F9A-6B1C-5646-BD3C-92C64B3F85B3}"/>
              </a:ext>
            </a:extLst>
          </p:cNvPr>
          <p:cNvSpPr>
            <a:spLocks noChangeArrowheads="1"/>
          </p:cNvSpPr>
          <p:nvPr/>
        </p:nvSpPr>
        <p:spPr bwMode="auto">
          <a:xfrm>
            <a:off x="7429500" y="381000"/>
            <a:ext cx="1600200" cy="838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6" name="Rectangle 6">
            <a:extLst>
              <a:ext uri="{FF2B5EF4-FFF2-40B4-BE49-F238E27FC236}">
                <a16:creationId xmlns:a16="http://schemas.microsoft.com/office/drawing/2014/main" id="{17B38580-39D3-4740-8564-447593FCE2A8}"/>
              </a:ext>
            </a:extLst>
          </p:cNvPr>
          <p:cNvSpPr>
            <a:spLocks noChangeArrowheads="1"/>
          </p:cNvSpPr>
          <p:nvPr/>
        </p:nvSpPr>
        <p:spPr bwMode="auto">
          <a:xfrm>
            <a:off x="4495800" y="3086100"/>
            <a:ext cx="30480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7" name="Text Box 7">
            <a:extLst>
              <a:ext uri="{FF2B5EF4-FFF2-40B4-BE49-F238E27FC236}">
                <a16:creationId xmlns:a16="http://schemas.microsoft.com/office/drawing/2014/main" id="{B2499626-D472-044E-8936-0E1DFE92D4B2}"/>
              </a:ext>
            </a:extLst>
          </p:cNvPr>
          <p:cNvSpPr txBox="1">
            <a:spLocks noChangeArrowheads="1"/>
          </p:cNvSpPr>
          <p:nvPr/>
        </p:nvSpPr>
        <p:spPr bwMode="auto">
          <a:xfrm>
            <a:off x="5435600" y="3073400"/>
            <a:ext cx="976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z = -1.645</a:t>
            </a:r>
          </a:p>
        </p:txBody>
      </p:sp>
      <p:sp>
        <p:nvSpPr>
          <p:cNvPr id="40968" name="Text Box 8">
            <a:extLst>
              <a:ext uri="{FF2B5EF4-FFF2-40B4-BE49-F238E27FC236}">
                <a16:creationId xmlns:a16="http://schemas.microsoft.com/office/drawing/2014/main" id="{7D8D22C0-7BE6-7F42-A5DF-67C4FDD36FAE}"/>
              </a:ext>
            </a:extLst>
          </p:cNvPr>
          <p:cNvSpPr txBox="1">
            <a:spLocks noChangeArrowheads="1"/>
          </p:cNvSpPr>
          <p:nvPr/>
        </p:nvSpPr>
        <p:spPr bwMode="auto">
          <a:xfrm>
            <a:off x="228600" y="6413500"/>
            <a:ext cx="762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Z   </a:t>
            </a:r>
          </a:p>
        </p:txBody>
      </p:sp>
      <p:sp>
        <p:nvSpPr>
          <p:cNvPr id="40969" name="AutoShape 9">
            <a:extLst>
              <a:ext uri="{FF2B5EF4-FFF2-40B4-BE49-F238E27FC236}">
                <a16:creationId xmlns:a16="http://schemas.microsoft.com/office/drawing/2014/main" id="{32F3190B-78F7-C945-B3EF-471A44D739DC}"/>
              </a:ext>
            </a:extLst>
          </p:cNvPr>
          <p:cNvSpPr>
            <a:spLocks/>
          </p:cNvSpPr>
          <p:nvPr/>
        </p:nvSpPr>
        <p:spPr bwMode="auto">
          <a:xfrm>
            <a:off x="7391400" y="3429000"/>
            <a:ext cx="1524000" cy="685800"/>
          </a:xfrm>
          <a:prstGeom prst="borderCallout1">
            <a:avLst>
              <a:gd name="adj1" fmla="val 16667"/>
              <a:gd name="adj2" fmla="val -5000"/>
              <a:gd name="adj3" fmla="val -44444"/>
              <a:gd name="adj4" fmla="val -10000"/>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One-sided test, </a:t>
            </a:r>
            <a:r>
              <a:rPr kumimoji="0" lang="el-G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α</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70" name="AutoShape 10">
            <a:extLst>
              <a:ext uri="{FF2B5EF4-FFF2-40B4-BE49-F238E27FC236}">
                <a16:creationId xmlns:a16="http://schemas.microsoft.com/office/drawing/2014/main" id="{B34BA86E-E295-E345-A20A-A56EBC7AE0EE}"/>
              </a:ext>
            </a:extLst>
          </p:cNvPr>
          <p:cNvSpPr>
            <a:spLocks/>
          </p:cNvSpPr>
          <p:nvPr/>
        </p:nvSpPr>
        <p:spPr bwMode="auto">
          <a:xfrm>
            <a:off x="5562600" y="5486400"/>
            <a:ext cx="1524000" cy="685800"/>
          </a:xfrm>
          <a:prstGeom prst="borderCallout1">
            <a:avLst>
              <a:gd name="adj1" fmla="val 16667"/>
              <a:gd name="adj2" fmla="val -5000"/>
              <a:gd name="adj3" fmla="val 128241"/>
              <a:gd name="adj4" fmla="val -29583"/>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Two-sided test, </a:t>
            </a:r>
            <a:r>
              <a:rPr kumimoji="0" lang="el-G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α</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1%</a:t>
            </a:r>
          </a:p>
        </p:txBody>
      </p:sp>
    </p:spTree>
    <p:extLst>
      <p:ext uri="{BB962C8B-B14F-4D97-AF65-F5344CB8AC3E}">
        <p14:creationId xmlns:p14="http://schemas.microsoft.com/office/powerpoint/2010/main" val="1326006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w0087-n">
            <a:extLst>
              <a:ext uri="{FF2B5EF4-FFF2-40B4-BE49-F238E27FC236}">
                <a16:creationId xmlns:a16="http://schemas.microsoft.com/office/drawing/2014/main" id="{7ECB382B-F037-0744-86C9-5B97DE722D0F}"/>
              </a:ext>
            </a:extLst>
          </p:cNvPr>
          <p:cNvPicPr>
            <a:picLocks noChangeAspect="1" noChangeArrowheads="1"/>
          </p:cNvPicPr>
          <p:nvPr/>
        </p:nvPicPr>
        <p:blipFill>
          <a:blip r:embed="rId4">
            <a:clrChange>
              <a:clrFrom>
                <a:srgbClr val="FFFFFF"/>
              </a:clrFrom>
              <a:clrTo>
                <a:srgbClr val="FFFFFF">
                  <a:alpha val="0"/>
                </a:srgbClr>
              </a:clrTo>
            </a:clrChange>
            <a:lum bright="-32000" contrast="32000"/>
            <a:extLst>
              <a:ext uri="{28A0092B-C50C-407E-A947-70E740481C1C}">
                <a14:useLocalDpi xmlns:a14="http://schemas.microsoft.com/office/drawing/2010/main" val="0"/>
              </a:ext>
            </a:extLst>
          </a:blip>
          <a:srcRect/>
          <a:stretch>
            <a:fillRect/>
          </a:stretch>
        </p:blipFill>
        <p:spPr bwMode="auto">
          <a:xfrm>
            <a:off x="4191000" y="1295400"/>
            <a:ext cx="457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a:extLst>
              <a:ext uri="{FF2B5EF4-FFF2-40B4-BE49-F238E27FC236}">
                <a16:creationId xmlns:a16="http://schemas.microsoft.com/office/drawing/2014/main" id="{403D527F-3373-4647-8DFD-A141511CA5D4}"/>
              </a:ext>
            </a:extLst>
          </p:cNvPr>
          <p:cNvSpPr>
            <a:spLocks noGrp="1" noChangeArrowheads="1"/>
          </p:cNvSpPr>
          <p:nvPr>
            <p:ph type="title"/>
          </p:nvPr>
        </p:nvSpPr>
        <p:spPr>
          <a:xfrm>
            <a:off x="533400" y="381000"/>
            <a:ext cx="8305800" cy="533400"/>
          </a:xfrm>
        </p:spPr>
        <p:txBody>
          <a:bodyPr/>
          <a:lstStyle/>
          <a:p>
            <a:pPr eaLnBrk="1" hangingPunct="1"/>
            <a:r>
              <a:rPr lang="en-US" altLang="en-US" sz="2400" b="1" dirty="0">
                <a:solidFill>
                  <a:srgbClr val="333399"/>
                </a:solidFill>
              </a:rPr>
              <a:t>Rejection region for a two-tail test of </a:t>
            </a:r>
            <a:r>
              <a:rPr lang="en-US" altLang="en-US" sz="2400" b="1" i="1" dirty="0">
                <a:solidFill>
                  <a:srgbClr val="333399"/>
                </a:solidFill>
                <a:cs typeface="Arial" panose="020B0604020202020204" pitchFamily="34" charset="0"/>
                <a:sym typeface="Symbol" pitchFamily="2" charset="2"/>
              </a:rPr>
              <a:t>µ</a:t>
            </a:r>
            <a:r>
              <a:rPr lang="en-US" altLang="en-US" sz="2400" b="1" dirty="0">
                <a:solidFill>
                  <a:srgbClr val="333399"/>
                </a:solidFill>
              </a:rPr>
              <a:t> with </a:t>
            </a:r>
            <a:r>
              <a:rPr lang="el-GR" altLang="en-US" sz="2400" b="1" i="1" dirty="0">
                <a:solidFill>
                  <a:srgbClr val="333399"/>
                </a:solidFill>
              </a:rPr>
              <a:t>α</a:t>
            </a:r>
            <a:r>
              <a:rPr lang="en-US" altLang="en-US" sz="2400" b="1" dirty="0">
                <a:solidFill>
                  <a:srgbClr val="333399"/>
                </a:solidFill>
              </a:rPr>
              <a:t> = 0.05 (5%) is related to confidence interval. </a:t>
            </a:r>
            <a:br>
              <a:rPr lang="en-US" altLang="en-US" sz="2400" b="1" dirty="0">
                <a:solidFill>
                  <a:srgbClr val="333399"/>
                </a:solidFill>
              </a:rPr>
            </a:br>
            <a:endParaRPr lang="en-US" altLang="en-US" sz="2400" b="1" dirty="0">
              <a:solidFill>
                <a:srgbClr val="333399"/>
              </a:solidFill>
            </a:endParaRPr>
          </a:p>
        </p:txBody>
      </p:sp>
      <p:pic>
        <p:nvPicPr>
          <p:cNvPr id="10245" name="Picture 4">
            <a:extLst>
              <a:ext uri="{FF2B5EF4-FFF2-40B4-BE49-F238E27FC236}">
                <a16:creationId xmlns:a16="http://schemas.microsoft.com/office/drawing/2014/main" id="{702B69B3-445E-7841-BE2D-A2B7DF402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038" r="7143"/>
          <a:stretch>
            <a:fillRect/>
          </a:stretch>
        </p:blipFill>
        <p:spPr bwMode="auto">
          <a:xfrm>
            <a:off x="304800" y="3978275"/>
            <a:ext cx="1600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graphicFrame>
        <p:nvGraphicFramePr>
          <p:cNvPr id="10242" name="Object 5">
            <a:extLst>
              <a:ext uri="{FF2B5EF4-FFF2-40B4-BE49-F238E27FC236}">
                <a16:creationId xmlns:a16="http://schemas.microsoft.com/office/drawing/2014/main" id="{978D130C-52F7-C74D-BF04-5953CB7A5803}"/>
              </a:ext>
            </a:extLst>
          </p:cNvPr>
          <p:cNvGraphicFramePr>
            <a:graphicFrameLocks noChangeAspect="1"/>
          </p:cNvGraphicFramePr>
          <p:nvPr/>
        </p:nvGraphicFramePr>
        <p:xfrm>
          <a:off x="152400" y="4968875"/>
          <a:ext cx="8839200" cy="1508125"/>
        </p:xfrm>
        <a:graphic>
          <a:graphicData uri="http://schemas.openxmlformats.org/presentationml/2006/ole">
            <mc:AlternateContent xmlns:mc="http://schemas.openxmlformats.org/markup-compatibility/2006">
              <mc:Choice xmlns:v="urn:schemas-microsoft-com:vml" Requires="v">
                <p:oleObj spid="_x0000_s452615" name="Worksheet" r:id="rId6" imgW="18453100" imgH="2413000" progId="Excel.Sheet.8">
                  <p:embed/>
                </p:oleObj>
              </mc:Choice>
              <mc:Fallback>
                <p:oleObj name="Worksheet" r:id="rId6" imgW="18453100" imgH="2413000" progId="Excel.Sheet.8">
                  <p:embed/>
                  <p:pic>
                    <p:nvPicPr>
                      <p:cNvPr id="10242" name="Object 5">
                        <a:extLst>
                          <a:ext uri="{FF2B5EF4-FFF2-40B4-BE49-F238E27FC236}">
                            <a16:creationId xmlns:a16="http://schemas.microsoft.com/office/drawing/2014/main" id="{978D130C-52F7-C74D-BF04-5953CB7A58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968875"/>
                        <a:ext cx="8839200"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Rectangle 6">
            <a:extLst>
              <a:ext uri="{FF2B5EF4-FFF2-40B4-BE49-F238E27FC236}">
                <a16:creationId xmlns:a16="http://schemas.microsoft.com/office/drawing/2014/main" id="{D2C4AB3E-8A82-1644-82AA-07FD4E6730D7}"/>
              </a:ext>
            </a:extLst>
          </p:cNvPr>
          <p:cNvSpPr>
            <a:spLocks noChangeArrowheads="1"/>
          </p:cNvSpPr>
          <p:nvPr/>
        </p:nvSpPr>
        <p:spPr bwMode="auto">
          <a:xfrm>
            <a:off x="685800" y="12954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5500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two-sided test means that </a:t>
            </a:r>
            <a:r>
              <a:rPr kumimoji="0" lang="el-G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α</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spread between both tails of the curve, thus:</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b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middle area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of 1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α</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95%, and</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b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-An upper tail area of </a:t>
            </a: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α</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 = 0.025.</a:t>
            </a:r>
          </a:p>
        </p:txBody>
      </p:sp>
      <p:sp>
        <p:nvSpPr>
          <p:cNvPr id="10247" name="Text Box 7">
            <a:extLst>
              <a:ext uri="{FF2B5EF4-FFF2-40B4-BE49-F238E27FC236}">
                <a16:creationId xmlns:a16="http://schemas.microsoft.com/office/drawing/2014/main" id="{765319EA-4811-3A43-87DF-263D85D6720F}"/>
              </a:ext>
            </a:extLst>
          </p:cNvPr>
          <p:cNvSpPr txBox="1">
            <a:spLocks noChangeArrowheads="1"/>
          </p:cNvSpPr>
          <p:nvPr/>
        </p:nvSpPr>
        <p:spPr bwMode="auto">
          <a:xfrm>
            <a:off x="2346325" y="428148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Table C</a:t>
            </a:r>
          </a:p>
        </p:txBody>
      </p:sp>
      <p:sp>
        <p:nvSpPr>
          <p:cNvPr id="10248" name="Rectangle 9">
            <a:extLst>
              <a:ext uri="{FF2B5EF4-FFF2-40B4-BE49-F238E27FC236}">
                <a16:creationId xmlns:a16="http://schemas.microsoft.com/office/drawing/2014/main" id="{2A03EE8A-D4DB-2448-ADE1-9B28981EF797}"/>
              </a:ext>
            </a:extLst>
          </p:cNvPr>
          <p:cNvSpPr>
            <a:spLocks noChangeArrowheads="1"/>
          </p:cNvSpPr>
          <p:nvPr/>
        </p:nvSpPr>
        <p:spPr bwMode="auto">
          <a:xfrm>
            <a:off x="4914900" y="4889500"/>
            <a:ext cx="533400" cy="16002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9" name="Freeform 10">
            <a:extLst>
              <a:ext uri="{FF2B5EF4-FFF2-40B4-BE49-F238E27FC236}">
                <a16:creationId xmlns:a16="http://schemas.microsoft.com/office/drawing/2014/main" id="{78CD0401-70A8-2E46-B4F3-0A6ECE502923}"/>
              </a:ext>
            </a:extLst>
          </p:cNvPr>
          <p:cNvSpPr>
            <a:spLocks/>
          </p:cNvSpPr>
          <p:nvPr/>
        </p:nvSpPr>
        <p:spPr bwMode="auto">
          <a:xfrm>
            <a:off x="5448300" y="3949700"/>
            <a:ext cx="2438400" cy="2209800"/>
          </a:xfrm>
          <a:custGeom>
            <a:avLst/>
            <a:gdLst>
              <a:gd name="T0" fmla="*/ 0 w 1536"/>
              <a:gd name="T1" fmla="*/ 2147483647 h 1392"/>
              <a:gd name="T2" fmla="*/ 2147483647 w 1536"/>
              <a:gd name="T3" fmla="*/ 2147483647 h 1392"/>
              <a:gd name="T4" fmla="*/ 2147483647 w 1536"/>
              <a:gd name="T5" fmla="*/ 0 h 1392"/>
              <a:gd name="T6" fmla="*/ 0 60000 65536"/>
              <a:gd name="T7" fmla="*/ 0 60000 65536"/>
              <a:gd name="T8" fmla="*/ 0 60000 65536"/>
              <a:gd name="T9" fmla="*/ 0 w 1536"/>
              <a:gd name="T10" fmla="*/ 0 h 1392"/>
              <a:gd name="T11" fmla="*/ 1536 w 1536"/>
              <a:gd name="T12" fmla="*/ 1392 h 1392"/>
            </a:gdLst>
            <a:ahLst/>
            <a:cxnLst>
              <a:cxn ang="T6">
                <a:pos x="T0" y="T1"/>
              </a:cxn>
              <a:cxn ang="T7">
                <a:pos x="T2" y="T3"/>
              </a:cxn>
              <a:cxn ang="T8">
                <a:pos x="T4" y="T5"/>
              </a:cxn>
            </a:cxnLst>
            <a:rect l="T9" t="T10" r="T11" b="T12"/>
            <a:pathLst>
              <a:path w="1536" h="1392">
                <a:moveTo>
                  <a:pt x="0" y="1392"/>
                </a:moveTo>
                <a:cubicBezTo>
                  <a:pt x="256" y="1292"/>
                  <a:pt x="512" y="1192"/>
                  <a:pt x="768" y="960"/>
                </a:cubicBezTo>
                <a:cubicBezTo>
                  <a:pt x="1024" y="728"/>
                  <a:pt x="1280" y="364"/>
                  <a:pt x="1536" y="0"/>
                </a:cubicBez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0" name="Freeform 11">
            <a:extLst>
              <a:ext uri="{FF2B5EF4-FFF2-40B4-BE49-F238E27FC236}">
                <a16:creationId xmlns:a16="http://schemas.microsoft.com/office/drawing/2014/main" id="{B5ACD4A8-E347-9B47-B1F5-F362708D4FE3}"/>
              </a:ext>
            </a:extLst>
          </p:cNvPr>
          <p:cNvSpPr>
            <a:spLocks/>
          </p:cNvSpPr>
          <p:nvPr/>
        </p:nvSpPr>
        <p:spPr bwMode="auto">
          <a:xfrm>
            <a:off x="3543300" y="2971800"/>
            <a:ext cx="1371600" cy="1905000"/>
          </a:xfrm>
          <a:custGeom>
            <a:avLst/>
            <a:gdLst>
              <a:gd name="T0" fmla="*/ 0 w 816"/>
              <a:gd name="T1" fmla="*/ 0 h 1200"/>
              <a:gd name="T2" fmla="*/ 2147483647 w 816"/>
              <a:gd name="T3" fmla="*/ 2147483647 h 1200"/>
              <a:gd name="T4" fmla="*/ 2147483647 w 816"/>
              <a:gd name="T5" fmla="*/ 2147483647 h 1200"/>
              <a:gd name="T6" fmla="*/ 0 60000 65536"/>
              <a:gd name="T7" fmla="*/ 0 60000 65536"/>
              <a:gd name="T8" fmla="*/ 0 60000 65536"/>
              <a:gd name="T9" fmla="*/ 0 w 816"/>
              <a:gd name="T10" fmla="*/ 0 h 1200"/>
              <a:gd name="T11" fmla="*/ 816 w 816"/>
              <a:gd name="T12" fmla="*/ 1200 h 1200"/>
            </a:gdLst>
            <a:ahLst/>
            <a:cxnLst>
              <a:cxn ang="T6">
                <a:pos x="T0" y="T1"/>
              </a:cxn>
              <a:cxn ang="T7">
                <a:pos x="T2" y="T3"/>
              </a:cxn>
              <a:cxn ang="T8">
                <a:pos x="T4" y="T5"/>
              </a:cxn>
            </a:cxnLst>
            <a:rect l="T9" t="T10" r="T11" b="T12"/>
            <a:pathLst>
              <a:path w="816" h="1200">
                <a:moveTo>
                  <a:pt x="0" y="0"/>
                </a:moveTo>
                <a:cubicBezTo>
                  <a:pt x="100" y="356"/>
                  <a:pt x="200" y="712"/>
                  <a:pt x="336" y="912"/>
                </a:cubicBezTo>
                <a:cubicBezTo>
                  <a:pt x="472" y="1112"/>
                  <a:pt x="644" y="1156"/>
                  <a:pt x="816" y="1200"/>
                </a:cubicBez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1" name="Text Box 12">
            <a:extLst>
              <a:ext uri="{FF2B5EF4-FFF2-40B4-BE49-F238E27FC236}">
                <a16:creationId xmlns:a16="http://schemas.microsoft.com/office/drawing/2014/main" id="{734B65FE-618C-254C-B437-61AC827E1F9C}"/>
              </a:ext>
            </a:extLst>
          </p:cNvPr>
          <p:cNvSpPr txBox="1">
            <a:spLocks noChangeArrowheads="1"/>
          </p:cNvSpPr>
          <p:nvPr/>
        </p:nvSpPr>
        <p:spPr bwMode="auto">
          <a:xfrm>
            <a:off x="8077200" y="3276600"/>
            <a:ext cx="627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0.025</a:t>
            </a:r>
          </a:p>
        </p:txBody>
      </p:sp>
      <p:sp>
        <p:nvSpPr>
          <p:cNvPr id="10252" name="Text Box 13">
            <a:extLst>
              <a:ext uri="{FF2B5EF4-FFF2-40B4-BE49-F238E27FC236}">
                <a16:creationId xmlns:a16="http://schemas.microsoft.com/office/drawing/2014/main" id="{7236DD81-0B46-0E41-AA52-6248BA0FBC26}"/>
              </a:ext>
            </a:extLst>
          </p:cNvPr>
          <p:cNvSpPr txBox="1">
            <a:spLocks noChangeArrowheads="1"/>
          </p:cNvSpPr>
          <p:nvPr/>
        </p:nvSpPr>
        <p:spPr bwMode="auto">
          <a:xfrm>
            <a:off x="4267200" y="3276600"/>
            <a:ext cx="627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0.025</a:t>
            </a:r>
          </a:p>
        </p:txBody>
      </p:sp>
    </p:spTree>
    <p:extLst>
      <p:ext uri="{BB962C8B-B14F-4D97-AF65-F5344CB8AC3E}">
        <p14:creationId xmlns:p14="http://schemas.microsoft.com/office/powerpoint/2010/main" val="256948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a:extLst>
              <a:ext uri="{FF2B5EF4-FFF2-40B4-BE49-F238E27FC236}">
                <a16:creationId xmlns:a16="http://schemas.microsoft.com/office/drawing/2014/main" id="{BBD8143A-C330-4044-AACA-48AA45445DB7}"/>
              </a:ext>
            </a:extLst>
          </p:cNvPr>
          <p:cNvGraphicFramePr>
            <a:graphicFrameLocks noChangeAspect="1"/>
          </p:cNvGraphicFramePr>
          <p:nvPr/>
        </p:nvGraphicFramePr>
        <p:xfrm>
          <a:off x="1447800" y="2351088"/>
          <a:ext cx="1905000" cy="971550"/>
        </p:xfrm>
        <a:graphic>
          <a:graphicData uri="http://schemas.openxmlformats.org/presentationml/2006/ole">
            <mc:AlternateContent xmlns:mc="http://schemas.openxmlformats.org/markup-compatibility/2006">
              <mc:Choice xmlns:v="urn:schemas-microsoft-com:vml" Requires="v">
                <p:oleObj spid="_x0000_s288787" name="Equation" r:id="rId4" imgW="520700" imgH="266700" progId="Equation.3">
                  <p:embed/>
                </p:oleObj>
              </mc:Choice>
              <mc:Fallback>
                <p:oleObj name="Equation" r:id="rId4" imgW="520700" imgH="266700" progId="Equation.3">
                  <p:embed/>
                  <p:pic>
                    <p:nvPicPr>
                      <p:cNvPr id="17410" name="Object 2">
                        <a:extLst>
                          <a:ext uri="{FF2B5EF4-FFF2-40B4-BE49-F238E27FC236}">
                            <a16:creationId xmlns:a16="http://schemas.microsoft.com/office/drawing/2014/main" id="{BBD8143A-C330-4044-AACA-48AA45445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51088"/>
                        <a:ext cx="19050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Text Box 3">
            <a:extLst>
              <a:ext uri="{FF2B5EF4-FFF2-40B4-BE49-F238E27FC236}">
                <a16:creationId xmlns:a16="http://schemas.microsoft.com/office/drawing/2014/main" id="{B9C5D428-DAC7-6C40-8C64-A10BDAECE227}"/>
              </a:ext>
            </a:extLst>
          </p:cNvPr>
          <p:cNvSpPr txBox="1">
            <a:spLocks noChangeArrowheads="1"/>
          </p:cNvSpPr>
          <p:nvPr/>
        </p:nvSpPr>
        <p:spPr bwMode="auto">
          <a:xfrm>
            <a:off x="457200" y="1066800"/>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A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Times New Roman" panose="02020603050405020304" pitchFamily="18" charset="0"/>
              </a:rPr>
              <a:t>z-score</a:t>
            </a:r>
            <a:r>
              <a:rPr kumimoji="0" lang="en-US" altLang="en-US" sz="2000" b="0" i="0" u="none" strike="noStrike" kern="1200" cap="none" spc="0" normalizeH="0" baseline="0" noProof="0">
                <a:ln>
                  <a:noFill/>
                </a:ln>
                <a:solidFill>
                  <a:srgbClr val="333399"/>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measures the number of standard deviations that a data value x is from the mean </a:t>
            </a: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m</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a:t>
            </a:r>
          </a:p>
        </p:txBody>
      </p:sp>
      <p:sp>
        <p:nvSpPr>
          <p:cNvPr id="17414" name="Rectangle 4">
            <a:extLst>
              <a:ext uri="{FF2B5EF4-FFF2-40B4-BE49-F238E27FC236}">
                <a16:creationId xmlns:a16="http://schemas.microsoft.com/office/drawing/2014/main" id="{0AB3F06B-1D0F-6A4C-9340-42964C56F217}"/>
              </a:ext>
            </a:extLst>
          </p:cNvPr>
          <p:cNvSpPr>
            <a:spLocks noGrp="1" noChangeArrowheads="1"/>
          </p:cNvSpPr>
          <p:nvPr>
            <p:ph type="title"/>
          </p:nvPr>
        </p:nvSpPr>
        <p:spPr/>
        <p:txBody>
          <a:bodyPr/>
          <a:lstStyle/>
          <a:p>
            <a:pPr eaLnBrk="1" hangingPunct="1"/>
            <a:r>
              <a:rPr lang="en-US" altLang="en-US"/>
              <a:t>Standardizing: calculating z-scores</a:t>
            </a:r>
          </a:p>
        </p:txBody>
      </p:sp>
      <p:sp>
        <p:nvSpPr>
          <p:cNvPr id="1392645" name="Text Box 5">
            <a:extLst>
              <a:ext uri="{FF2B5EF4-FFF2-40B4-BE49-F238E27FC236}">
                <a16:creationId xmlns:a16="http://schemas.microsoft.com/office/drawing/2014/main" id="{01D2ED38-1CB6-6945-B501-C1B21B3FEFCB}"/>
              </a:ext>
            </a:extLst>
          </p:cNvPr>
          <p:cNvSpPr txBox="1">
            <a:spLocks noChangeArrowheads="1"/>
          </p:cNvSpPr>
          <p:nvPr/>
        </p:nvSpPr>
        <p:spPr bwMode="auto">
          <a:xfrm>
            <a:off x="914400" y="5426075"/>
            <a:ext cx="609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4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When x is larger than the mean, z is positive.</a:t>
            </a:r>
          </a:p>
          <a:p>
            <a:pPr marL="0" marR="0" lvl="0" indent="0" algn="l" defTabSz="914400" rtl="0" eaLnBrk="0" fontAlgn="base" latinLnBrk="0" hangingPunct="0">
              <a:lnSpc>
                <a:spcPct val="14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When x is smaller than the mean, z is negative.</a:t>
            </a:r>
          </a:p>
        </p:txBody>
      </p:sp>
      <p:grpSp>
        <p:nvGrpSpPr>
          <p:cNvPr id="2" name="Group 6">
            <a:extLst>
              <a:ext uri="{FF2B5EF4-FFF2-40B4-BE49-F238E27FC236}">
                <a16:creationId xmlns:a16="http://schemas.microsoft.com/office/drawing/2014/main" id="{E13AF631-3DA4-034A-BC04-96A2F03D6CAB}"/>
              </a:ext>
            </a:extLst>
          </p:cNvPr>
          <p:cNvGrpSpPr>
            <a:grpSpLocks/>
          </p:cNvGrpSpPr>
          <p:nvPr/>
        </p:nvGrpSpPr>
        <p:grpSpPr bwMode="auto">
          <a:xfrm>
            <a:off x="4114800" y="1981200"/>
            <a:ext cx="4419600" cy="1485900"/>
            <a:chOff x="2592" y="1248"/>
            <a:chExt cx="2784" cy="936"/>
          </a:xfrm>
        </p:grpSpPr>
        <p:graphicFrame>
          <p:nvGraphicFramePr>
            <p:cNvPr id="17412" name="Object 7">
              <a:extLst>
                <a:ext uri="{FF2B5EF4-FFF2-40B4-BE49-F238E27FC236}">
                  <a16:creationId xmlns:a16="http://schemas.microsoft.com/office/drawing/2014/main" id="{1641EBC7-20B0-DC41-A2BF-2C551E0A4AC7}"/>
                </a:ext>
              </a:extLst>
            </p:cNvPr>
            <p:cNvGraphicFramePr>
              <a:graphicFrameLocks noChangeAspect="1"/>
            </p:cNvGraphicFramePr>
            <p:nvPr/>
          </p:nvGraphicFramePr>
          <p:xfrm>
            <a:off x="2592" y="1776"/>
            <a:ext cx="2449" cy="408"/>
          </p:xfrm>
          <a:graphic>
            <a:graphicData uri="http://schemas.openxmlformats.org/presentationml/2006/ole">
              <mc:AlternateContent xmlns:mc="http://schemas.openxmlformats.org/markup-compatibility/2006">
                <mc:Choice xmlns:v="urn:schemas-microsoft-com:vml" Requires="v">
                  <p:oleObj spid="_x0000_s288788" name="Equation" r:id="rId6" imgW="54419500" imgH="9067800" progId="Equation.3">
                    <p:embed/>
                  </p:oleObj>
                </mc:Choice>
                <mc:Fallback>
                  <p:oleObj name="Equation" r:id="rId6" imgW="54419500" imgH="9067800" progId="Equation.3">
                    <p:embed/>
                    <p:pic>
                      <p:nvPicPr>
                        <p:cNvPr id="17412" name="Object 7">
                          <a:extLst>
                            <a:ext uri="{FF2B5EF4-FFF2-40B4-BE49-F238E27FC236}">
                              <a16:creationId xmlns:a16="http://schemas.microsoft.com/office/drawing/2014/main" id="{1641EBC7-20B0-DC41-A2BF-2C551E0A4A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 y="1776"/>
                          <a:ext cx="2449"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9" name="Text Box 8">
              <a:extLst>
                <a:ext uri="{FF2B5EF4-FFF2-40B4-BE49-F238E27FC236}">
                  <a16:creationId xmlns:a16="http://schemas.microsoft.com/office/drawing/2014/main" id="{AB4C9091-AEAA-C44C-9799-3A97C28C0B61}"/>
                </a:ext>
              </a:extLst>
            </p:cNvPr>
            <p:cNvSpPr txBox="1">
              <a:spLocks noChangeArrowheads="1"/>
            </p:cNvSpPr>
            <p:nvPr/>
          </p:nvSpPr>
          <p:spPr bwMode="auto">
            <a:xfrm>
              <a:off x="2592" y="1248"/>
              <a:ext cx="278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When x is 1 standard deviation larger than the mean, then z = 1.</a:t>
              </a:r>
            </a:p>
          </p:txBody>
        </p:sp>
      </p:grpSp>
      <p:grpSp>
        <p:nvGrpSpPr>
          <p:cNvPr id="3" name="Group 9">
            <a:extLst>
              <a:ext uri="{FF2B5EF4-FFF2-40B4-BE49-F238E27FC236}">
                <a16:creationId xmlns:a16="http://schemas.microsoft.com/office/drawing/2014/main" id="{B7793CF6-1B81-E143-A83C-DACEE0C58A18}"/>
              </a:ext>
            </a:extLst>
          </p:cNvPr>
          <p:cNvGrpSpPr>
            <a:grpSpLocks/>
          </p:cNvGrpSpPr>
          <p:nvPr/>
        </p:nvGrpSpPr>
        <p:grpSpPr bwMode="auto">
          <a:xfrm>
            <a:off x="3276600" y="3743325"/>
            <a:ext cx="4419600" cy="1438275"/>
            <a:chOff x="2064" y="2358"/>
            <a:chExt cx="2784" cy="906"/>
          </a:xfrm>
        </p:grpSpPr>
        <p:graphicFrame>
          <p:nvGraphicFramePr>
            <p:cNvPr id="17411" name="Object 10">
              <a:extLst>
                <a:ext uri="{FF2B5EF4-FFF2-40B4-BE49-F238E27FC236}">
                  <a16:creationId xmlns:a16="http://schemas.microsoft.com/office/drawing/2014/main" id="{7C3EA5F6-B0C0-D241-81AE-90F88A11AE8B}"/>
                </a:ext>
              </a:extLst>
            </p:cNvPr>
            <p:cNvGraphicFramePr>
              <a:graphicFrameLocks noChangeAspect="1"/>
            </p:cNvGraphicFramePr>
            <p:nvPr/>
          </p:nvGraphicFramePr>
          <p:xfrm>
            <a:off x="2064" y="2867"/>
            <a:ext cx="2640" cy="397"/>
          </p:xfrm>
          <a:graphic>
            <a:graphicData uri="http://schemas.openxmlformats.org/presentationml/2006/ole">
              <mc:AlternateContent xmlns:mc="http://schemas.openxmlformats.org/markup-compatibility/2006">
                <mc:Choice xmlns:v="urn:schemas-microsoft-com:vml" Requires="v">
                  <p:oleObj spid="_x0000_s288789" name="Equation" r:id="rId8" imgW="60274200" imgH="9067800" progId="Equation.3">
                    <p:embed/>
                  </p:oleObj>
                </mc:Choice>
                <mc:Fallback>
                  <p:oleObj name="Equation" r:id="rId8" imgW="60274200" imgH="9067800" progId="Equation.3">
                    <p:embed/>
                    <p:pic>
                      <p:nvPicPr>
                        <p:cNvPr id="17411" name="Object 10">
                          <a:extLst>
                            <a:ext uri="{FF2B5EF4-FFF2-40B4-BE49-F238E27FC236}">
                              <a16:creationId xmlns:a16="http://schemas.microsoft.com/office/drawing/2014/main" id="{7C3EA5F6-B0C0-D241-81AE-90F88A11AE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4" y="2867"/>
                          <a:ext cx="2640"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8" name="Text Box 11">
              <a:extLst>
                <a:ext uri="{FF2B5EF4-FFF2-40B4-BE49-F238E27FC236}">
                  <a16:creationId xmlns:a16="http://schemas.microsoft.com/office/drawing/2014/main" id="{5604BA4D-EE6D-894F-AFE4-50BD17119377}"/>
                </a:ext>
              </a:extLst>
            </p:cNvPr>
            <p:cNvSpPr txBox="1">
              <a:spLocks noChangeArrowheads="1"/>
            </p:cNvSpPr>
            <p:nvPr/>
          </p:nvSpPr>
          <p:spPr bwMode="auto">
            <a:xfrm>
              <a:off x="2064" y="2358"/>
              <a:ext cx="278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When x is 2 standard deviations larger than the mean, then z = 2.</a:t>
              </a:r>
            </a:p>
          </p:txBody>
        </p:sp>
      </p:grpSp>
    </p:spTree>
    <p:extLst>
      <p:ext uri="{BB962C8B-B14F-4D97-AF65-F5344CB8AC3E}">
        <p14:creationId xmlns:p14="http://schemas.microsoft.com/office/powerpoint/2010/main" val="2050014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4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2CE8E36A-CD96-F646-BC81-3DD2419B5F30}"/>
              </a:ext>
            </a:extLst>
          </p:cNvPr>
          <p:cNvSpPr>
            <a:spLocks noGrp="1" noChangeArrowheads="1"/>
          </p:cNvSpPr>
          <p:nvPr>
            <p:ph type="title"/>
          </p:nvPr>
        </p:nvSpPr>
        <p:spPr>
          <a:xfrm>
            <a:off x="457200" y="76200"/>
            <a:ext cx="8077200" cy="762000"/>
          </a:xfrm>
        </p:spPr>
        <p:txBody>
          <a:bodyPr/>
          <a:lstStyle/>
          <a:p>
            <a:pPr eaLnBrk="1" hangingPunct="1"/>
            <a:r>
              <a:rPr lang="en-US" altLang="en-US"/>
              <a:t>Confidence intervals to test hypotheses</a:t>
            </a:r>
          </a:p>
        </p:txBody>
      </p:sp>
      <p:sp>
        <p:nvSpPr>
          <p:cNvPr id="11268" name="Rectangle 3">
            <a:extLst>
              <a:ext uri="{FF2B5EF4-FFF2-40B4-BE49-F238E27FC236}">
                <a16:creationId xmlns:a16="http://schemas.microsoft.com/office/drawing/2014/main" id="{A48E0BA9-CEAA-5940-BF50-4E4D94C92317}"/>
              </a:ext>
            </a:extLst>
          </p:cNvPr>
          <p:cNvSpPr>
            <a:spLocks noGrp="1" noChangeArrowheads="1"/>
          </p:cNvSpPr>
          <p:nvPr>
            <p:ph type="body" idx="1"/>
          </p:nvPr>
        </p:nvSpPr>
        <p:spPr>
          <a:xfrm>
            <a:off x="3048000" y="762000"/>
            <a:ext cx="5867400" cy="990600"/>
          </a:xfrm>
        </p:spPr>
        <p:txBody>
          <a:bodyPr/>
          <a:lstStyle/>
          <a:p>
            <a:pPr marL="0" indent="0" eaLnBrk="1" hangingPunct="1">
              <a:lnSpc>
                <a:spcPct val="120000"/>
              </a:lnSpc>
              <a:buFont typeface="Wingdings" pitchFamily="2" charset="2"/>
              <a:buNone/>
            </a:pPr>
            <a:r>
              <a:rPr lang="en-US" altLang="en-US"/>
              <a:t>Because a two-sided test is symmetrical, you can also use a CI to test a two-sided hypothesis.</a:t>
            </a:r>
          </a:p>
        </p:txBody>
      </p:sp>
      <p:pic>
        <p:nvPicPr>
          <p:cNvPr id="1302532" name="Picture 4">
            <a:extLst>
              <a:ext uri="{FF2B5EF4-FFF2-40B4-BE49-F238E27FC236}">
                <a16:creationId xmlns:a16="http://schemas.microsoft.com/office/drawing/2014/main" id="{A4E3C557-9C0C-B44B-935B-7B462BD0C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5" y="1676400"/>
            <a:ext cx="566737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2533" name="Text Box 5">
            <a:extLst>
              <a:ext uri="{FF2B5EF4-FFF2-40B4-BE49-F238E27FC236}">
                <a16:creationId xmlns:a16="http://schemas.microsoft.com/office/drawing/2014/main" id="{2032472B-CCFF-F34F-B279-710B09458C2C}"/>
              </a:ext>
            </a:extLst>
          </p:cNvPr>
          <p:cNvSpPr txBox="1">
            <a:spLocks noChangeArrowheads="1"/>
          </p:cNvSpPr>
          <p:nvPr/>
        </p:nvSpPr>
        <p:spPr bwMode="auto">
          <a:xfrm>
            <a:off x="3629025" y="3940175"/>
            <a:ext cx="595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α</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1302534" name="Text Box 6">
            <a:extLst>
              <a:ext uri="{FF2B5EF4-FFF2-40B4-BE49-F238E27FC236}">
                <a16:creationId xmlns:a16="http://schemas.microsoft.com/office/drawing/2014/main" id="{47576D5A-8E06-8A45-A243-D3E5EA013076}"/>
              </a:ext>
            </a:extLst>
          </p:cNvPr>
          <p:cNvSpPr txBox="1">
            <a:spLocks noChangeArrowheads="1"/>
          </p:cNvSpPr>
          <p:nvPr/>
        </p:nvSpPr>
        <p:spPr bwMode="auto">
          <a:xfrm>
            <a:off x="7696200" y="3940175"/>
            <a:ext cx="595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α</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1302535" name="Text Box 7">
            <a:extLst>
              <a:ext uri="{FF2B5EF4-FFF2-40B4-BE49-F238E27FC236}">
                <a16:creationId xmlns:a16="http://schemas.microsoft.com/office/drawing/2014/main" id="{9FE2F649-737C-8248-93B1-CE62E0FFD37E}"/>
              </a:ext>
            </a:extLst>
          </p:cNvPr>
          <p:cNvSpPr txBox="1">
            <a:spLocks noChangeArrowheads="1"/>
          </p:cNvSpPr>
          <p:nvPr/>
        </p:nvSpPr>
        <p:spPr bwMode="auto">
          <a:xfrm>
            <a:off x="381000" y="914400"/>
            <a:ext cx="26066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20000"/>
              </a:spcBef>
              <a:spcAft>
                <a:spcPct val="0"/>
              </a:spcAft>
              <a:buClr>
                <a:srgbClr val="CC9900"/>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 a two-sided test,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24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1 – </a:t>
            </a:r>
            <a:r>
              <a:rPr kumimoji="0" lang="el-GR" altLang="en-US" sz="2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α</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20000"/>
              </a:lnSpc>
              <a:spcBef>
                <a:spcPct val="50000"/>
              </a:spcBef>
              <a:spcAft>
                <a:spcPct val="0"/>
              </a:spcAft>
              <a:buClr>
                <a:srgbClr val="CC9900"/>
              </a:buClr>
              <a:buSzPct val="65000"/>
              <a:buFont typeface="Wingdings" pitchFamily="2" charset="2"/>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 confidence level</a:t>
            </a:r>
            <a:endParaRPr kumimoji="0" lang="en-US" alt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50000"/>
              </a:spcBef>
              <a:spcAft>
                <a:spcPct val="0"/>
              </a:spcAft>
              <a:buClr>
                <a:srgbClr val="CC9900"/>
              </a:buClr>
              <a:buSzPct val="65000"/>
              <a:buFont typeface="Wingdings" pitchFamily="2" charset="2"/>
              <a:buNone/>
              <a:tabLst/>
              <a:defRPr/>
            </a:pP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α</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 significance level</a:t>
            </a:r>
          </a:p>
          <a:p>
            <a:pPr marL="0" marR="0" lvl="0" indent="0" algn="l" defTabSz="914400" rtl="0" eaLnBrk="1" fontAlgn="base" latinLnBrk="0" hangingPunct="1">
              <a:lnSpc>
                <a:spcPct val="120000"/>
              </a:lnSpc>
              <a:spcBef>
                <a:spcPct val="50000"/>
              </a:spcBef>
              <a:spcAft>
                <a:spcPct val="0"/>
              </a:spcAft>
              <a:buClr>
                <a:srgbClr val="CC9900"/>
              </a:buClr>
              <a:buSzPct val="65000"/>
              <a:buFont typeface="Wingdings" pitchFamily="2" charset="2"/>
              <a:buNone/>
              <a:tabLst/>
              <a:defRPr/>
            </a:pPr>
            <a:endPar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3" name="Rectangle 9">
            <a:extLst>
              <a:ext uri="{FF2B5EF4-FFF2-40B4-BE49-F238E27FC236}">
                <a16:creationId xmlns:a16="http://schemas.microsoft.com/office/drawing/2014/main" id="{EBFCE692-7EA2-E948-B394-1F076949F749}"/>
              </a:ext>
            </a:extLst>
          </p:cNvPr>
          <p:cNvSpPr>
            <a:spLocks noChangeArrowheads="1"/>
          </p:cNvSpPr>
          <p:nvPr/>
        </p:nvSpPr>
        <p:spPr bwMode="auto">
          <a:xfrm>
            <a:off x="0" y="5334000"/>
            <a:ext cx="9144000" cy="15240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4" name="TextBox 10">
            <a:extLst>
              <a:ext uri="{FF2B5EF4-FFF2-40B4-BE49-F238E27FC236}">
                <a16:creationId xmlns:a16="http://schemas.microsoft.com/office/drawing/2014/main" id="{A8FFC8D2-F45D-1041-9398-E8A33A2F648B}"/>
              </a:ext>
            </a:extLst>
          </p:cNvPr>
          <p:cNvSpPr txBox="1">
            <a:spLocks noChangeArrowheads="1"/>
          </p:cNvSpPr>
          <p:nvPr/>
        </p:nvSpPr>
        <p:spPr bwMode="auto">
          <a:xfrm>
            <a:off x="0" y="2895600"/>
            <a:ext cx="2971800" cy="24320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For cherry tomato eg: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σ</a:t>
            </a:r>
            <a:r>
              <a:rPr kumimoji="0" lang="en-US" altLang="en-US" sz="1800" b="0" i="0"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5 g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Times New Roman" panose="02020603050405020304" pitchFamily="18" charset="0"/>
              </a:rPr>
              <a:t>0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227 g vs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H</a:t>
            </a:r>
            <a:r>
              <a:rPr kumimoji="0" lang="en-US" altLang="en-US" sz="1800" b="0" i="1" u="none" strike="noStrike" kern="1200" cap="none" spc="0" normalizeH="0" baseline="-25000" noProof="0">
                <a:ln>
                  <a:noFill/>
                </a:ln>
                <a:solidFill>
                  <a:srgbClr val="000000"/>
                </a:solidFill>
                <a:effectLst/>
                <a:uLnTx/>
                <a:uFillTx/>
                <a:latin typeface="Arial" panose="020B0604020202020204" pitchFamily="34" charset="0"/>
                <a:ea typeface="+mn-ea"/>
                <a:cs typeface="Times New Roman" panose="02020603050405020304" pitchFamily="18" charset="0"/>
              </a:rPr>
              <a:t>a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 227 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Times New Roman" panose="02020603050405020304" pitchFamily="18" charset="0"/>
              </a:rPr>
              <a:t>What is CI?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Times New Roman" panose="02020603050405020304" pitchFamily="18" charset="0"/>
              </a:rPr>
              <a:t>Would we reject null?</a:t>
            </a: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graphicFrame>
        <p:nvGraphicFramePr>
          <p:cNvPr id="11266" name="Object 6">
            <a:extLst>
              <a:ext uri="{FF2B5EF4-FFF2-40B4-BE49-F238E27FC236}">
                <a16:creationId xmlns:a16="http://schemas.microsoft.com/office/drawing/2014/main" id="{07DCD6AA-D916-C44F-8EBA-41E51F23CA4F}"/>
              </a:ext>
            </a:extLst>
          </p:cNvPr>
          <p:cNvGraphicFramePr>
            <a:graphicFrameLocks noChangeAspect="1"/>
          </p:cNvGraphicFramePr>
          <p:nvPr/>
        </p:nvGraphicFramePr>
        <p:xfrm>
          <a:off x="1219200" y="3352800"/>
          <a:ext cx="1058863" cy="360363"/>
        </p:xfrm>
        <a:graphic>
          <a:graphicData uri="http://schemas.openxmlformats.org/presentationml/2006/ole">
            <mc:AlternateContent xmlns:mc="http://schemas.openxmlformats.org/markup-compatibility/2006">
              <mc:Choice xmlns:v="urn:schemas-microsoft-com:vml" Requires="v">
                <p:oleObj spid="_x0000_s454663" name="Equation" r:id="rId5" imgW="13754100" imgH="4686300" progId="Equation.3">
                  <p:embed/>
                </p:oleObj>
              </mc:Choice>
              <mc:Fallback>
                <p:oleObj name="Equation" r:id="rId5" imgW="13754100" imgH="4686300" progId="Equation.3">
                  <p:embed/>
                  <p:pic>
                    <p:nvPicPr>
                      <p:cNvPr id="11266" name="Object 6">
                        <a:extLst>
                          <a:ext uri="{FF2B5EF4-FFF2-40B4-BE49-F238E27FC236}">
                            <a16:creationId xmlns:a16="http://schemas.microsoft.com/office/drawing/2014/main" id="{07DCD6AA-D916-C44F-8EBA-41E51F23CA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352800"/>
                        <a:ext cx="1058863"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78520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25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25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533" grpId="0"/>
      <p:bldP spid="1302534" grpId="0"/>
      <p:bldP spid="130253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36E59622-5EB3-4C46-9DF6-673623590ACD}"/>
              </a:ext>
            </a:extLst>
          </p:cNvPr>
          <p:cNvSpPr>
            <a:spLocks noChangeArrowheads="1"/>
          </p:cNvSpPr>
          <p:nvPr/>
        </p:nvSpPr>
        <p:spPr bwMode="auto">
          <a:xfrm>
            <a:off x="685800" y="838200"/>
            <a:ext cx="7924800" cy="35814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3" name="Rectangle 3">
            <a:extLst>
              <a:ext uri="{FF2B5EF4-FFF2-40B4-BE49-F238E27FC236}">
                <a16:creationId xmlns:a16="http://schemas.microsoft.com/office/drawing/2014/main" id="{6D9E589F-BD91-3A48-9074-D2E862898915}"/>
              </a:ext>
            </a:extLst>
          </p:cNvPr>
          <p:cNvSpPr>
            <a:spLocks noGrp="1" noChangeArrowheads="1"/>
          </p:cNvSpPr>
          <p:nvPr>
            <p:ph type="body" idx="1"/>
          </p:nvPr>
        </p:nvSpPr>
        <p:spPr>
          <a:xfrm>
            <a:off x="762000" y="952500"/>
            <a:ext cx="8077200" cy="990600"/>
          </a:xfrm>
        </p:spPr>
        <p:txBody>
          <a:bodyPr/>
          <a:lstStyle/>
          <a:p>
            <a:pPr marL="228600" indent="-228600" eaLnBrk="1" hangingPunct="1">
              <a:lnSpc>
                <a:spcPct val="130000"/>
              </a:lnSpc>
              <a:buFont typeface="Wingdings" pitchFamily="2" charset="2"/>
              <a:buNone/>
            </a:pPr>
            <a:r>
              <a:rPr lang="en-US" altLang="en-US" sz="1600"/>
              <a:t>Ex: Your sample gives a 99% confidence interval of                                      </a:t>
            </a:r>
            <a:r>
              <a:rPr lang="en-US" altLang="en-US" sz="1600" b="1"/>
              <a:t>.</a:t>
            </a:r>
          </a:p>
          <a:p>
            <a:pPr marL="228600" indent="-228600" eaLnBrk="1" hangingPunct="1">
              <a:lnSpc>
                <a:spcPct val="130000"/>
              </a:lnSpc>
              <a:buFont typeface="Wingdings" pitchFamily="2" charset="2"/>
              <a:buNone/>
            </a:pPr>
            <a:r>
              <a:rPr lang="en-US" altLang="en-US" sz="1600"/>
              <a:t>With 99% confidence, could samples be from populations with </a:t>
            </a:r>
            <a:r>
              <a:rPr lang="en-US" altLang="en-US" sz="1400" i="1">
                <a:cs typeface="Arial" panose="020B0604020202020204" pitchFamily="34" charset="0"/>
              </a:rPr>
              <a:t>µ</a:t>
            </a:r>
            <a:r>
              <a:rPr lang="en-US" altLang="en-US" sz="1600"/>
              <a:t> = 0.86? </a:t>
            </a:r>
            <a:r>
              <a:rPr lang="en-US" altLang="en-US" sz="1400" i="1">
                <a:cs typeface="Arial" panose="020B0604020202020204" pitchFamily="34" charset="0"/>
              </a:rPr>
              <a:t>µ</a:t>
            </a:r>
            <a:r>
              <a:rPr lang="en-US" altLang="en-US" sz="1600"/>
              <a:t> = 0.85?</a:t>
            </a:r>
          </a:p>
        </p:txBody>
      </p:sp>
      <p:pic>
        <p:nvPicPr>
          <p:cNvPr id="12294" name="Picture 4" descr="F06-17">
            <a:extLst>
              <a:ext uri="{FF2B5EF4-FFF2-40B4-BE49-F238E27FC236}">
                <a16:creationId xmlns:a16="http://schemas.microsoft.com/office/drawing/2014/main" id="{1C236EDF-FEBE-FE44-8F7D-CE0520438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641"/>
          <a:stretch>
            <a:fillRect/>
          </a:stretch>
        </p:blipFill>
        <p:spPr bwMode="auto">
          <a:xfrm>
            <a:off x="1143000" y="1905000"/>
            <a:ext cx="72231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0" name="Object 5">
            <a:extLst>
              <a:ext uri="{FF2B5EF4-FFF2-40B4-BE49-F238E27FC236}">
                <a16:creationId xmlns:a16="http://schemas.microsoft.com/office/drawing/2014/main" id="{CF89688A-6FA0-6B47-B773-63CA70CFA216}"/>
              </a:ext>
            </a:extLst>
          </p:cNvPr>
          <p:cNvGraphicFramePr>
            <a:graphicFrameLocks noChangeAspect="1"/>
          </p:cNvGraphicFramePr>
          <p:nvPr/>
        </p:nvGraphicFramePr>
        <p:xfrm>
          <a:off x="5562600" y="1066800"/>
          <a:ext cx="2071688" cy="203200"/>
        </p:xfrm>
        <a:graphic>
          <a:graphicData uri="http://schemas.openxmlformats.org/presentationml/2006/ole">
            <mc:AlternateContent xmlns:mc="http://schemas.openxmlformats.org/markup-compatibility/2006">
              <mc:Choice xmlns:v="urn:schemas-microsoft-com:vml" Requires="v">
                <p:oleObj spid="_x0000_s456717" name="Equation" r:id="rId5" imgW="7747000" imgH="736600" progId="Equation.3">
                  <p:embed/>
                </p:oleObj>
              </mc:Choice>
              <mc:Fallback>
                <p:oleObj name="Equation" r:id="rId5" imgW="7747000" imgH="736600" progId="Equation.3">
                  <p:embed/>
                  <p:pic>
                    <p:nvPicPr>
                      <p:cNvPr id="12290" name="Object 5">
                        <a:extLst>
                          <a:ext uri="{FF2B5EF4-FFF2-40B4-BE49-F238E27FC236}">
                            <a16:creationId xmlns:a16="http://schemas.microsoft.com/office/drawing/2014/main" id="{CF89688A-6FA0-6B47-B773-63CA70CFA2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066800"/>
                        <a:ext cx="2071688"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5" name="Text Box 6">
            <a:extLst>
              <a:ext uri="{FF2B5EF4-FFF2-40B4-BE49-F238E27FC236}">
                <a16:creationId xmlns:a16="http://schemas.microsoft.com/office/drawing/2014/main" id="{4F1BF44D-708D-6F46-8D21-E05E980889C1}"/>
              </a:ext>
            </a:extLst>
          </p:cNvPr>
          <p:cNvSpPr txBox="1">
            <a:spLocks noChangeArrowheads="1"/>
          </p:cNvSpPr>
          <p:nvPr/>
        </p:nvSpPr>
        <p:spPr bwMode="auto">
          <a:xfrm>
            <a:off x="3378200" y="27543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6633"/>
                </a:solidFill>
                <a:effectLst/>
                <a:uLnTx/>
                <a:uFillTx/>
                <a:latin typeface="Times New Roman" panose="02020603050405020304" pitchFamily="18" charset="0"/>
                <a:ea typeface="+mn-ea"/>
                <a:cs typeface="+mn-cs"/>
              </a:rPr>
              <a:t>99% C.I.</a:t>
            </a:r>
          </a:p>
        </p:txBody>
      </p:sp>
      <p:sp>
        <p:nvSpPr>
          <p:cNvPr id="12296" name="Rectangle 7">
            <a:extLst>
              <a:ext uri="{FF2B5EF4-FFF2-40B4-BE49-F238E27FC236}">
                <a16:creationId xmlns:a16="http://schemas.microsoft.com/office/drawing/2014/main" id="{472AD69E-8E46-034A-9A08-E42F73484D69}"/>
              </a:ext>
            </a:extLst>
          </p:cNvPr>
          <p:cNvSpPr>
            <a:spLocks noGrp="1" noChangeArrowheads="1"/>
          </p:cNvSpPr>
          <p:nvPr>
            <p:ph type="title"/>
          </p:nvPr>
        </p:nvSpPr>
        <p:spPr>
          <a:xfrm>
            <a:off x="457200" y="228600"/>
            <a:ext cx="8229600" cy="533400"/>
          </a:xfrm>
        </p:spPr>
        <p:txBody>
          <a:bodyPr/>
          <a:lstStyle/>
          <a:p>
            <a:pPr eaLnBrk="1" hangingPunct="1"/>
            <a:r>
              <a:rPr lang="en-US" altLang="en-US" sz="2400" b="1">
                <a:solidFill>
                  <a:srgbClr val="333399"/>
                </a:solidFill>
              </a:rPr>
              <a:t>Logic of confidence interval test</a:t>
            </a:r>
          </a:p>
        </p:txBody>
      </p:sp>
      <p:sp>
        <p:nvSpPr>
          <p:cNvPr id="12297" name="Line 8">
            <a:extLst>
              <a:ext uri="{FF2B5EF4-FFF2-40B4-BE49-F238E27FC236}">
                <a16:creationId xmlns:a16="http://schemas.microsoft.com/office/drawing/2014/main" id="{D759907C-F8B8-6C49-94E1-FEDBC478E5B6}"/>
              </a:ext>
            </a:extLst>
          </p:cNvPr>
          <p:cNvSpPr>
            <a:spLocks noChangeShapeType="1"/>
          </p:cNvSpPr>
          <p:nvPr/>
        </p:nvSpPr>
        <p:spPr bwMode="auto">
          <a:xfrm>
            <a:off x="5372100" y="2678113"/>
            <a:ext cx="0" cy="11430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12291" name="Object 9">
            <a:extLst>
              <a:ext uri="{FF2B5EF4-FFF2-40B4-BE49-F238E27FC236}">
                <a16:creationId xmlns:a16="http://schemas.microsoft.com/office/drawing/2014/main" id="{878ECBE5-8AB9-7148-BE90-60FB281F1410}"/>
              </a:ext>
            </a:extLst>
          </p:cNvPr>
          <p:cNvGraphicFramePr>
            <a:graphicFrameLocks noChangeAspect="1"/>
          </p:cNvGraphicFramePr>
          <p:nvPr/>
        </p:nvGraphicFramePr>
        <p:xfrm>
          <a:off x="3911600" y="3259138"/>
          <a:ext cx="328613" cy="333375"/>
        </p:xfrm>
        <a:graphic>
          <a:graphicData uri="http://schemas.openxmlformats.org/presentationml/2006/ole">
            <mc:AlternateContent xmlns:mc="http://schemas.openxmlformats.org/markup-compatibility/2006">
              <mc:Choice xmlns:v="urn:schemas-microsoft-com:vml" Requires="v">
                <p:oleObj spid="_x0000_s456718" name="Equation" r:id="rId7" imgW="736600" imgH="736600" progId="Equation.3">
                  <p:embed/>
                </p:oleObj>
              </mc:Choice>
              <mc:Fallback>
                <p:oleObj name="Equation" r:id="rId7" imgW="736600" imgH="736600" progId="Equation.3">
                  <p:embed/>
                  <p:pic>
                    <p:nvPicPr>
                      <p:cNvPr id="12291" name="Object 9">
                        <a:extLst>
                          <a:ext uri="{FF2B5EF4-FFF2-40B4-BE49-F238E27FC236}">
                            <a16:creationId xmlns:a16="http://schemas.microsoft.com/office/drawing/2014/main" id="{878ECBE5-8AB9-7148-BE90-60FB281F14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1600" y="3259138"/>
                        <a:ext cx="32861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8" name="Line 10">
            <a:extLst>
              <a:ext uri="{FF2B5EF4-FFF2-40B4-BE49-F238E27FC236}">
                <a16:creationId xmlns:a16="http://schemas.microsoft.com/office/drawing/2014/main" id="{5DC3F2CF-3151-8647-832C-8D0AB1E1410B}"/>
              </a:ext>
            </a:extLst>
          </p:cNvPr>
          <p:cNvSpPr>
            <a:spLocks noChangeShapeType="1"/>
          </p:cNvSpPr>
          <p:nvPr/>
        </p:nvSpPr>
        <p:spPr bwMode="auto">
          <a:xfrm>
            <a:off x="6731000" y="2678113"/>
            <a:ext cx="0" cy="11430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9" name="Rectangle 11">
            <a:extLst>
              <a:ext uri="{FF2B5EF4-FFF2-40B4-BE49-F238E27FC236}">
                <a16:creationId xmlns:a16="http://schemas.microsoft.com/office/drawing/2014/main" id="{EE4704E4-D267-EF4A-B648-C0FDA75C1AFB}"/>
              </a:ext>
            </a:extLst>
          </p:cNvPr>
          <p:cNvSpPr>
            <a:spLocks noChangeArrowheads="1"/>
          </p:cNvSpPr>
          <p:nvPr/>
        </p:nvSpPr>
        <p:spPr bwMode="auto">
          <a:xfrm>
            <a:off x="1371600" y="1905000"/>
            <a:ext cx="6858000" cy="914400"/>
          </a:xfrm>
          <a:prstGeom prst="rect">
            <a:avLst/>
          </a:prstGeom>
          <a:solidFill>
            <a:srgbClr val="D8E2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00" name="Text Box 12">
            <a:extLst>
              <a:ext uri="{FF2B5EF4-FFF2-40B4-BE49-F238E27FC236}">
                <a16:creationId xmlns:a16="http://schemas.microsoft.com/office/drawing/2014/main" id="{E3C0CA3E-7AEF-2C42-881A-47225D3946B1}"/>
              </a:ext>
            </a:extLst>
          </p:cNvPr>
          <p:cNvSpPr txBox="1">
            <a:spLocks noChangeArrowheads="1"/>
          </p:cNvSpPr>
          <p:nvPr/>
        </p:nvSpPr>
        <p:spPr bwMode="auto">
          <a:xfrm>
            <a:off x="4222750" y="1873250"/>
            <a:ext cx="164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996600"/>
                </a:solidFill>
                <a:effectLst/>
                <a:uLnTx/>
                <a:uFillTx/>
                <a:latin typeface="Arial" panose="020B0604020202020204" pitchFamily="34" charset="0"/>
                <a:ea typeface="+mn-ea"/>
                <a:cs typeface="+mn-cs"/>
              </a:rPr>
              <a:t>Cannot reject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srgbClr val="996600"/>
                </a:solidFill>
                <a:effectLst/>
                <a:uLnTx/>
                <a:uFillTx/>
                <a:latin typeface="Arial" panose="020B0604020202020204" pitchFamily="34" charset="0"/>
                <a:ea typeface="+mn-ea"/>
                <a:cs typeface="+mn-cs"/>
              </a:rPr>
              <a:t>H</a:t>
            </a:r>
            <a:r>
              <a:rPr kumimoji="0" lang="en-US" altLang="en-US" sz="1800" b="1" i="0" u="none" strike="noStrike" kern="1200" cap="none" spc="0" normalizeH="0" baseline="-25000" noProof="0">
                <a:ln>
                  <a:noFill/>
                </a:ln>
                <a:solidFill>
                  <a:srgbClr val="996600"/>
                </a:solidFill>
                <a:effectLst/>
                <a:uLnTx/>
                <a:uFillTx/>
                <a:latin typeface="Arial" panose="020B0604020202020204" pitchFamily="34" charset="0"/>
                <a:ea typeface="+mn-ea"/>
                <a:cs typeface="+mn-cs"/>
              </a:rPr>
              <a:t>0</a:t>
            </a:r>
            <a:r>
              <a:rPr kumimoji="0" lang="en-US" altLang="en-US" sz="1800" b="1" i="0" u="none" strike="noStrike" kern="1200" cap="none" spc="0" normalizeH="0" baseline="0" noProof="0">
                <a:ln>
                  <a:noFill/>
                </a:ln>
                <a:solidFill>
                  <a:srgbClr val="996600"/>
                </a:solidFill>
                <a:effectLst/>
                <a:uLnTx/>
                <a:uFillTx/>
                <a:latin typeface="Arial" panose="020B0604020202020204" pitchFamily="34" charset="0"/>
                <a:ea typeface="+mn-ea"/>
                <a:cs typeface="+mn-cs"/>
              </a:rPr>
              <a:t>: </a:t>
            </a:r>
            <a:r>
              <a:rPr kumimoji="0" lang="en-US" altLang="en-US" sz="1800" b="1" i="1" u="none" strike="noStrike" kern="1200" cap="none" spc="0" normalizeH="0" baseline="0" noProof="0">
                <a:ln>
                  <a:noFill/>
                </a:ln>
                <a:solidFill>
                  <a:srgbClr val="996600"/>
                </a:solidFill>
                <a:effectLst/>
                <a:uLnTx/>
                <a:uFillTx/>
                <a:latin typeface="Symbol" pitchFamily="2" charset="2"/>
                <a:ea typeface="+mn-ea"/>
                <a:cs typeface="+mn-cs"/>
              </a:rPr>
              <a:t>m</a:t>
            </a:r>
            <a:r>
              <a:rPr kumimoji="0" lang="en-US" altLang="en-US" sz="1800" b="1" i="0" u="none" strike="noStrike" kern="1200" cap="none" spc="0" normalizeH="0" baseline="0" noProof="0">
                <a:ln>
                  <a:noFill/>
                </a:ln>
                <a:solidFill>
                  <a:srgbClr val="996600"/>
                </a:solidFill>
                <a:effectLst/>
                <a:uLnTx/>
                <a:uFillTx/>
                <a:latin typeface="Arial" panose="020B0604020202020204" pitchFamily="34" charset="0"/>
                <a:ea typeface="+mn-ea"/>
                <a:cs typeface="+mn-cs"/>
              </a:rPr>
              <a:t> = 0.85</a:t>
            </a:r>
          </a:p>
        </p:txBody>
      </p:sp>
      <p:sp>
        <p:nvSpPr>
          <p:cNvPr id="12301" name="Text Box 13">
            <a:extLst>
              <a:ext uri="{FF2B5EF4-FFF2-40B4-BE49-F238E27FC236}">
                <a16:creationId xmlns:a16="http://schemas.microsoft.com/office/drawing/2014/main" id="{300B9451-83BB-1046-AFA5-14C97E7FF85D}"/>
              </a:ext>
            </a:extLst>
          </p:cNvPr>
          <p:cNvSpPr txBox="1">
            <a:spLocks noChangeArrowheads="1"/>
          </p:cNvSpPr>
          <p:nvPr/>
        </p:nvSpPr>
        <p:spPr bwMode="auto">
          <a:xfrm>
            <a:off x="5943600" y="2311400"/>
            <a:ext cx="2201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Arial" panose="020B0604020202020204" pitchFamily="34" charset="0"/>
                <a:ea typeface="+mn-ea"/>
                <a:cs typeface="+mn-cs"/>
              </a:rPr>
              <a:t>Reject </a:t>
            </a:r>
            <a:r>
              <a:rPr kumimoji="0" lang="en-US" altLang="en-US" sz="1800" b="1" i="1" u="none" strike="noStrike" kern="1200" cap="none" spc="0" normalizeH="0" baseline="0" noProof="0">
                <a:ln>
                  <a:noFill/>
                </a:ln>
                <a:solidFill>
                  <a:srgbClr val="0000FF"/>
                </a:solidFill>
                <a:effectLst/>
                <a:uLnTx/>
                <a:uFillTx/>
                <a:latin typeface="Arial" panose="020B0604020202020204" pitchFamily="34" charset="0"/>
                <a:ea typeface="+mn-ea"/>
                <a:cs typeface="+mn-cs"/>
              </a:rPr>
              <a:t>H</a:t>
            </a:r>
            <a:r>
              <a:rPr kumimoji="0" lang="en-US" altLang="en-US" sz="18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0 </a:t>
            </a:r>
            <a:r>
              <a:rPr kumimoji="0" lang="en-US" altLang="en-US" sz="18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a:t>
            </a:r>
            <a:r>
              <a:rPr kumimoji="0" lang="en-US" altLang="en-US" sz="1800" b="1" i="1" u="none" strike="noStrike" kern="1200" cap="none" spc="0" normalizeH="0" baseline="0" noProof="0">
                <a:ln>
                  <a:noFill/>
                </a:ln>
                <a:solidFill>
                  <a:srgbClr val="0000FF"/>
                </a:solidFill>
                <a:effectLst/>
                <a:uLnTx/>
                <a:uFillTx/>
                <a:latin typeface="Symbol" pitchFamily="2" charset="2"/>
                <a:ea typeface="+mn-ea"/>
                <a:cs typeface="+mn-cs"/>
              </a:rPr>
              <a:t>m</a:t>
            </a:r>
            <a:r>
              <a:rPr kumimoji="0" lang="en-US" altLang="en-US" sz="18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 0.86</a:t>
            </a:r>
          </a:p>
        </p:txBody>
      </p:sp>
      <p:sp>
        <p:nvSpPr>
          <p:cNvPr id="1303566" name="Rectangle 14">
            <a:extLst>
              <a:ext uri="{FF2B5EF4-FFF2-40B4-BE49-F238E27FC236}">
                <a16:creationId xmlns:a16="http://schemas.microsoft.com/office/drawing/2014/main" id="{BCBB6228-CBE1-D04C-8CD2-4A54CEDF6A33}"/>
              </a:ext>
            </a:extLst>
          </p:cNvPr>
          <p:cNvSpPr>
            <a:spLocks noChangeArrowheads="1"/>
          </p:cNvSpPr>
          <p:nvPr/>
        </p:nvSpPr>
        <p:spPr bwMode="auto">
          <a:xfrm>
            <a:off x="457200" y="4572000"/>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5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confidence interval gives a black and white answer: Reject or don't reject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But it also estimates a range of likely values for the true population mean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50000"/>
              </a:lnSpc>
              <a:spcBef>
                <a:spcPct val="7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P-value quantifies how strong the evidence is against the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But if you reject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it doesn’t provide any information about the true population mean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121809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6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D5A5E51-0476-F249-8AF5-6C99CE3B51F6}"/>
              </a:ext>
            </a:extLst>
          </p:cNvPr>
          <p:cNvSpPr>
            <a:spLocks noGrp="1" noChangeArrowheads="1"/>
          </p:cNvSpPr>
          <p:nvPr>
            <p:ph type="ctrTitle"/>
          </p:nvPr>
        </p:nvSpPr>
        <p:spPr>
          <a:xfrm>
            <a:off x="838200" y="1524000"/>
            <a:ext cx="7924800" cy="1752600"/>
          </a:xfrm>
        </p:spPr>
        <p:txBody>
          <a:bodyPr/>
          <a:lstStyle/>
          <a:p>
            <a:pPr eaLnBrk="1" hangingPunct="1"/>
            <a:r>
              <a:rPr lang="en-US" altLang="en-US"/>
              <a:t>Inference for Distributions</a:t>
            </a:r>
            <a:br>
              <a:rPr lang="en-US" altLang="en-US"/>
            </a:br>
            <a:r>
              <a:rPr lang="en-US" altLang="en-US"/>
              <a:t>- </a:t>
            </a:r>
            <a:r>
              <a:rPr lang="en-US" altLang="en-US" sz="3200"/>
              <a:t>for the Mean of a Population</a:t>
            </a:r>
          </a:p>
        </p:txBody>
      </p:sp>
      <p:sp>
        <p:nvSpPr>
          <p:cNvPr id="3" name="Subtitle 2">
            <a:extLst>
              <a:ext uri="{FF2B5EF4-FFF2-40B4-BE49-F238E27FC236}">
                <a16:creationId xmlns:a16="http://schemas.microsoft.com/office/drawing/2014/main" id="{61601554-CBF9-0049-A6C3-1F6AF7FEA0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2544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D1B5249-F1CB-8443-AE7C-40A2A3BC9AF0}"/>
              </a:ext>
            </a:extLst>
          </p:cNvPr>
          <p:cNvSpPr>
            <a:spLocks noGrp="1" noChangeArrowheads="1"/>
          </p:cNvSpPr>
          <p:nvPr>
            <p:ph type="title"/>
          </p:nvPr>
        </p:nvSpPr>
        <p:spPr/>
        <p:txBody>
          <a:bodyPr/>
          <a:lstStyle/>
          <a:p>
            <a:pPr eaLnBrk="1" hangingPunct="1"/>
            <a:r>
              <a:rPr lang="en-US" altLang="en-US"/>
              <a:t>Objectives (IPS Chapter 7.1)</a:t>
            </a:r>
          </a:p>
        </p:txBody>
      </p:sp>
      <p:sp>
        <p:nvSpPr>
          <p:cNvPr id="21507" name="Rectangle 3">
            <a:extLst>
              <a:ext uri="{FF2B5EF4-FFF2-40B4-BE49-F238E27FC236}">
                <a16:creationId xmlns:a16="http://schemas.microsoft.com/office/drawing/2014/main" id="{28212273-7E0B-6340-8274-83E287AD0D7B}"/>
              </a:ext>
            </a:extLst>
          </p:cNvPr>
          <p:cNvSpPr>
            <a:spLocks noGrp="1" noChangeArrowheads="1"/>
          </p:cNvSpPr>
          <p:nvPr>
            <p:ph type="body" idx="1"/>
          </p:nvPr>
        </p:nvSpPr>
        <p:spPr/>
        <p:txBody>
          <a:bodyPr/>
          <a:lstStyle/>
          <a:p>
            <a:pPr marL="457200" indent="-457200">
              <a:buFontTx/>
              <a:buNone/>
            </a:pPr>
            <a:r>
              <a:rPr lang="en-US" altLang="en-US" sz="2400">
                <a:solidFill>
                  <a:srgbClr val="333399"/>
                </a:solidFill>
              </a:rPr>
              <a:t>Inference for the mean of a population</a:t>
            </a:r>
          </a:p>
          <a:p>
            <a:pPr marL="457200" indent="-457200">
              <a:buFontTx/>
              <a:buNone/>
            </a:pPr>
            <a:endParaRPr lang="en-US" altLang="en-US" sz="2400">
              <a:solidFill>
                <a:srgbClr val="333399"/>
              </a:solidFill>
            </a:endParaRPr>
          </a:p>
          <a:p>
            <a:pPr marL="725488" lvl="1" indent="-381000" eaLnBrk="1" hangingPunct="1">
              <a:lnSpc>
                <a:spcPct val="140000"/>
              </a:lnSpc>
            </a:pPr>
            <a:r>
              <a:rPr lang="en-US" altLang="en-US" sz="2000"/>
              <a:t>The </a:t>
            </a:r>
            <a:r>
              <a:rPr lang="en-US" altLang="en-US" sz="2000" i="1"/>
              <a:t>t</a:t>
            </a:r>
            <a:r>
              <a:rPr lang="en-US" altLang="en-US" sz="2000"/>
              <a:t> distributions</a:t>
            </a:r>
          </a:p>
          <a:p>
            <a:pPr marL="725488" lvl="1" indent="-381000" eaLnBrk="1" hangingPunct="1">
              <a:lnSpc>
                <a:spcPct val="140000"/>
              </a:lnSpc>
            </a:pPr>
            <a:r>
              <a:rPr lang="en-US" altLang="en-US" sz="2000"/>
              <a:t>The one-sample </a:t>
            </a:r>
            <a:r>
              <a:rPr lang="en-US" altLang="en-US" sz="2000" i="1"/>
              <a:t>t </a:t>
            </a:r>
            <a:r>
              <a:rPr lang="en-US" altLang="en-US" sz="2000"/>
              <a:t>confidence interval</a:t>
            </a:r>
          </a:p>
          <a:p>
            <a:pPr marL="725488" lvl="1" indent="-381000" eaLnBrk="1" hangingPunct="1">
              <a:lnSpc>
                <a:spcPct val="140000"/>
              </a:lnSpc>
            </a:pPr>
            <a:r>
              <a:rPr lang="en-US" altLang="en-US" sz="2000"/>
              <a:t>The one-sample </a:t>
            </a:r>
            <a:r>
              <a:rPr lang="en-US" altLang="en-US" sz="2000" i="1"/>
              <a:t>t</a:t>
            </a:r>
            <a:r>
              <a:rPr lang="en-US" altLang="en-US" sz="2000"/>
              <a:t> test</a:t>
            </a:r>
          </a:p>
          <a:p>
            <a:pPr marL="725488" lvl="1" indent="-381000" eaLnBrk="1" hangingPunct="1">
              <a:lnSpc>
                <a:spcPct val="140000"/>
              </a:lnSpc>
            </a:pPr>
            <a:r>
              <a:rPr lang="en-US" altLang="en-US" sz="2000"/>
              <a:t>Matched pairs </a:t>
            </a:r>
            <a:r>
              <a:rPr lang="en-US" altLang="en-US" sz="2000" i="1"/>
              <a:t>t</a:t>
            </a:r>
            <a:r>
              <a:rPr lang="en-US" altLang="en-US" sz="2000"/>
              <a:t> procedures</a:t>
            </a:r>
          </a:p>
          <a:p>
            <a:pPr marL="725488" lvl="1" indent="-381000" eaLnBrk="1" hangingPunct="1">
              <a:lnSpc>
                <a:spcPct val="140000"/>
              </a:lnSpc>
            </a:pPr>
            <a:r>
              <a:rPr lang="en-US" altLang="en-US" sz="2000"/>
              <a:t>Robustness</a:t>
            </a:r>
          </a:p>
          <a:p>
            <a:pPr marL="725488" lvl="1" indent="-381000" eaLnBrk="1" hangingPunct="1">
              <a:lnSpc>
                <a:spcPct val="140000"/>
              </a:lnSpc>
            </a:pPr>
            <a:r>
              <a:rPr lang="en-US" altLang="en-US" sz="2000"/>
              <a:t>Power of the </a:t>
            </a:r>
            <a:r>
              <a:rPr lang="en-US" altLang="en-US" sz="2000" i="1"/>
              <a:t>t-</a:t>
            </a:r>
            <a:r>
              <a:rPr lang="en-US" altLang="en-US" sz="2000"/>
              <a:t>test</a:t>
            </a:r>
          </a:p>
        </p:txBody>
      </p:sp>
    </p:spTree>
    <p:extLst>
      <p:ext uri="{BB962C8B-B14F-4D97-AF65-F5344CB8AC3E}">
        <p14:creationId xmlns:p14="http://schemas.microsoft.com/office/powerpoint/2010/main" val="2821303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D632C15-BE96-5C44-AC24-04253D2E7B29}"/>
              </a:ext>
            </a:extLst>
          </p:cNvPr>
          <p:cNvSpPr>
            <a:spLocks noGrp="1" noChangeArrowheads="1"/>
          </p:cNvSpPr>
          <p:nvPr>
            <p:ph type="body" idx="1"/>
          </p:nvPr>
        </p:nvSpPr>
        <p:spPr>
          <a:xfrm>
            <a:off x="457200" y="304800"/>
            <a:ext cx="7391400" cy="4876800"/>
          </a:xfrm>
        </p:spPr>
        <p:txBody>
          <a:bodyPr/>
          <a:lstStyle/>
          <a:p>
            <a:pPr marL="0" indent="0" eaLnBrk="1" hangingPunct="1">
              <a:buFont typeface="Wingdings" pitchFamily="2" charset="2"/>
              <a:buNone/>
            </a:pPr>
            <a:r>
              <a:rPr lang="en-US" altLang="en-US" b="1">
                <a:solidFill>
                  <a:srgbClr val="333399"/>
                </a:solidFill>
                <a:cs typeface="Times New Roman" panose="02020603050405020304" pitchFamily="18" charset="0"/>
              </a:rPr>
              <a:t>Level of phosphate in the blood</a:t>
            </a:r>
            <a:endParaRPr lang="en-US" altLang="en-US" b="1" i="1">
              <a:solidFill>
                <a:srgbClr val="333399"/>
              </a:solidFill>
              <a:cs typeface="Times New Roman" panose="02020603050405020304" pitchFamily="18" charset="0"/>
            </a:endParaRPr>
          </a:p>
          <a:p>
            <a:pPr marL="0" indent="0" eaLnBrk="1" hangingPunct="1">
              <a:spcBef>
                <a:spcPct val="0"/>
              </a:spcBef>
              <a:buFont typeface="Wingdings" pitchFamily="2" charset="2"/>
              <a:buNone/>
            </a:pPr>
            <a:endParaRPr lang="en-US" altLang="en-US" sz="800" b="1" i="1">
              <a:solidFill>
                <a:srgbClr val="333399"/>
              </a:solidFill>
              <a:cs typeface="Times New Roman" panose="02020603050405020304" pitchFamily="18" charset="0"/>
            </a:endParaRPr>
          </a:p>
          <a:p>
            <a:pPr marL="0" indent="0" eaLnBrk="1" hangingPunct="1">
              <a:buFont typeface="Wingdings" pitchFamily="2" charset="2"/>
              <a:buNone/>
            </a:pPr>
            <a:r>
              <a:rPr lang="en-US" altLang="en-US" sz="1800">
                <a:cs typeface="Times New Roman" panose="02020603050405020304" pitchFamily="18" charset="0"/>
              </a:rPr>
              <a:t>The level of phosphate in the blood of kidney dialysis patients is of concern because of nutritional issues involved with dialysis. Blood tests for a particular patient were performed on six consecutive clinic visits. The level of phosphate, in milligrams per deciliter of blood, was recorded. An individual’s phosphate levels </a:t>
            </a:r>
            <a:r>
              <a:rPr lang="en-US" altLang="en-US" sz="1800">
                <a:solidFill>
                  <a:srgbClr val="FF0000"/>
                </a:solidFill>
                <a:cs typeface="Times New Roman" panose="02020603050405020304" pitchFamily="18" charset="0"/>
              </a:rPr>
              <a:t>vary Normally </a:t>
            </a:r>
            <a:r>
              <a:rPr lang="en-US" altLang="en-US" sz="1800">
                <a:cs typeface="Times New Roman" panose="02020603050405020304" pitchFamily="18" charset="0"/>
              </a:rPr>
              <a:t>over time with an </a:t>
            </a:r>
            <a:r>
              <a:rPr lang="en-US" altLang="en-US" sz="1800">
                <a:solidFill>
                  <a:srgbClr val="FF0000"/>
                </a:solidFill>
                <a:cs typeface="Times New Roman" panose="02020603050405020304" pitchFamily="18" charset="0"/>
              </a:rPr>
              <a:t>unknown standard deviation</a:t>
            </a:r>
            <a:r>
              <a:rPr lang="en-US" altLang="en-US" sz="1800">
                <a:cs typeface="Times New Roman" panose="02020603050405020304" pitchFamily="18" charset="0"/>
              </a:rPr>
              <a:t>.  </a:t>
            </a:r>
          </a:p>
          <a:p>
            <a:pPr marL="0" indent="0" eaLnBrk="1" hangingPunct="1">
              <a:lnSpc>
                <a:spcPct val="90000"/>
              </a:lnSpc>
              <a:spcBef>
                <a:spcPct val="45000"/>
              </a:spcBef>
              <a:buFont typeface="Wingdings" pitchFamily="2" charset="2"/>
              <a:buNone/>
            </a:pPr>
            <a:r>
              <a:rPr lang="en-US" altLang="en-US" b="1">
                <a:cs typeface="Times New Roman" panose="02020603050405020304" pitchFamily="18" charset="0"/>
              </a:rPr>
              <a:t>     	</a:t>
            </a:r>
            <a:r>
              <a:rPr lang="en-US" altLang="en-US" sz="1400" b="1">
                <a:cs typeface="Times New Roman" panose="02020603050405020304" pitchFamily="18" charset="0"/>
              </a:rPr>
              <a:t>Visit	      	mg/dl</a:t>
            </a:r>
            <a:endParaRPr lang="en-US" altLang="en-US" sz="1400">
              <a:cs typeface="Times New Roman" panose="02020603050405020304" pitchFamily="18" charset="0"/>
            </a:endParaRPr>
          </a:p>
          <a:p>
            <a:pPr marL="0" indent="0" eaLnBrk="1" hangingPunct="1">
              <a:lnSpc>
                <a:spcPct val="90000"/>
              </a:lnSpc>
            </a:pPr>
            <a:r>
              <a:rPr lang="en-US" altLang="en-US" sz="1400">
                <a:cs typeface="Times New Roman" panose="02020603050405020304" pitchFamily="18" charset="0"/>
              </a:rPr>
              <a:t>	 1		   5.6	</a:t>
            </a:r>
          </a:p>
          <a:p>
            <a:pPr marL="0" indent="0" eaLnBrk="1" hangingPunct="1">
              <a:lnSpc>
                <a:spcPct val="90000"/>
              </a:lnSpc>
            </a:pPr>
            <a:r>
              <a:rPr lang="en-US" altLang="en-US" sz="1400">
                <a:cs typeface="Times New Roman" panose="02020603050405020304" pitchFamily="18" charset="0"/>
              </a:rPr>
              <a:t>	 2		   5.1	</a:t>
            </a:r>
          </a:p>
          <a:p>
            <a:pPr marL="0" indent="0" eaLnBrk="1" hangingPunct="1">
              <a:lnSpc>
                <a:spcPct val="90000"/>
              </a:lnSpc>
            </a:pPr>
            <a:r>
              <a:rPr lang="en-US" altLang="en-US" sz="1400">
                <a:cs typeface="Times New Roman" panose="02020603050405020304" pitchFamily="18" charset="0"/>
              </a:rPr>
              <a:t>	 3		   4.6	</a:t>
            </a:r>
          </a:p>
          <a:p>
            <a:pPr marL="0" indent="0" eaLnBrk="1" hangingPunct="1">
              <a:lnSpc>
                <a:spcPct val="90000"/>
              </a:lnSpc>
            </a:pPr>
            <a:r>
              <a:rPr lang="en-US" altLang="en-US" sz="1400">
                <a:cs typeface="Times New Roman" panose="02020603050405020304" pitchFamily="18" charset="0"/>
              </a:rPr>
              <a:t>	 4		   4.8	</a:t>
            </a:r>
          </a:p>
          <a:p>
            <a:pPr marL="0" indent="0" eaLnBrk="1" hangingPunct="1">
              <a:lnSpc>
                <a:spcPct val="90000"/>
              </a:lnSpc>
            </a:pPr>
            <a:r>
              <a:rPr lang="en-US" altLang="en-US" sz="1400">
                <a:cs typeface="Times New Roman" panose="02020603050405020304" pitchFamily="18" charset="0"/>
              </a:rPr>
              <a:t>	 5		   5.7	</a:t>
            </a:r>
          </a:p>
          <a:p>
            <a:pPr marL="0" indent="0" eaLnBrk="1" hangingPunct="1">
              <a:lnSpc>
                <a:spcPct val="90000"/>
              </a:lnSpc>
            </a:pPr>
            <a:r>
              <a:rPr lang="en-US" altLang="en-US" sz="1400">
                <a:cs typeface="Times New Roman" panose="02020603050405020304" pitchFamily="18" charset="0"/>
              </a:rPr>
              <a:t>	 6		   6.4	</a:t>
            </a:r>
          </a:p>
        </p:txBody>
      </p:sp>
      <p:sp>
        <p:nvSpPr>
          <p:cNvPr id="22531" name="Text Box 3">
            <a:extLst>
              <a:ext uri="{FF2B5EF4-FFF2-40B4-BE49-F238E27FC236}">
                <a16:creationId xmlns:a16="http://schemas.microsoft.com/office/drawing/2014/main" id="{273F16FC-BA37-8444-9124-80F019E56636}"/>
              </a:ext>
            </a:extLst>
          </p:cNvPr>
          <p:cNvSpPr txBox="1">
            <a:spLocks noChangeArrowheads="1"/>
          </p:cNvSpPr>
          <p:nvPr/>
        </p:nvSpPr>
        <p:spPr bwMode="auto">
          <a:xfrm>
            <a:off x="5257800" y="2514600"/>
            <a:ext cx="320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want to estimate the patient’s mean phosphate level with a confidence interval, or we could want to test if the true mean is a particular value: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1"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1"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4.9 versus </a:t>
            </a:r>
            <a:r>
              <a:rPr kumimoji="0" lang="en-US"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1" i="0" u="none" strike="noStrike" kern="1200" cap="none" spc="0" normalizeH="0" baseline="-25000" noProof="0">
                <a:ln>
                  <a:noFill/>
                </a:ln>
                <a:solidFill>
                  <a:srgbClr val="000000"/>
                </a:solidFill>
                <a:effectLst/>
                <a:uLnTx/>
                <a:uFillTx/>
                <a:latin typeface="Arial" panose="020B0604020202020204" pitchFamily="34" charset="0"/>
                <a:ea typeface="+mn-ea"/>
                <a:cs typeface="+mn-cs"/>
              </a:rPr>
              <a:t>a</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1"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&gt; 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3588" name="Text Box 4">
            <a:extLst>
              <a:ext uri="{FF2B5EF4-FFF2-40B4-BE49-F238E27FC236}">
                <a16:creationId xmlns:a16="http://schemas.microsoft.com/office/drawing/2014/main" id="{078B8726-1B61-C94B-872E-47019485657F}"/>
              </a:ext>
            </a:extLst>
          </p:cNvPr>
          <p:cNvSpPr txBox="1">
            <a:spLocks noChangeArrowheads="1"/>
          </p:cNvSpPr>
          <p:nvPr/>
        </p:nvSpPr>
        <p:spPr bwMode="auto">
          <a:xfrm>
            <a:off x="381000" y="5029200"/>
            <a:ext cx="8245475" cy="1200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This looks familiar. However, here we do not know the population parameter </a:t>
            </a:r>
            <a:r>
              <a:rPr kumimoji="0" lang="en-US" sz="1800" b="1" i="1" u="none" strike="noStrike" kern="1200" cap="none" spc="0" normalizeH="0" baseline="0" noProof="0" dirty="0">
                <a:ln>
                  <a:noFill/>
                </a:ln>
                <a:solidFill>
                  <a:srgbClr val="000000"/>
                </a:solidFill>
                <a:effectLst/>
                <a:uLnTx/>
                <a:uFillTx/>
                <a:latin typeface="Symbol" pitchFamily="18" charset="2"/>
                <a:ea typeface="+mn-ea"/>
                <a:cs typeface="+mn-cs"/>
              </a:rPr>
              <a:t>s , </a:t>
            </a:r>
            <a:r>
              <a:rPr kumimoji="0" lang="en-US" sz="1800" b="0" i="0" u="none" strike="noStrike" kern="1200" cap="none" spc="0" normalizeH="0" baseline="0" noProof="0" dirty="0">
                <a:ln>
                  <a:noFill/>
                </a:ln>
                <a:solidFill>
                  <a:srgbClr val="000000"/>
                </a:solidFill>
                <a:effectLst/>
                <a:uLnTx/>
                <a:uFillTx/>
                <a:latin typeface="Arial"/>
                <a:ea typeface="+mn-ea"/>
                <a:cs typeface="+mn-cs"/>
              </a:rPr>
              <a:t>perhaps because it is different for different patients</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
                <a:srgbClr val="3B812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
                <a:srgbClr val="3B812F"/>
              </a:buClr>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This situation of an unknown variance is very common with real data.</a:t>
            </a:r>
          </a:p>
        </p:txBody>
      </p:sp>
    </p:spTree>
    <p:extLst>
      <p:ext uri="{BB962C8B-B14F-4D97-AF65-F5344CB8AC3E}">
        <p14:creationId xmlns:p14="http://schemas.microsoft.com/office/powerpoint/2010/main" val="3142463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3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928AFD3-3E40-964C-BA1B-E2CE8D1BC19B}"/>
              </a:ext>
            </a:extLst>
          </p:cNvPr>
          <p:cNvSpPr>
            <a:spLocks noGrp="1" noChangeArrowheads="1"/>
          </p:cNvSpPr>
          <p:nvPr>
            <p:ph type="title"/>
          </p:nvPr>
        </p:nvSpPr>
        <p:spPr>
          <a:xfrm>
            <a:off x="457200" y="228600"/>
            <a:ext cx="8305800" cy="762000"/>
          </a:xfrm>
        </p:spPr>
        <p:txBody>
          <a:bodyPr/>
          <a:lstStyle/>
          <a:p>
            <a:pPr eaLnBrk="1" hangingPunct="1"/>
            <a:r>
              <a:rPr lang="en-US" altLang="en-US"/>
              <a:t>When </a:t>
            </a:r>
            <a:r>
              <a:rPr lang="en-US" altLang="en-US" i="1">
                <a:latin typeface="Symbol" pitchFamily="2" charset="2"/>
              </a:rPr>
              <a:t>s</a:t>
            </a:r>
            <a:r>
              <a:rPr lang="en-US" altLang="en-US"/>
              <a:t> is unknown</a:t>
            </a:r>
          </a:p>
        </p:txBody>
      </p:sp>
      <p:sp>
        <p:nvSpPr>
          <p:cNvPr id="966659" name="Rectangle 3">
            <a:extLst>
              <a:ext uri="{FF2B5EF4-FFF2-40B4-BE49-F238E27FC236}">
                <a16:creationId xmlns:a16="http://schemas.microsoft.com/office/drawing/2014/main" id="{3C1BF3A9-F248-D64B-A66E-CA7D69172442}"/>
              </a:ext>
            </a:extLst>
          </p:cNvPr>
          <p:cNvSpPr>
            <a:spLocks noGrp="1" noChangeArrowheads="1"/>
          </p:cNvSpPr>
          <p:nvPr>
            <p:ph type="body" sz="half" idx="1"/>
          </p:nvPr>
        </p:nvSpPr>
        <p:spPr>
          <a:xfrm>
            <a:off x="762000" y="2133600"/>
            <a:ext cx="3581400" cy="2438400"/>
          </a:xfrm>
        </p:spPr>
        <p:txBody>
          <a:bodyPr/>
          <a:lstStyle/>
          <a:p>
            <a:pPr marL="0" indent="0" eaLnBrk="1" hangingPunct="1">
              <a:lnSpc>
                <a:spcPct val="120000"/>
              </a:lnSpc>
            </a:pPr>
            <a:r>
              <a:rPr lang="en-US" altLang="en-US" sz="1800"/>
              <a:t>When the sample size is large, the sample is likely to contain elements representative of the whole population. Then </a:t>
            </a:r>
            <a:r>
              <a:rPr lang="en-US" altLang="en-US" sz="1800" i="1"/>
              <a:t>s</a:t>
            </a:r>
            <a:r>
              <a:rPr lang="en-US" altLang="en-US" sz="1800"/>
              <a:t> is a good estimate of </a:t>
            </a:r>
            <a:r>
              <a:rPr lang="en-US" altLang="en-US" sz="1800" i="1">
                <a:latin typeface="Symbol" pitchFamily="2" charset="2"/>
              </a:rPr>
              <a:t>s</a:t>
            </a:r>
            <a:r>
              <a:rPr lang="en-US" altLang="en-US" sz="1800"/>
              <a:t>. </a:t>
            </a:r>
          </a:p>
          <a:p>
            <a:pPr marL="0" indent="0" eaLnBrk="1" hangingPunct="1">
              <a:lnSpc>
                <a:spcPct val="120000"/>
              </a:lnSpc>
              <a:buFont typeface="Wingdings" pitchFamily="2" charset="2"/>
              <a:buNone/>
            </a:pPr>
            <a:endParaRPr lang="en-US" altLang="en-US" sz="1800"/>
          </a:p>
        </p:txBody>
      </p:sp>
      <p:pic>
        <p:nvPicPr>
          <p:cNvPr id="23556" name="Picture 4">
            <a:extLst>
              <a:ext uri="{FF2B5EF4-FFF2-40B4-BE49-F238E27FC236}">
                <a16:creationId xmlns:a16="http://schemas.microsoft.com/office/drawing/2014/main" id="{4E487137-A9BD-4540-AB54-04D20E3C15EB}"/>
              </a:ext>
            </a:extLst>
          </p:cNvPr>
          <p:cNvPicPr>
            <a:picLocks noChangeAspect="1" noChangeArrowheads="1"/>
          </p:cNvPicPr>
          <p:nvPr/>
        </p:nvPicPr>
        <p:blipFill>
          <a:blip r:embed="rId3">
            <a:lum bright="-34000" contrast="76000"/>
            <a:grayscl/>
            <a:biLevel thresh="50000"/>
            <a:extLst>
              <a:ext uri="{28A0092B-C50C-407E-A947-70E740481C1C}">
                <a14:useLocalDpi xmlns:a14="http://schemas.microsoft.com/office/drawing/2010/main" val="0"/>
              </a:ext>
            </a:extLst>
          </a:blip>
          <a:srcRect l="25145" t="54085" r="16351" b="7507"/>
          <a:stretch>
            <a:fillRect/>
          </a:stretch>
        </p:blipFill>
        <p:spPr bwMode="auto">
          <a:xfrm>
            <a:off x="4648200" y="4114800"/>
            <a:ext cx="3894138" cy="20589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994154D1-B31E-2942-9C81-F6289B420860}"/>
              </a:ext>
            </a:extLst>
          </p:cNvPr>
          <p:cNvPicPr>
            <a:picLocks noChangeAspect="1" noChangeArrowheads="1"/>
          </p:cNvPicPr>
          <p:nvPr/>
        </p:nvPicPr>
        <p:blipFill>
          <a:blip r:embed="rId4">
            <a:lum bright="-36000" contrast="62000"/>
            <a:grayscl/>
            <a:biLevel thresh="50000"/>
            <a:extLst>
              <a:ext uri="{28A0092B-C50C-407E-A947-70E740481C1C}">
                <a14:useLocalDpi xmlns:a14="http://schemas.microsoft.com/office/drawing/2010/main" val="0"/>
              </a:ext>
            </a:extLst>
          </a:blip>
          <a:srcRect l="28180" t="53522" r="13112" b="8450"/>
          <a:stretch>
            <a:fillRect/>
          </a:stretch>
        </p:blipFill>
        <p:spPr bwMode="auto">
          <a:xfrm>
            <a:off x="609600" y="4116388"/>
            <a:ext cx="381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a:extLst>
              <a:ext uri="{FF2B5EF4-FFF2-40B4-BE49-F238E27FC236}">
                <a16:creationId xmlns:a16="http://schemas.microsoft.com/office/drawing/2014/main" id="{9B9A93A7-8065-B64D-8D0A-44BEBE831194}"/>
              </a:ext>
            </a:extLst>
          </p:cNvPr>
          <p:cNvSpPr txBox="1">
            <a:spLocks noChangeArrowheads="1"/>
          </p:cNvSpPr>
          <p:nvPr/>
        </p:nvSpPr>
        <p:spPr bwMode="auto">
          <a:xfrm>
            <a:off x="3941763" y="4311650"/>
            <a:ext cx="128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Population</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distribution</a:t>
            </a:r>
          </a:p>
        </p:txBody>
      </p:sp>
      <p:sp>
        <p:nvSpPr>
          <p:cNvPr id="23559" name="Text Box 7">
            <a:extLst>
              <a:ext uri="{FF2B5EF4-FFF2-40B4-BE49-F238E27FC236}">
                <a16:creationId xmlns:a16="http://schemas.microsoft.com/office/drawing/2014/main" id="{1EDEFF21-41AA-FA4F-801D-1C7D4EFE1F69}"/>
              </a:ext>
            </a:extLst>
          </p:cNvPr>
          <p:cNvSpPr txBox="1">
            <a:spLocks noChangeArrowheads="1"/>
          </p:cNvSpPr>
          <p:nvPr/>
        </p:nvSpPr>
        <p:spPr bwMode="auto">
          <a:xfrm>
            <a:off x="5837238" y="609758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Small sample</a:t>
            </a:r>
          </a:p>
        </p:txBody>
      </p:sp>
      <p:sp>
        <p:nvSpPr>
          <p:cNvPr id="23560" name="Text Box 8">
            <a:extLst>
              <a:ext uri="{FF2B5EF4-FFF2-40B4-BE49-F238E27FC236}">
                <a16:creationId xmlns:a16="http://schemas.microsoft.com/office/drawing/2014/main" id="{56A7BAB6-B54F-A242-A93C-A7EA97CBA64F}"/>
              </a:ext>
            </a:extLst>
          </p:cNvPr>
          <p:cNvSpPr txBox="1">
            <a:spLocks noChangeArrowheads="1"/>
          </p:cNvSpPr>
          <p:nvPr/>
        </p:nvSpPr>
        <p:spPr bwMode="auto">
          <a:xfrm>
            <a:off x="1768475" y="6097588"/>
            <a:ext cx="156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Large sample</a:t>
            </a:r>
          </a:p>
        </p:txBody>
      </p:sp>
      <p:sp>
        <p:nvSpPr>
          <p:cNvPr id="966665" name="Rectangle 9">
            <a:extLst>
              <a:ext uri="{FF2B5EF4-FFF2-40B4-BE49-F238E27FC236}">
                <a16:creationId xmlns:a16="http://schemas.microsoft.com/office/drawing/2014/main" id="{787A4BAC-A543-C94D-9971-24B5E88D0942}"/>
              </a:ext>
            </a:extLst>
          </p:cNvPr>
          <p:cNvSpPr>
            <a:spLocks noGrp="1" noChangeArrowheads="1"/>
          </p:cNvSpPr>
          <p:nvPr>
            <p:ph type="body" sz="half" idx="2"/>
          </p:nvPr>
        </p:nvSpPr>
        <p:spPr>
          <a:xfrm>
            <a:off x="5105400" y="2133600"/>
            <a:ext cx="3429000" cy="2133600"/>
          </a:xfrm>
        </p:spPr>
        <p:txBody>
          <a:bodyPr/>
          <a:lstStyle/>
          <a:p>
            <a:pPr marL="0" indent="0" eaLnBrk="1" hangingPunct="1">
              <a:lnSpc>
                <a:spcPct val="120000"/>
              </a:lnSpc>
            </a:pPr>
            <a:r>
              <a:rPr lang="en-US" altLang="en-US" sz="1800"/>
              <a:t>But when the sample size is small, the sample contains only a few individuals. Then </a:t>
            </a:r>
            <a:r>
              <a:rPr lang="en-US" altLang="en-US" sz="1800" i="1"/>
              <a:t>s</a:t>
            </a:r>
            <a:r>
              <a:rPr lang="en-US" altLang="en-US" sz="1800"/>
              <a:t> is a mediocre estimate of </a:t>
            </a:r>
            <a:r>
              <a:rPr lang="en-US" altLang="en-US" sz="1800" i="1">
                <a:latin typeface="Symbol" pitchFamily="2" charset="2"/>
              </a:rPr>
              <a:t>s</a:t>
            </a:r>
            <a:r>
              <a:rPr lang="en-US" altLang="en-US" sz="1800"/>
              <a:t>.</a:t>
            </a:r>
          </a:p>
          <a:p>
            <a:pPr marL="0" indent="0" eaLnBrk="1" hangingPunct="1">
              <a:lnSpc>
                <a:spcPct val="120000"/>
              </a:lnSpc>
            </a:pPr>
            <a:endParaRPr lang="en-US" altLang="en-US" sz="2000"/>
          </a:p>
        </p:txBody>
      </p:sp>
      <p:sp>
        <p:nvSpPr>
          <p:cNvPr id="23562" name="Rectangle 10">
            <a:extLst>
              <a:ext uri="{FF2B5EF4-FFF2-40B4-BE49-F238E27FC236}">
                <a16:creationId xmlns:a16="http://schemas.microsoft.com/office/drawing/2014/main" id="{8747C06A-0CB1-9D4A-B687-277903E14E6B}"/>
              </a:ext>
            </a:extLst>
          </p:cNvPr>
          <p:cNvSpPr>
            <a:spLocks noChangeArrowheads="1"/>
          </p:cNvSpPr>
          <p:nvPr/>
        </p:nvSpPr>
        <p:spPr bwMode="auto">
          <a:xfrm>
            <a:off x="45720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sample standard deviation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provides an estimate of the population standard deviation </a:t>
            </a:r>
            <a:r>
              <a:rPr kumimoji="0" lang="en-US" altLang="en-US" sz="2000" b="0" i="1"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23563" name="Line 11">
            <a:extLst>
              <a:ext uri="{FF2B5EF4-FFF2-40B4-BE49-F238E27FC236}">
                <a16:creationId xmlns:a16="http://schemas.microsoft.com/office/drawing/2014/main" id="{5DB1ADC7-1775-764A-ADDD-E7E190E42236}"/>
              </a:ext>
            </a:extLst>
          </p:cNvPr>
          <p:cNvSpPr>
            <a:spLocks noChangeShapeType="1"/>
          </p:cNvSpPr>
          <p:nvPr/>
        </p:nvSpPr>
        <p:spPr bwMode="auto">
          <a:xfrm flipH="1">
            <a:off x="3048000" y="4648200"/>
            <a:ext cx="762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4" name="Line 12">
            <a:extLst>
              <a:ext uri="{FF2B5EF4-FFF2-40B4-BE49-F238E27FC236}">
                <a16:creationId xmlns:a16="http://schemas.microsoft.com/office/drawing/2014/main" id="{5293CA99-EF7F-7540-8932-84E1C2915956}"/>
              </a:ext>
            </a:extLst>
          </p:cNvPr>
          <p:cNvSpPr>
            <a:spLocks noChangeShapeType="1"/>
          </p:cNvSpPr>
          <p:nvPr/>
        </p:nvSpPr>
        <p:spPr bwMode="auto">
          <a:xfrm>
            <a:off x="5334000" y="4648200"/>
            <a:ext cx="762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7715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6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66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59" grpId="0" build="p" autoUpdateAnimBg="0"/>
      <p:bldP spid="96666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a:extLst>
              <a:ext uri="{FF2B5EF4-FFF2-40B4-BE49-F238E27FC236}">
                <a16:creationId xmlns:a16="http://schemas.microsoft.com/office/drawing/2014/main" id="{9F86C5D4-C717-D64D-8BC5-8717FAF1C876}"/>
              </a:ext>
            </a:extLst>
          </p:cNvPr>
          <p:cNvSpPr>
            <a:spLocks noGrp="1" noChangeArrowheads="1"/>
          </p:cNvSpPr>
          <p:nvPr>
            <p:ph type="title"/>
          </p:nvPr>
        </p:nvSpPr>
        <p:spPr>
          <a:xfrm>
            <a:off x="457200" y="228600"/>
            <a:ext cx="8229600" cy="1066800"/>
          </a:xfrm>
        </p:spPr>
        <p:txBody>
          <a:bodyPr/>
          <a:lstStyle/>
          <a:p>
            <a:pPr eaLnBrk="1" hangingPunct="1">
              <a:lnSpc>
                <a:spcPct val="110000"/>
              </a:lnSpc>
            </a:pPr>
            <a:r>
              <a:rPr lang="en-US" altLang="en-US" sz="2800" b="1">
                <a:solidFill>
                  <a:srgbClr val="333399"/>
                </a:solidFill>
              </a:rPr>
              <a:t>Sample Standard deviation is </a:t>
            </a:r>
            <a:r>
              <a:rPr lang="en-US" altLang="en-US" sz="2800" b="1" i="1">
                <a:solidFill>
                  <a:srgbClr val="333399"/>
                </a:solidFill>
              </a:rPr>
              <a:t>s  </a:t>
            </a:r>
            <a:r>
              <a:rPr lang="en-US" altLang="en-US" sz="2800" b="1">
                <a:solidFill>
                  <a:srgbClr val="333399"/>
                </a:solidFill>
              </a:rPr>
              <a:t>and our sampling distribution </a:t>
            </a:r>
            <a:r>
              <a:rPr lang="en-US" altLang="en-US" sz="2800" b="1" i="1">
                <a:solidFill>
                  <a:srgbClr val="333399"/>
                </a:solidFill>
              </a:rPr>
              <a:t>standard error  </a:t>
            </a:r>
            <a:r>
              <a:rPr lang="en-US" altLang="en-US" sz="2800" b="1">
                <a:solidFill>
                  <a:srgbClr val="333399"/>
                </a:solidFill>
              </a:rPr>
              <a:t>is now  </a:t>
            </a:r>
            <a:r>
              <a:rPr lang="en-US" altLang="en-US" sz="2800" b="1" i="1">
                <a:solidFill>
                  <a:srgbClr val="333399"/>
                </a:solidFill>
              </a:rPr>
              <a:t>s/√n</a:t>
            </a:r>
            <a:endParaRPr lang="en-US" altLang="en-US" sz="2800" b="1">
              <a:solidFill>
                <a:srgbClr val="333399"/>
              </a:solidFill>
            </a:endParaRPr>
          </a:p>
        </p:txBody>
      </p:sp>
      <p:sp>
        <p:nvSpPr>
          <p:cNvPr id="1031" name="Rectangle 7">
            <a:extLst>
              <a:ext uri="{FF2B5EF4-FFF2-40B4-BE49-F238E27FC236}">
                <a16:creationId xmlns:a16="http://schemas.microsoft.com/office/drawing/2014/main" id="{E78143FA-BDAB-6247-804F-634DC739301F}"/>
              </a:ext>
            </a:extLst>
          </p:cNvPr>
          <p:cNvSpPr>
            <a:spLocks noGrp="1" noChangeArrowheads="1"/>
          </p:cNvSpPr>
          <p:nvPr>
            <p:ph type="body" idx="1"/>
          </p:nvPr>
        </p:nvSpPr>
        <p:spPr>
          <a:xfrm>
            <a:off x="457200" y="1295400"/>
            <a:ext cx="8229600" cy="2438400"/>
          </a:xfrm>
        </p:spPr>
        <p:txBody>
          <a:bodyPr/>
          <a:lstStyle/>
          <a:p>
            <a:pPr marL="0" indent="0" defTabSz="463550" eaLnBrk="1" hangingPunct="1">
              <a:lnSpc>
                <a:spcPct val="140000"/>
              </a:lnSpc>
              <a:buFont typeface="Wingdings" pitchFamily="2" charset="2"/>
              <a:buNone/>
            </a:pPr>
            <a:r>
              <a:rPr lang="en-US" altLang="en-US" dirty="0"/>
              <a:t>Recall that for a sample of size </a:t>
            </a:r>
            <a:r>
              <a:rPr lang="en-US" altLang="en-US" i="1" dirty="0"/>
              <a:t>n</a:t>
            </a:r>
            <a:r>
              <a:rPr lang="en-US" altLang="en-US" dirty="0"/>
              <a:t>,</a:t>
            </a:r>
            <a:br>
              <a:rPr lang="en-US" altLang="en-US" dirty="0"/>
            </a:br>
            <a:r>
              <a:rPr lang="en-US" altLang="en-US" dirty="0"/>
              <a:t>the sample standard deviation </a:t>
            </a:r>
            <a:r>
              <a:rPr lang="en-US" altLang="en-US" i="1" dirty="0"/>
              <a:t>s</a:t>
            </a:r>
            <a:r>
              <a:rPr lang="en-US" altLang="en-US" dirty="0"/>
              <a:t> is:</a:t>
            </a:r>
          </a:p>
          <a:p>
            <a:pPr marL="0" indent="0" defTabSz="463550" eaLnBrk="1" hangingPunct="1">
              <a:lnSpc>
                <a:spcPct val="140000"/>
              </a:lnSpc>
              <a:buFont typeface="Wingdings" pitchFamily="2" charset="2"/>
              <a:buNone/>
            </a:pPr>
            <a:r>
              <a:rPr lang="en-US" altLang="en-US" i="1" dirty="0"/>
              <a:t>where n </a:t>
            </a:r>
            <a:r>
              <a:rPr lang="en-US" altLang="en-US" i="1" dirty="0">
                <a:cs typeface="Arial" panose="020B0604020202020204" pitchFamily="34" charset="0"/>
              </a:rPr>
              <a:t>−</a:t>
            </a:r>
            <a:r>
              <a:rPr lang="en-US" altLang="en-US" i="1" dirty="0"/>
              <a:t> 1</a:t>
            </a:r>
            <a:r>
              <a:rPr lang="en-US" altLang="en-US" dirty="0"/>
              <a:t> is the “degrees of freedom.”</a:t>
            </a:r>
          </a:p>
          <a:p>
            <a:pPr marL="0" indent="0" defTabSz="463550" eaLnBrk="1" hangingPunct="1">
              <a:lnSpc>
                <a:spcPct val="140000"/>
              </a:lnSpc>
              <a:buFont typeface="Wingdings" pitchFamily="2" charset="2"/>
              <a:buNone/>
            </a:pPr>
            <a:endParaRPr lang="en-US" altLang="en-US" sz="1600" dirty="0"/>
          </a:p>
          <a:p>
            <a:pPr marL="0" indent="0" defTabSz="463550" eaLnBrk="1" hangingPunct="1">
              <a:lnSpc>
                <a:spcPct val="140000"/>
              </a:lnSpc>
              <a:buFont typeface="Wingdings" pitchFamily="2" charset="2"/>
              <a:buNone/>
            </a:pPr>
            <a:r>
              <a:rPr lang="en-US" altLang="en-US" dirty="0"/>
              <a:t>The value </a:t>
            </a:r>
            <a:r>
              <a:rPr lang="en-US" altLang="en-US" b="1" i="1" dirty="0">
                <a:solidFill>
                  <a:srgbClr val="333399"/>
                </a:solidFill>
              </a:rPr>
              <a:t>s</a:t>
            </a:r>
            <a:r>
              <a:rPr lang="en-US" altLang="en-US" b="1" dirty="0">
                <a:solidFill>
                  <a:srgbClr val="333399"/>
                </a:solidFill>
              </a:rPr>
              <a:t>/√</a:t>
            </a:r>
            <a:r>
              <a:rPr lang="en-US" altLang="en-US" b="1" i="1" dirty="0">
                <a:solidFill>
                  <a:srgbClr val="333399"/>
                </a:solidFill>
              </a:rPr>
              <a:t>n</a:t>
            </a:r>
            <a:r>
              <a:rPr lang="en-US" altLang="en-US" dirty="0"/>
              <a:t> is called the standard error of the mean          </a:t>
            </a:r>
            <a:r>
              <a:rPr lang="en-US" altLang="en-US" b="1" dirty="0"/>
              <a:t>.</a:t>
            </a:r>
          </a:p>
          <a:p>
            <a:pPr marL="0" indent="0" defTabSz="463550" eaLnBrk="1" hangingPunct="1">
              <a:lnSpc>
                <a:spcPct val="140000"/>
              </a:lnSpc>
              <a:buFont typeface="Wingdings" pitchFamily="2" charset="2"/>
              <a:buNone/>
            </a:pPr>
            <a:endParaRPr lang="en-US" altLang="en-US" b="1" dirty="0"/>
          </a:p>
          <a:p>
            <a:pPr marL="0" indent="0" defTabSz="463550" eaLnBrk="1" hangingPunct="1">
              <a:lnSpc>
                <a:spcPct val="140000"/>
              </a:lnSpc>
              <a:buFont typeface="Wingdings" pitchFamily="2" charset="2"/>
              <a:buNone/>
            </a:pPr>
            <a:endParaRPr lang="en-US" altLang="en-US" dirty="0"/>
          </a:p>
        </p:txBody>
      </p:sp>
      <p:graphicFrame>
        <p:nvGraphicFramePr>
          <p:cNvPr id="1026" name="Object 8">
            <a:extLst>
              <a:ext uri="{FF2B5EF4-FFF2-40B4-BE49-F238E27FC236}">
                <a16:creationId xmlns:a16="http://schemas.microsoft.com/office/drawing/2014/main" id="{127BD679-EC0F-634C-B3F3-00A4511052AB}"/>
              </a:ext>
            </a:extLst>
          </p:cNvPr>
          <p:cNvGraphicFramePr>
            <a:graphicFrameLocks noChangeAspect="1"/>
          </p:cNvGraphicFramePr>
          <p:nvPr/>
        </p:nvGraphicFramePr>
        <p:xfrm>
          <a:off x="5181600" y="1509713"/>
          <a:ext cx="2895600" cy="928687"/>
        </p:xfrm>
        <a:graphic>
          <a:graphicData uri="http://schemas.openxmlformats.org/presentationml/2006/ole">
            <mc:AlternateContent xmlns:mc="http://schemas.openxmlformats.org/markup-compatibility/2006">
              <mc:Choice xmlns:v="urn:schemas-microsoft-com:vml" Requires="v">
                <p:oleObj spid="_x0000_s544781" name="Equation" r:id="rId4" imgW="31889700" imgH="10236200" progId="Equation.3">
                  <p:embed/>
                </p:oleObj>
              </mc:Choice>
              <mc:Fallback>
                <p:oleObj name="Equation" r:id="rId4" imgW="31889700" imgH="10236200" progId="Equation.3">
                  <p:embed/>
                  <p:pic>
                    <p:nvPicPr>
                      <p:cNvPr id="1026" name="Object 8">
                        <a:extLst>
                          <a:ext uri="{FF2B5EF4-FFF2-40B4-BE49-F238E27FC236}">
                            <a16:creationId xmlns:a16="http://schemas.microsoft.com/office/drawing/2014/main" id="{127BD679-EC0F-634C-B3F3-00A451105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09713"/>
                        <a:ext cx="2895600" cy="92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3">
            <a:extLst>
              <a:ext uri="{FF2B5EF4-FFF2-40B4-BE49-F238E27FC236}">
                <a16:creationId xmlns:a16="http://schemas.microsoft.com/office/drawing/2014/main" id="{D52B6607-4612-814F-8DDE-9F80E776C9DF}"/>
              </a:ext>
            </a:extLst>
          </p:cNvPr>
          <p:cNvGraphicFramePr>
            <a:graphicFrameLocks noChangeAspect="1"/>
          </p:cNvGraphicFramePr>
          <p:nvPr/>
        </p:nvGraphicFramePr>
        <p:xfrm>
          <a:off x="6781800" y="3084513"/>
          <a:ext cx="604838" cy="496887"/>
        </p:xfrm>
        <a:graphic>
          <a:graphicData uri="http://schemas.openxmlformats.org/presentationml/2006/ole">
            <mc:AlternateContent xmlns:mc="http://schemas.openxmlformats.org/markup-compatibility/2006">
              <mc:Choice xmlns:v="urn:schemas-microsoft-com:vml" Requires="v">
                <p:oleObj spid="_x0000_s544782" name="Equation" r:id="rId6" imgW="6438900" imgH="5270500" progId="Equation.3">
                  <p:embed/>
                </p:oleObj>
              </mc:Choice>
              <mc:Fallback>
                <p:oleObj name="Equation" r:id="rId6" imgW="6438900" imgH="5270500" progId="Equation.3">
                  <p:embed/>
                  <p:pic>
                    <p:nvPicPr>
                      <p:cNvPr id="1027" name="Object 13">
                        <a:extLst>
                          <a:ext uri="{FF2B5EF4-FFF2-40B4-BE49-F238E27FC236}">
                            <a16:creationId xmlns:a16="http://schemas.microsoft.com/office/drawing/2014/main" id="{D52B6607-4612-814F-8DDE-9F80E776C9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084513"/>
                        <a:ext cx="604838"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 name="TextBox 13">
            <a:extLst>
              <a:ext uri="{FF2B5EF4-FFF2-40B4-BE49-F238E27FC236}">
                <a16:creationId xmlns:a16="http://schemas.microsoft.com/office/drawing/2014/main" id="{76B825CA-20C8-B444-B45B-B3EAB3D746BC}"/>
              </a:ext>
            </a:extLst>
          </p:cNvPr>
          <p:cNvSpPr txBox="1">
            <a:spLocks noChangeArrowheads="1"/>
          </p:cNvSpPr>
          <p:nvPr/>
        </p:nvSpPr>
        <p:spPr bwMode="auto">
          <a:xfrm>
            <a:off x="990600" y="3733800"/>
            <a:ext cx="6629400" cy="295433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 our example, we will use s to estimate </a:t>
            </a: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1028" name="Object 15">
            <a:extLst>
              <a:ext uri="{FF2B5EF4-FFF2-40B4-BE49-F238E27FC236}">
                <a16:creationId xmlns:a16="http://schemas.microsoft.com/office/drawing/2014/main" id="{049BDFE9-1B46-1346-8EAC-00CCA446792B}"/>
              </a:ext>
            </a:extLst>
          </p:cNvPr>
          <p:cNvGraphicFramePr>
            <a:graphicFrameLocks noChangeAspect="1"/>
          </p:cNvGraphicFramePr>
          <p:nvPr/>
        </p:nvGraphicFramePr>
        <p:xfrm>
          <a:off x="2238375" y="4502150"/>
          <a:ext cx="4086225" cy="1822450"/>
        </p:xfrm>
        <a:graphic>
          <a:graphicData uri="http://schemas.openxmlformats.org/presentationml/2006/ole">
            <mc:AlternateContent xmlns:mc="http://schemas.openxmlformats.org/markup-compatibility/2006">
              <mc:Choice xmlns:v="urn:schemas-microsoft-com:vml" Requires="v">
                <p:oleObj spid="_x0000_s544783" name="Equation" r:id="rId8" imgW="39204900" imgH="16090900" progId="Equation.3">
                  <p:embed/>
                </p:oleObj>
              </mc:Choice>
              <mc:Fallback>
                <p:oleObj name="Equation" r:id="rId8" imgW="39204900" imgH="16090900" progId="Equation.3">
                  <p:embed/>
                  <p:pic>
                    <p:nvPicPr>
                      <p:cNvPr id="1028" name="Object 15">
                        <a:extLst>
                          <a:ext uri="{FF2B5EF4-FFF2-40B4-BE49-F238E27FC236}">
                            <a16:creationId xmlns:a16="http://schemas.microsoft.com/office/drawing/2014/main" id="{049BDFE9-1B46-1346-8EAC-00CCA44679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375" y="4502150"/>
                        <a:ext cx="4086225" cy="182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79441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294D3FC7-B948-A743-A60A-34E57C1A7A1B}"/>
              </a:ext>
            </a:extLst>
          </p:cNvPr>
          <p:cNvSpPr>
            <a:spLocks noGrp="1" noChangeArrowheads="1"/>
          </p:cNvSpPr>
          <p:nvPr>
            <p:ph type="title"/>
          </p:nvPr>
        </p:nvSpPr>
        <p:spPr/>
        <p:txBody>
          <a:bodyPr/>
          <a:lstStyle/>
          <a:p>
            <a:pPr eaLnBrk="1" hangingPunct="1"/>
            <a:r>
              <a:rPr lang="en-US" altLang="en-US"/>
              <a:t>The </a:t>
            </a:r>
            <a:r>
              <a:rPr lang="en-US" altLang="en-US" i="1"/>
              <a:t>t</a:t>
            </a:r>
            <a:r>
              <a:rPr lang="en-US" altLang="en-US"/>
              <a:t> distributions</a:t>
            </a:r>
          </a:p>
        </p:txBody>
      </p:sp>
      <p:sp>
        <p:nvSpPr>
          <p:cNvPr id="2053" name="Rectangle 3">
            <a:extLst>
              <a:ext uri="{FF2B5EF4-FFF2-40B4-BE49-F238E27FC236}">
                <a16:creationId xmlns:a16="http://schemas.microsoft.com/office/drawing/2014/main" id="{91F65F5C-00E4-FC41-9D83-A7BBCD84AA6E}"/>
              </a:ext>
            </a:extLst>
          </p:cNvPr>
          <p:cNvSpPr>
            <a:spLocks noGrp="1" noChangeArrowheads="1"/>
          </p:cNvSpPr>
          <p:nvPr>
            <p:ph type="body" sz="half" idx="1"/>
          </p:nvPr>
        </p:nvSpPr>
        <p:spPr>
          <a:xfrm>
            <a:off x="457200" y="1143000"/>
            <a:ext cx="8153400" cy="5486400"/>
          </a:xfrm>
        </p:spPr>
        <p:txBody>
          <a:bodyPr/>
          <a:lstStyle/>
          <a:p>
            <a:pPr marL="0" indent="0" eaLnBrk="1" hangingPunct="1">
              <a:lnSpc>
                <a:spcPct val="160000"/>
              </a:lnSpc>
              <a:spcAft>
                <a:spcPct val="75000"/>
              </a:spcAft>
              <a:buFont typeface="Wingdings" pitchFamily="2" charset="2"/>
              <a:buNone/>
            </a:pPr>
            <a:r>
              <a:rPr lang="en-US" altLang="en-US"/>
              <a:t>Suppose that an SRS of size </a:t>
            </a:r>
            <a:r>
              <a:rPr lang="en-US" altLang="en-US" i="1"/>
              <a:t>n</a:t>
            </a:r>
            <a:r>
              <a:rPr lang="en-US" altLang="en-US"/>
              <a:t> is drawn from an </a:t>
            </a:r>
            <a:r>
              <a:rPr lang="en-US" altLang="en-US" i="1"/>
              <a:t>N</a:t>
            </a:r>
            <a:r>
              <a:rPr lang="en-US" altLang="en-US"/>
              <a:t>(</a:t>
            </a:r>
            <a:r>
              <a:rPr lang="en-US" altLang="en-US" i="1"/>
              <a:t>µ</a:t>
            </a:r>
            <a:r>
              <a:rPr lang="en-US" altLang="en-US"/>
              <a:t>, </a:t>
            </a:r>
            <a:r>
              <a:rPr lang="en-US" altLang="en-US" i="1"/>
              <a:t>σ</a:t>
            </a:r>
            <a:r>
              <a:rPr lang="en-US" altLang="en-US"/>
              <a:t>) population. </a:t>
            </a:r>
          </a:p>
          <a:p>
            <a:pPr marL="0" indent="0" eaLnBrk="1" hangingPunct="1">
              <a:lnSpc>
                <a:spcPct val="160000"/>
              </a:lnSpc>
              <a:spcAft>
                <a:spcPct val="75000"/>
              </a:spcAft>
            </a:pPr>
            <a:r>
              <a:rPr lang="en-US" altLang="en-US"/>
              <a:t>  When </a:t>
            </a:r>
            <a:r>
              <a:rPr lang="en-US" altLang="en-US" i="1">
                <a:latin typeface="Symbol" pitchFamily="2" charset="2"/>
              </a:rPr>
              <a:t>s</a:t>
            </a:r>
            <a:r>
              <a:rPr lang="en-US" altLang="en-US"/>
              <a:t> is known, the sampling distribution is </a:t>
            </a:r>
            <a:r>
              <a:rPr lang="en-US" altLang="en-US" i="1"/>
              <a:t>N</a:t>
            </a:r>
            <a:r>
              <a:rPr lang="en-US" altLang="en-US"/>
              <a:t>(</a:t>
            </a:r>
            <a:r>
              <a:rPr lang="en-US" altLang="en-US" i="1">
                <a:latin typeface="Symbol" pitchFamily="2" charset="2"/>
              </a:rPr>
              <a:t>m</a:t>
            </a:r>
            <a:r>
              <a:rPr lang="en-US" altLang="en-US">
                <a:latin typeface="Symbol" pitchFamily="2" charset="2"/>
              </a:rPr>
              <a:t>, </a:t>
            </a:r>
            <a:r>
              <a:rPr lang="en-US" altLang="en-US" i="1">
                <a:latin typeface="Symbol" pitchFamily="2" charset="2"/>
              </a:rPr>
              <a:t>s</a:t>
            </a:r>
            <a:r>
              <a:rPr lang="en-US" altLang="en-US"/>
              <a:t>/√</a:t>
            </a:r>
            <a:r>
              <a:rPr lang="en-US" altLang="en-US" i="1"/>
              <a:t>n</a:t>
            </a:r>
            <a:r>
              <a:rPr lang="en-US" altLang="en-US"/>
              <a:t>).</a:t>
            </a:r>
          </a:p>
          <a:p>
            <a:pPr marL="0" indent="0" eaLnBrk="1" hangingPunct="1">
              <a:lnSpc>
                <a:spcPct val="160000"/>
              </a:lnSpc>
              <a:spcAft>
                <a:spcPct val="75000"/>
              </a:spcAft>
            </a:pPr>
            <a:r>
              <a:rPr lang="en-US" altLang="en-US"/>
              <a:t>  When </a:t>
            </a:r>
            <a:r>
              <a:rPr lang="en-US" altLang="en-US" i="1">
                <a:latin typeface="Symbol" pitchFamily="2" charset="2"/>
              </a:rPr>
              <a:t>s</a:t>
            </a:r>
            <a:r>
              <a:rPr lang="en-US" altLang="en-US"/>
              <a:t> is estimated by the sample standard deviation </a:t>
            </a:r>
            <a:r>
              <a:rPr lang="en-US" altLang="en-US" i="1"/>
              <a:t>s</a:t>
            </a:r>
            <a:r>
              <a:rPr lang="en-US" altLang="en-US"/>
              <a:t>, the sampling distribution  of </a:t>
            </a:r>
            <a:r>
              <a:rPr lang="en-US" altLang="en-US" i="1"/>
              <a:t>t</a:t>
            </a:r>
            <a:r>
              <a:rPr lang="en-US" altLang="en-US"/>
              <a:t>  follows a</a:t>
            </a:r>
            <a:r>
              <a:rPr lang="en-US" altLang="en-US" b="1"/>
              <a:t> </a:t>
            </a:r>
            <a:r>
              <a:rPr lang="en-US" altLang="en-US" b="1" i="1">
                <a:solidFill>
                  <a:srgbClr val="333399"/>
                </a:solidFill>
              </a:rPr>
              <a:t>t</a:t>
            </a:r>
            <a:r>
              <a:rPr lang="en-US" altLang="en-US" b="1">
                <a:solidFill>
                  <a:srgbClr val="333399"/>
                </a:solidFill>
              </a:rPr>
              <a:t> distribution with degrees of freedom </a:t>
            </a:r>
            <a:r>
              <a:rPr lang="en-US" altLang="en-US" b="1" i="1">
                <a:solidFill>
                  <a:srgbClr val="333399"/>
                </a:solidFill>
              </a:rPr>
              <a:t>n </a:t>
            </a:r>
            <a:r>
              <a:rPr lang="en-US" altLang="en-US" b="1">
                <a:solidFill>
                  <a:srgbClr val="333399"/>
                </a:solidFill>
                <a:cs typeface="Arial" panose="020B0604020202020204" pitchFamily="34" charset="0"/>
              </a:rPr>
              <a:t>− </a:t>
            </a:r>
            <a:r>
              <a:rPr lang="en-US" altLang="en-US" b="1">
                <a:solidFill>
                  <a:srgbClr val="333399"/>
                </a:solidFill>
              </a:rPr>
              <a:t>1, where  </a:t>
            </a:r>
            <a:br>
              <a:rPr lang="en-US" altLang="en-US" b="1">
                <a:solidFill>
                  <a:srgbClr val="333399"/>
                </a:solidFill>
              </a:rPr>
            </a:br>
            <a:br>
              <a:rPr lang="en-US" altLang="en-US" sz="800" b="1">
                <a:solidFill>
                  <a:srgbClr val="333399"/>
                </a:solidFill>
              </a:rPr>
            </a:br>
            <a:r>
              <a:rPr lang="en-US" altLang="en-US" sz="800" b="1">
                <a:solidFill>
                  <a:srgbClr val="333399"/>
                </a:solidFill>
              </a:rPr>
              <a:t>			      </a:t>
            </a:r>
          </a:p>
          <a:p>
            <a:pPr marL="0" indent="0" eaLnBrk="1" hangingPunct="1">
              <a:lnSpc>
                <a:spcPct val="160000"/>
              </a:lnSpc>
              <a:spcAft>
                <a:spcPct val="75000"/>
              </a:spcAft>
              <a:buFont typeface="Wingdings" pitchFamily="2" charset="2"/>
              <a:buNone/>
            </a:pPr>
            <a:r>
              <a:rPr lang="en-US" altLang="en-US" sz="800"/>
              <a:t>                                           </a:t>
            </a:r>
          </a:p>
          <a:p>
            <a:pPr marL="0" indent="0" eaLnBrk="1" hangingPunct="1">
              <a:lnSpc>
                <a:spcPct val="160000"/>
              </a:lnSpc>
              <a:spcAft>
                <a:spcPct val="75000"/>
              </a:spcAft>
              <a:buFont typeface="Wingdings" pitchFamily="2" charset="2"/>
              <a:buNone/>
            </a:pPr>
            <a:r>
              <a:rPr lang="en-US" altLang="en-US"/>
              <a:t>                                                is the </a:t>
            </a:r>
            <a:r>
              <a:rPr lang="en-US" altLang="en-US" b="1">
                <a:solidFill>
                  <a:srgbClr val="333399"/>
                </a:solidFill>
              </a:rPr>
              <a:t>one-sample </a:t>
            </a:r>
            <a:r>
              <a:rPr lang="en-US" altLang="en-US" b="1" i="1">
                <a:solidFill>
                  <a:srgbClr val="333399"/>
                </a:solidFill>
              </a:rPr>
              <a:t>t</a:t>
            </a:r>
            <a:r>
              <a:rPr lang="en-US" altLang="en-US" b="1">
                <a:solidFill>
                  <a:srgbClr val="333399"/>
                </a:solidFill>
              </a:rPr>
              <a:t> statistic</a:t>
            </a:r>
            <a:endParaRPr lang="en-US" altLang="en-US" i="1"/>
          </a:p>
        </p:txBody>
      </p:sp>
      <p:sp>
        <p:nvSpPr>
          <p:cNvPr id="2054" name="Rectangle 1043">
            <a:extLst>
              <a:ext uri="{FF2B5EF4-FFF2-40B4-BE49-F238E27FC236}">
                <a16:creationId xmlns:a16="http://schemas.microsoft.com/office/drawing/2014/main" id="{0387C8AC-67F1-0948-98A5-17F43CA0C0A3}"/>
              </a:ext>
            </a:extLst>
          </p:cNvPr>
          <p:cNvSpPr>
            <a:spLocks noChangeArrowheads="1"/>
          </p:cNvSpPr>
          <p:nvPr/>
        </p:nvSpPr>
        <p:spPr bwMode="auto">
          <a:xfrm>
            <a:off x="1600200" y="4648200"/>
            <a:ext cx="5943600" cy="1219200"/>
          </a:xfrm>
          <a:prstGeom prst="rect">
            <a:avLst/>
          </a:prstGeom>
          <a:noFill/>
          <a:ln w="38100" cmpd="dbl">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050" name="Object 1044">
            <a:extLst>
              <a:ext uri="{FF2B5EF4-FFF2-40B4-BE49-F238E27FC236}">
                <a16:creationId xmlns:a16="http://schemas.microsoft.com/office/drawing/2014/main" id="{ECE90216-D91A-8745-BBD9-AF388787DAAE}"/>
              </a:ext>
            </a:extLst>
          </p:cNvPr>
          <p:cNvGraphicFramePr>
            <a:graphicFrameLocks noGrp="1" noChangeAspect="1"/>
          </p:cNvGraphicFramePr>
          <p:nvPr>
            <p:ph sz="quarter" idx="3"/>
          </p:nvPr>
        </p:nvGraphicFramePr>
        <p:xfrm>
          <a:off x="1905000" y="4765675"/>
          <a:ext cx="1473200" cy="1025525"/>
        </p:xfrm>
        <a:graphic>
          <a:graphicData uri="http://schemas.openxmlformats.org/presentationml/2006/ole">
            <mc:AlternateContent xmlns:mc="http://schemas.openxmlformats.org/markup-compatibility/2006">
              <mc:Choice xmlns:v="urn:schemas-microsoft-com:vml" Requires="v">
                <p:oleObj spid="_x0000_s546821" name="Equation" r:id="rId4" imgW="3365500" imgH="2336800" progId="Equation.3">
                  <p:embed/>
                </p:oleObj>
              </mc:Choice>
              <mc:Fallback>
                <p:oleObj name="Equation" r:id="rId4" imgW="3365500" imgH="2336800" progId="Equation.3">
                  <p:embed/>
                  <p:pic>
                    <p:nvPicPr>
                      <p:cNvPr id="2050" name="Object 1044">
                        <a:extLst>
                          <a:ext uri="{FF2B5EF4-FFF2-40B4-BE49-F238E27FC236}">
                            <a16:creationId xmlns:a16="http://schemas.microsoft.com/office/drawing/2014/main" id="{ECE90216-D91A-8745-BBD9-AF388787D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765675"/>
                        <a:ext cx="14732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0840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249D00DD-D194-7147-99E7-3E19662521E1}"/>
              </a:ext>
            </a:extLst>
          </p:cNvPr>
          <p:cNvSpPr>
            <a:spLocks noChangeArrowheads="1"/>
          </p:cNvSpPr>
          <p:nvPr/>
        </p:nvSpPr>
        <p:spPr bwMode="auto">
          <a:xfrm>
            <a:off x="381000" y="5334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When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very large,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a very good estimate of </a:t>
            </a:r>
            <a:r>
              <a:rPr kumimoji="0" lang="en-US" altLang="en-US" sz="2000" b="0" i="1"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and the corresponding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distributions are very close to the normal distribution.</a:t>
            </a:r>
          </a:p>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distributions become wider for smaller sample sizes, reflecting the lack of precision in estimating </a:t>
            </a:r>
            <a:r>
              <a:rPr kumimoji="0" lang="en-US" altLang="en-US" sz="2000" b="0" i="1"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from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pic>
        <p:nvPicPr>
          <p:cNvPr id="24579" name="Picture 7" descr="figure-16-01">
            <a:extLst>
              <a:ext uri="{FF2B5EF4-FFF2-40B4-BE49-F238E27FC236}">
                <a16:creationId xmlns:a16="http://schemas.microsoft.com/office/drawing/2014/main" id="{A02AB370-203A-8D4A-878D-8711F477D15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3236913"/>
            <a:ext cx="5181600" cy="3468687"/>
          </a:xfrm>
          <a:noFill/>
        </p:spPr>
      </p:pic>
    </p:spTree>
    <p:extLst>
      <p:ext uri="{BB962C8B-B14F-4D97-AF65-F5344CB8AC3E}">
        <p14:creationId xmlns:p14="http://schemas.microsoft.com/office/powerpoint/2010/main" val="3410581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3" descr="TablecAll">
            <a:extLst>
              <a:ext uri="{FF2B5EF4-FFF2-40B4-BE49-F238E27FC236}">
                <a16:creationId xmlns:a16="http://schemas.microsoft.com/office/drawing/2014/main" id="{2283CA19-D7C0-C14A-9D51-D92B2160B4A2}"/>
              </a:ext>
            </a:extLst>
          </p:cNvPr>
          <p:cNvPicPr>
            <a:picLocks noChangeAspect="1" noChangeArrowheads="1"/>
          </p:cNvPicPr>
          <p:nvPr/>
        </p:nvPicPr>
        <p:blipFill>
          <a:blip r:embed="rId4">
            <a:lum bright="-18000" contrast="36000"/>
            <a:extLst>
              <a:ext uri="{28A0092B-C50C-407E-A947-70E740481C1C}">
                <a14:useLocalDpi xmlns:a14="http://schemas.microsoft.com/office/drawing/2010/main" val="0"/>
              </a:ext>
            </a:extLst>
          </a:blip>
          <a:srcRect l="2469" t="5200" r="11406" b="7680"/>
          <a:stretch>
            <a:fillRect/>
          </a:stretch>
        </p:blipFill>
        <p:spPr bwMode="auto">
          <a:xfrm>
            <a:off x="2362200" y="228600"/>
            <a:ext cx="6618288"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a:extLst>
              <a:ext uri="{FF2B5EF4-FFF2-40B4-BE49-F238E27FC236}">
                <a16:creationId xmlns:a16="http://schemas.microsoft.com/office/drawing/2014/main" id="{42D628C0-BD8E-0145-A685-7C0CBCD6E385}"/>
              </a:ext>
            </a:extLst>
          </p:cNvPr>
          <p:cNvSpPr>
            <a:spLocks noGrp="1" noChangeArrowheads="1"/>
          </p:cNvSpPr>
          <p:nvPr>
            <p:ph type="title"/>
          </p:nvPr>
        </p:nvSpPr>
        <p:spPr/>
        <p:txBody>
          <a:bodyPr/>
          <a:lstStyle/>
          <a:p>
            <a:pPr eaLnBrk="1" hangingPunct="1"/>
            <a:r>
              <a:rPr lang="en-US" altLang="en-US" sz="2800" b="1">
                <a:solidFill>
                  <a:srgbClr val="333399"/>
                </a:solidFill>
              </a:rPr>
              <a:t>Table D</a:t>
            </a:r>
          </a:p>
        </p:txBody>
      </p:sp>
      <p:sp>
        <p:nvSpPr>
          <p:cNvPr id="3078" name="Text Box 10">
            <a:extLst>
              <a:ext uri="{FF2B5EF4-FFF2-40B4-BE49-F238E27FC236}">
                <a16:creationId xmlns:a16="http://schemas.microsoft.com/office/drawing/2014/main" id="{A7B314FC-5EA8-D14A-9316-9E8378A880A0}"/>
              </a:ext>
            </a:extLst>
          </p:cNvPr>
          <p:cNvSpPr txBox="1">
            <a:spLocks noChangeArrowheads="1"/>
          </p:cNvSpPr>
          <p:nvPr/>
        </p:nvSpPr>
        <p:spPr bwMode="auto">
          <a:xfrm>
            <a:off x="0" y="4105067"/>
            <a:ext cx="23780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When </a:t>
            </a:r>
            <a:r>
              <a:rPr kumimoji="0" lang="el-GR" alt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σ</a:t>
            </a:r>
            <a:r>
              <a:rPr kumimoji="0" lang="en-US" alt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is known, we use the normal distribution and the standardized z-value.</a:t>
            </a:r>
          </a:p>
        </p:txBody>
      </p:sp>
      <p:sp>
        <p:nvSpPr>
          <p:cNvPr id="3080" name="Text Box 14">
            <a:extLst>
              <a:ext uri="{FF2B5EF4-FFF2-40B4-BE49-F238E27FC236}">
                <a16:creationId xmlns:a16="http://schemas.microsoft.com/office/drawing/2014/main" id="{E4B1BA75-3211-AA40-B9C7-B5B2A429B206}"/>
              </a:ext>
            </a:extLst>
          </p:cNvPr>
          <p:cNvSpPr txBox="1">
            <a:spLocks noChangeArrowheads="1"/>
          </p:cNvSpPr>
          <p:nvPr/>
        </p:nvSpPr>
        <p:spPr bwMode="auto">
          <a:xfrm>
            <a:off x="0" y="798513"/>
            <a:ext cx="2438400" cy="305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When </a:t>
            </a:r>
            <a:r>
              <a:rPr kumimoji="0" lang="el-GR"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σ</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is unknown, we use a </a:t>
            </a:r>
            <a:r>
              <a:rPr kumimoji="0" lang="en-US" alt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distribution with “</a:t>
            </a:r>
            <a:r>
              <a:rPr kumimoji="0" lang="en-US" alt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degrees of freedom (df). </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Table D shows the </a:t>
            </a:r>
            <a:b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z</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-values and </a:t>
            </a:r>
            <a:r>
              <a:rPr kumimoji="0" lang="en-US" alt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-values corresponding to landmark P-values/ confidence levels.</a:t>
            </a:r>
          </a:p>
        </p:txBody>
      </p:sp>
      <p:grpSp>
        <p:nvGrpSpPr>
          <p:cNvPr id="3" name="Group 2">
            <a:extLst>
              <a:ext uri="{FF2B5EF4-FFF2-40B4-BE49-F238E27FC236}">
                <a16:creationId xmlns:a16="http://schemas.microsoft.com/office/drawing/2014/main" id="{DAFE1FD4-4C2F-AD48-8B92-D08269DCCFCD}"/>
              </a:ext>
            </a:extLst>
          </p:cNvPr>
          <p:cNvGrpSpPr/>
          <p:nvPr/>
        </p:nvGrpSpPr>
        <p:grpSpPr>
          <a:xfrm>
            <a:off x="38909" y="5339598"/>
            <a:ext cx="2362200" cy="1524000"/>
            <a:chOff x="4876800" y="2819401"/>
            <a:chExt cx="2362200" cy="1524000"/>
          </a:xfrm>
        </p:grpSpPr>
        <p:sp>
          <p:nvSpPr>
            <p:cNvPr id="14" name="AutoShape 18">
              <a:extLst>
                <a:ext uri="{FF2B5EF4-FFF2-40B4-BE49-F238E27FC236}">
                  <a16:creationId xmlns:a16="http://schemas.microsoft.com/office/drawing/2014/main" id="{FFBCFA85-F1E0-CD40-92D9-9E5958395CDA}"/>
                </a:ext>
              </a:extLst>
            </p:cNvPr>
            <p:cNvSpPr>
              <a:spLocks noChangeArrowheads="1"/>
            </p:cNvSpPr>
            <p:nvPr/>
          </p:nvSpPr>
          <p:spPr bwMode="auto">
            <a:xfrm rot="367744">
              <a:off x="4876800" y="2819401"/>
              <a:ext cx="2362200" cy="1524000"/>
            </a:xfrm>
            <a:prstGeom prst="cloudCallout">
              <a:avLst>
                <a:gd name="adj1" fmla="val -36222"/>
                <a:gd name="adj2" fmla="val 30000"/>
              </a:avLst>
            </a:prstGeom>
            <a:solidFill>
              <a:schemeClr val="bg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Oval 19">
              <a:extLst>
                <a:ext uri="{FF2B5EF4-FFF2-40B4-BE49-F238E27FC236}">
                  <a16:creationId xmlns:a16="http://schemas.microsoft.com/office/drawing/2014/main" id="{AB449ED5-DE66-1041-9645-02C4CF667FF8}"/>
                </a:ext>
              </a:extLst>
            </p:cNvPr>
            <p:cNvSpPr>
              <a:spLocks noChangeArrowheads="1"/>
            </p:cNvSpPr>
            <p:nvPr/>
          </p:nvSpPr>
          <p:spPr bwMode="auto">
            <a:xfrm>
              <a:off x="5003800" y="3784601"/>
              <a:ext cx="381000" cy="3048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16" name="Object 15">
              <a:extLst>
                <a:ext uri="{FF2B5EF4-FFF2-40B4-BE49-F238E27FC236}">
                  <a16:creationId xmlns:a16="http://schemas.microsoft.com/office/drawing/2014/main" id="{C310BFE1-35FD-3C4D-B5E7-16966F630B59}"/>
                </a:ext>
              </a:extLst>
            </p:cNvPr>
            <p:cNvGraphicFramePr>
              <a:graphicFrameLocks noChangeAspect="1"/>
            </p:cNvGraphicFramePr>
            <p:nvPr>
              <p:extLst>
                <p:ext uri="{D42A27DB-BD31-4B8C-83A1-F6EECF244321}">
                  <p14:modId xmlns:p14="http://schemas.microsoft.com/office/powerpoint/2010/main" val="4048637107"/>
                </p:ext>
              </p:extLst>
            </p:nvPr>
          </p:nvGraphicFramePr>
          <p:xfrm>
            <a:off x="5283200" y="3084513"/>
            <a:ext cx="1381125" cy="966788"/>
          </p:xfrm>
          <a:graphic>
            <a:graphicData uri="http://schemas.openxmlformats.org/presentationml/2006/ole">
              <mc:AlternateContent xmlns:mc="http://schemas.openxmlformats.org/markup-compatibility/2006">
                <mc:Choice xmlns:v="urn:schemas-microsoft-com:vml" Requires="v">
                  <p:oleObj spid="_x0000_s550917" name="Equation" r:id="rId5" imgW="3365500" imgH="2336800" progId="Equation.3">
                    <p:embed/>
                  </p:oleObj>
                </mc:Choice>
                <mc:Fallback>
                  <p:oleObj name="Equation" r:id="rId5" imgW="3365500" imgH="2336800" progId="Equation.3">
                    <p:embed/>
                    <p:pic>
                      <p:nvPicPr>
                        <p:cNvPr id="3074" name="Object 15">
                          <a:extLst>
                            <a:ext uri="{FF2B5EF4-FFF2-40B4-BE49-F238E27FC236}">
                              <a16:creationId xmlns:a16="http://schemas.microsoft.com/office/drawing/2014/main" id="{8E2AEC8F-D1D8-AE4A-A6BD-7D929201F3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200" y="3084513"/>
                          <a:ext cx="1381125"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08373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a:extLst>
              <a:ext uri="{FF2B5EF4-FFF2-40B4-BE49-F238E27FC236}">
                <a16:creationId xmlns:a16="http://schemas.microsoft.com/office/drawing/2014/main" id="{AEF3938A-12D7-8843-84A8-CC8BAD75DACB}"/>
              </a:ext>
            </a:extLst>
          </p:cNvPr>
          <p:cNvSpPr txBox="1">
            <a:spLocks noChangeArrowheads="1"/>
          </p:cNvSpPr>
          <p:nvPr/>
        </p:nvSpPr>
        <p:spPr bwMode="auto">
          <a:xfrm>
            <a:off x="1277938" y="2362200"/>
            <a:ext cx="29892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mean µ = 64.5"</a:t>
            </a: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deviation </a:t>
            </a:r>
            <a:r>
              <a:rPr kumimoji="0" lang="en-US" altLang="en-US" sz="2000" b="0" i="0"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2.5" </a:t>
            </a: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x (height) =  67" </a:t>
            </a:r>
          </a:p>
        </p:txBody>
      </p:sp>
      <p:sp>
        <p:nvSpPr>
          <p:cNvPr id="1394691" name="Text Box 3">
            <a:extLst>
              <a:ext uri="{FF2B5EF4-FFF2-40B4-BE49-F238E27FC236}">
                <a16:creationId xmlns:a16="http://schemas.microsoft.com/office/drawing/2014/main" id="{A9E926DC-55FF-D347-AF89-B7B69F715CF8}"/>
              </a:ext>
            </a:extLst>
          </p:cNvPr>
          <p:cNvSpPr txBox="1">
            <a:spLocks noChangeArrowheads="1"/>
          </p:cNvSpPr>
          <p:nvPr/>
        </p:nvSpPr>
        <p:spPr bwMode="auto">
          <a:xfrm>
            <a:off x="381000" y="3886200"/>
            <a:ext cx="459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calculate z, the standardized value of x:</a:t>
            </a:r>
          </a:p>
        </p:txBody>
      </p:sp>
      <p:graphicFrame>
        <p:nvGraphicFramePr>
          <p:cNvPr id="1394692" name="Object 4">
            <a:extLst>
              <a:ext uri="{FF2B5EF4-FFF2-40B4-BE49-F238E27FC236}">
                <a16:creationId xmlns:a16="http://schemas.microsoft.com/office/drawing/2014/main" id="{5FD214BE-A3F3-8246-91E9-2F3F407E6EAA}"/>
              </a:ext>
            </a:extLst>
          </p:cNvPr>
          <p:cNvGraphicFramePr>
            <a:graphicFrameLocks noChangeAspect="1"/>
          </p:cNvGraphicFramePr>
          <p:nvPr/>
        </p:nvGraphicFramePr>
        <p:xfrm>
          <a:off x="1149350" y="4495800"/>
          <a:ext cx="7308850" cy="650875"/>
        </p:xfrm>
        <a:graphic>
          <a:graphicData uri="http://schemas.openxmlformats.org/presentationml/2006/ole">
            <mc:AlternateContent xmlns:mc="http://schemas.openxmlformats.org/markup-compatibility/2006">
              <mc:Choice xmlns:v="urn:schemas-microsoft-com:vml" Requires="v">
                <p:oleObj spid="_x0000_s290823" name="Equation" r:id="rId4" imgW="90106500" imgH="9067800" progId="Equation.3">
                  <p:embed/>
                </p:oleObj>
              </mc:Choice>
              <mc:Fallback>
                <p:oleObj name="Equation" r:id="rId4" imgW="90106500" imgH="9067800" progId="Equation.3">
                  <p:embed/>
                  <p:pic>
                    <p:nvPicPr>
                      <p:cNvPr id="1394692" name="Object 4">
                        <a:extLst>
                          <a:ext uri="{FF2B5EF4-FFF2-40B4-BE49-F238E27FC236}">
                            <a16:creationId xmlns:a16="http://schemas.microsoft.com/office/drawing/2014/main" id="{5FD214BE-A3F3-8246-91E9-2F3F407E6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350" y="4495800"/>
                        <a:ext cx="73088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4693" name="Text Box 5">
            <a:extLst>
              <a:ext uri="{FF2B5EF4-FFF2-40B4-BE49-F238E27FC236}">
                <a16:creationId xmlns:a16="http://schemas.microsoft.com/office/drawing/2014/main" id="{C7BD97C0-31CD-EB41-B858-3B34EAA12844}"/>
              </a:ext>
            </a:extLst>
          </p:cNvPr>
          <p:cNvSpPr txBox="1">
            <a:spLocks noChangeArrowheads="1"/>
          </p:cNvSpPr>
          <p:nvPr/>
        </p:nvSpPr>
        <p:spPr bwMode="auto">
          <a:xfrm>
            <a:off x="381000" y="5486400"/>
            <a:ext cx="80692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6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Because of the 68-95-99.7 rule, we can conclude that the percent of women shorter than 67” should be, approximately, .68 + half of (1 - .68) = .84 or 84%.</a:t>
            </a:r>
          </a:p>
        </p:txBody>
      </p:sp>
      <p:pic>
        <p:nvPicPr>
          <p:cNvPr id="18438" name="Picture 6">
            <a:extLst>
              <a:ext uri="{FF2B5EF4-FFF2-40B4-BE49-F238E27FC236}">
                <a16:creationId xmlns:a16="http://schemas.microsoft.com/office/drawing/2014/main" id="{2BC521A2-9E62-394E-8B88-8FCA7D08893A}"/>
              </a:ext>
            </a:extLst>
          </p:cNvPr>
          <p:cNvPicPr>
            <a:picLocks noChangeAspect="1" noChangeArrowheads="1"/>
          </p:cNvPicPr>
          <p:nvPr/>
        </p:nvPicPr>
        <p:blipFill>
          <a:blip r:embed="rId6">
            <a:clrChange>
              <a:clrFrom>
                <a:srgbClr val="D8E2F3"/>
              </a:clrFrom>
              <a:clrTo>
                <a:srgbClr val="D8E2F3">
                  <a:alpha val="0"/>
                </a:srgbClr>
              </a:clrTo>
            </a:clrChange>
            <a:extLst>
              <a:ext uri="{28A0092B-C50C-407E-A947-70E740481C1C}">
                <a14:useLocalDpi xmlns:a14="http://schemas.microsoft.com/office/drawing/2010/main" val="0"/>
              </a:ext>
            </a:extLst>
          </a:blip>
          <a:srcRect l="2367" r="1775" b="16031"/>
          <a:stretch>
            <a:fillRect/>
          </a:stretch>
        </p:blipFill>
        <p:spPr bwMode="auto">
          <a:xfrm>
            <a:off x="4495800" y="152400"/>
            <a:ext cx="4433888" cy="27606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9" name="Line 7">
            <a:extLst>
              <a:ext uri="{FF2B5EF4-FFF2-40B4-BE49-F238E27FC236}">
                <a16:creationId xmlns:a16="http://schemas.microsoft.com/office/drawing/2014/main" id="{792B2A83-6D86-6F41-9750-017E1A00D3A1}"/>
              </a:ext>
            </a:extLst>
          </p:cNvPr>
          <p:cNvSpPr>
            <a:spLocks noChangeShapeType="1"/>
          </p:cNvSpPr>
          <p:nvPr/>
        </p:nvSpPr>
        <p:spPr bwMode="auto">
          <a:xfrm flipH="1" flipV="1">
            <a:off x="4876800" y="2455863"/>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40" name="Text Box 8">
            <a:extLst>
              <a:ext uri="{FF2B5EF4-FFF2-40B4-BE49-F238E27FC236}">
                <a16:creationId xmlns:a16="http://schemas.microsoft.com/office/drawing/2014/main" id="{7C0BBE9C-F38D-2446-91B7-E3EA63D69FA2}"/>
              </a:ext>
            </a:extLst>
          </p:cNvPr>
          <p:cNvSpPr txBox="1">
            <a:spLocks noChangeArrowheads="1"/>
          </p:cNvSpPr>
          <p:nvPr/>
        </p:nvSpPr>
        <p:spPr bwMode="auto">
          <a:xfrm>
            <a:off x="4762500" y="1312863"/>
            <a:ext cx="1143000" cy="3048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Area= ???</a:t>
            </a:r>
          </a:p>
        </p:txBody>
      </p:sp>
      <p:sp>
        <p:nvSpPr>
          <p:cNvPr id="18441" name="Text Box 9">
            <a:extLst>
              <a:ext uri="{FF2B5EF4-FFF2-40B4-BE49-F238E27FC236}">
                <a16:creationId xmlns:a16="http://schemas.microsoft.com/office/drawing/2014/main" id="{F0DAA19C-F06F-C346-9801-72B3919DC3AD}"/>
              </a:ext>
            </a:extLst>
          </p:cNvPr>
          <p:cNvSpPr txBox="1">
            <a:spLocks noChangeArrowheads="1"/>
          </p:cNvSpPr>
          <p:nvPr/>
        </p:nvSpPr>
        <p:spPr bwMode="auto">
          <a:xfrm>
            <a:off x="7786688" y="1800225"/>
            <a:ext cx="1143000" cy="3048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Area = ???</a:t>
            </a:r>
          </a:p>
        </p:txBody>
      </p:sp>
      <p:sp>
        <p:nvSpPr>
          <p:cNvPr id="18442" name="Text Box 10">
            <a:extLst>
              <a:ext uri="{FF2B5EF4-FFF2-40B4-BE49-F238E27FC236}">
                <a16:creationId xmlns:a16="http://schemas.microsoft.com/office/drawing/2014/main" id="{C34788D5-4B87-EB45-A2EA-277E10BB7130}"/>
              </a:ext>
            </a:extLst>
          </p:cNvPr>
          <p:cNvSpPr txBox="1">
            <a:spLocks noChangeArrowheads="1"/>
          </p:cNvSpPr>
          <p:nvPr/>
        </p:nvSpPr>
        <p:spPr bwMode="auto">
          <a:xfrm>
            <a:off x="7253288" y="398463"/>
            <a:ext cx="1433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N(µ, </a:t>
            </a:r>
            <a:r>
              <a:rPr kumimoji="0" lang="en-US" altLang="en-US" sz="1600" b="0" i="0" u="none" strike="noStrike" kern="1200" cap="none" spc="0" normalizeH="0" baseline="0" noProof="0">
                <a:ln>
                  <a:noFill/>
                </a:ln>
                <a:solidFill>
                  <a:srgbClr val="000000"/>
                </a:solidFill>
                <a:effectLst/>
                <a:uLnTx/>
                <a:uFillTx/>
                <a:latin typeface="Symbol" pitchFamily="2" charset="2"/>
                <a:ea typeface="+mn-ea"/>
                <a:cs typeface="+mn-cs"/>
              </a:rPr>
              <a:t>s</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N(64.5, 2.5)</a:t>
            </a:r>
          </a:p>
        </p:txBody>
      </p:sp>
      <p:sp>
        <p:nvSpPr>
          <p:cNvPr id="18443" name="Rectangle 11">
            <a:extLst>
              <a:ext uri="{FF2B5EF4-FFF2-40B4-BE49-F238E27FC236}">
                <a16:creationId xmlns:a16="http://schemas.microsoft.com/office/drawing/2014/main" id="{120D58E3-99B9-9F4A-B6C1-3DD911271840}"/>
              </a:ext>
            </a:extLst>
          </p:cNvPr>
          <p:cNvSpPr>
            <a:spLocks noChangeArrowheads="1"/>
          </p:cNvSpPr>
          <p:nvPr/>
        </p:nvSpPr>
        <p:spPr bwMode="auto">
          <a:xfrm>
            <a:off x="7208838" y="2979738"/>
            <a:ext cx="1447800" cy="3810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94700" name="Text Box 12">
            <a:extLst>
              <a:ext uri="{FF2B5EF4-FFF2-40B4-BE49-F238E27FC236}">
                <a16:creationId xmlns:a16="http://schemas.microsoft.com/office/drawing/2014/main" id="{6F104F88-97AB-FF4A-97AB-744283C0ED3D}"/>
              </a:ext>
            </a:extLst>
          </p:cNvPr>
          <p:cNvSpPr txBox="1">
            <a:spLocks noChangeArrowheads="1"/>
          </p:cNvSpPr>
          <p:nvPr/>
        </p:nvSpPr>
        <p:spPr bwMode="auto">
          <a:xfrm>
            <a:off x="6400800" y="2827338"/>
            <a:ext cx="1905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64.5” 	x = 67”  </a:t>
            </a: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z = 0	z = 1   </a:t>
            </a:r>
          </a:p>
        </p:txBody>
      </p:sp>
      <p:sp>
        <p:nvSpPr>
          <p:cNvPr id="18445" name="Rectangle 13">
            <a:extLst>
              <a:ext uri="{FF2B5EF4-FFF2-40B4-BE49-F238E27FC236}">
                <a16:creationId xmlns:a16="http://schemas.microsoft.com/office/drawing/2014/main" id="{012492FC-D9EE-DB48-9AFD-A3FE7E846B2A}"/>
              </a:ext>
            </a:extLst>
          </p:cNvPr>
          <p:cNvSpPr>
            <a:spLocks noGrp="1" noChangeArrowheads="1"/>
          </p:cNvSpPr>
          <p:nvPr>
            <p:ph type="title"/>
          </p:nvPr>
        </p:nvSpPr>
        <p:spPr>
          <a:xfrm>
            <a:off x="381000" y="228600"/>
            <a:ext cx="8153400" cy="457200"/>
          </a:xfrm>
          <a:noFill/>
        </p:spPr>
        <p:txBody>
          <a:bodyPr/>
          <a:lstStyle/>
          <a:p>
            <a:pPr eaLnBrk="1" hangingPunct="1"/>
            <a:r>
              <a:rPr lang="en-US" altLang="en-US" sz="2400" b="1">
                <a:solidFill>
                  <a:srgbClr val="333399"/>
                </a:solidFill>
              </a:rPr>
              <a:t>Ex. Women heights</a:t>
            </a:r>
          </a:p>
        </p:txBody>
      </p:sp>
      <p:sp>
        <p:nvSpPr>
          <p:cNvPr id="18446" name="Text Box 14">
            <a:extLst>
              <a:ext uri="{FF2B5EF4-FFF2-40B4-BE49-F238E27FC236}">
                <a16:creationId xmlns:a16="http://schemas.microsoft.com/office/drawing/2014/main" id="{7ABFA610-B00E-B94C-BDFF-6C1560C179A9}"/>
              </a:ext>
            </a:extLst>
          </p:cNvPr>
          <p:cNvSpPr txBox="1">
            <a:spLocks noChangeArrowheads="1"/>
          </p:cNvSpPr>
          <p:nvPr/>
        </p:nvSpPr>
        <p:spPr bwMode="auto">
          <a:xfrm>
            <a:off x="228600" y="798513"/>
            <a:ext cx="441166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6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Women’s heights follow the N(64.5”,2.5”) distribution. What percent of women are shorter than 67 inches tall (that’s 5’6”)?</a:t>
            </a:r>
          </a:p>
        </p:txBody>
      </p:sp>
    </p:spTree>
    <p:extLst>
      <p:ext uri="{BB962C8B-B14F-4D97-AF65-F5344CB8AC3E}">
        <p14:creationId xmlns:p14="http://schemas.microsoft.com/office/powerpoint/2010/main" val="24380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46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46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47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4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4691" grpId="0"/>
      <p:bldP spid="139469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086CE641-1274-914B-80C8-25E0A8CFCB49}"/>
              </a:ext>
            </a:extLst>
          </p:cNvPr>
          <p:cNvSpPr>
            <a:spLocks noGrp="1" noChangeArrowheads="1"/>
          </p:cNvSpPr>
          <p:nvPr>
            <p:ph type="title"/>
          </p:nvPr>
        </p:nvSpPr>
        <p:spPr/>
        <p:txBody>
          <a:bodyPr/>
          <a:lstStyle/>
          <a:p>
            <a:pPr eaLnBrk="1" hangingPunct="1"/>
            <a:r>
              <a:rPr lang="en-US" altLang="en-US"/>
              <a:t>The one-sample </a:t>
            </a:r>
            <a:r>
              <a:rPr lang="en-US" altLang="en-US" i="1"/>
              <a:t>t-</a:t>
            </a:r>
            <a:r>
              <a:rPr lang="en-US" altLang="en-US"/>
              <a:t>confidence interval</a:t>
            </a:r>
          </a:p>
        </p:txBody>
      </p:sp>
      <p:sp>
        <p:nvSpPr>
          <p:cNvPr id="4101" name="Rectangle 3">
            <a:extLst>
              <a:ext uri="{FF2B5EF4-FFF2-40B4-BE49-F238E27FC236}">
                <a16:creationId xmlns:a16="http://schemas.microsoft.com/office/drawing/2014/main" id="{81285E44-689C-C948-A3A4-AB8E62DD36AE}"/>
              </a:ext>
            </a:extLst>
          </p:cNvPr>
          <p:cNvSpPr>
            <a:spLocks noGrp="1" noChangeArrowheads="1"/>
          </p:cNvSpPr>
          <p:nvPr>
            <p:ph type="body" idx="1"/>
          </p:nvPr>
        </p:nvSpPr>
        <p:spPr>
          <a:xfrm>
            <a:off x="457200" y="1143000"/>
            <a:ext cx="8229600" cy="2209800"/>
          </a:xfrm>
        </p:spPr>
        <p:txBody>
          <a:bodyPr/>
          <a:lstStyle/>
          <a:p>
            <a:pPr marL="0" indent="0" eaLnBrk="1" hangingPunct="1">
              <a:lnSpc>
                <a:spcPct val="110000"/>
              </a:lnSpc>
              <a:buFont typeface="Wingdings" pitchFamily="2" charset="2"/>
              <a:buNone/>
            </a:pPr>
            <a:r>
              <a:rPr lang="en-US" altLang="en-US">
                <a:cs typeface="Times New Roman" panose="02020603050405020304" pitchFamily="18" charset="0"/>
              </a:rPr>
              <a:t>The </a:t>
            </a:r>
            <a:r>
              <a:rPr lang="en-US" altLang="en-US" b="1">
                <a:solidFill>
                  <a:srgbClr val="333399"/>
                </a:solidFill>
                <a:cs typeface="Times New Roman" panose="02020603050405020304" pitchFamily="18" charset="0"/>
              </a:rPr>
              <a:t>level </a:t>
            </a:r>
            <a:r>
              <a:rPr lang="en-US" altLang="en-US" b="1" i="1">
                <a:solidFill>
                  <a:srgbClr val="333399"/>
                </a:solidFill>
                <a:cs typeface="Times New Roman" panose="02020603050405020304" pitchFamily="18" charset="0"/>
              </a:rPr>
              <a:t>C</a:t>
            </a:r>
            <a:r>
              <a:rPr lang="en-US" altLang="en-US">
                <a:cs typeface="Times New Roman" panose="02020603050405020304" pitchFamily="18" charset="0"/>
              </a:rPr>
              <a:t> </a:t>
            </a:r>
            <a:r>
              <a:rPr lang="en-US" altLang="en-US" b="1">
                <a:solidFill>
                  <a:srgbClr val="333399"/>
                </a:solidFill>
                <a:cs typeface="Times New Roman" panose="02020603050405020304" pitchFamily="18" charset="0"/>
              </a:rPr>
              <a:t>confidence interval</a:t>
            </a:r>
            <a:r>
              <a:rPr lang="en-US" altLang="en-US">
                <a:cs typeface="Times New Roman" panose="02020603050405020304" pitchFamily="18" charset="0"/>
              </a:rPr>
              <a:t> is an interval with probability </a:t>
            </a:r>
            <a:r>
              <a:rPr lang="en-US" altLang="en-US" i="1">
                <a:cs typeface="Times New Roman" panose="02020603050405020304" pitchFamily="18" charset="0"/>
              </a:rPr>
              <a:t>C</a:t>
            </a:r>
            <a:r>
              <a:rPr lang="en-US" altLang="en-US">
                <a:cs typeface="Times New Roman" panose="02020603050405020304" pitchFamily="18" charset="0"/>
              </a:rPr>
              <a:t> of containing the true population parameter. </a:t>
            </a:r>
          </a:p>
          <a:p>
            <a:pPr marL="0" indent="0" eaLnBrk="1" hangingPunct="1">
              <a:lnSpc>
                <a:spcPct val="110000"/>
              </a:lnSpc>
              <a:buFont typeface="Wingdings" pitchFamily="2" charset="2"/>
              <a:buNone/>
            </a:pPr>
            <a:endParaRPr lang="en-US" altLang="en-US" sz="900">
              <a:cs typeface="Times New Roman" panose="02020603050405020304" pitchFamily="18" charset="0"/>
            </a:endParaRPr>
          </a:p>
          <a:p>
            <a:pPr marL="0" indent="0" eaLnBrk="1" hangingPunct="1">
              <a:lnSpc>
                <a:spcPct val="110000"/>
              </a:lnSpc>
              <a:buFont typeface="Wingdings" pitchFamily="2" charset="2"/>
              <a:buNone/>
            </a:pPr>
            <a:r>
              <a:rPr lang="en-US" altLang="en-US"/>
              <a:t>We have a data set from a population with both </a:t>
            </a:r>
            <a:r>
              <a:rPr lang="en-US" altLang="en-US" i="1">
                <a:latin typeface="Symbol" pitchFamily="2" charset="2"/>
                <a:cs typeface="Times New Roman" panose="02020603050405020304" pitchFamily="18" charset="0"/>
              </a:rPr>
              <a:t>m</a:t>
            </a:r>
            <a:r>
              <a:rPr lang="en-US" altLang="en-US">
                <a:cs typeface="Times New Roman" panose="02020603050405020304" pitchFamily="18" charset="0"/>
              </a:rPr>
              <a:t> and </a:t>
            </a:r>
            <a:r>
              <a:rPr lang="en-US" altLang="en-US" i="1">
                <a:latin typeface="Symbol" pitchFamily="2" charset="2"/>
                <a:cs typeface="Times New Roman" panose="02020603050405020304" pitchFamily="18" charset="0"/>
              </a:rPr>
              <a:t>s</a:t>
            </a:r>
            <a:r>
              <a:rPr lang="en-US" altLang="en-US">
                <a:cs typeface="Times New Roman" panose="02020603050405020304" pitchFamily="18" charset="0"/>
              </a:rPr>
              <a:t> unknown. We use     to estimate </a:t>
            </a:r>
            <a:r>
              <a:rPr lang="en-US" altLang="en-US" i="1">
                <a:latin typeface="Symbol" pitchFamily="2" charset="2"/>
                <a:cs typeface="Times New Roman" panose="02020603050405020304" pitchFamily="18" charset="0"/>
              </a:rPr>
              <a:t>m</a:t>
            </a:r>
            <a:r>
              <a:rPr lang="en-US" altLang="en-US">
                <a:cs typeface="Times New Roman" panose="02020603050405020304" pitchFamily="18" charset="0"/>
              </a:rPr>
              <a:t> and </a:t>
            </a:r>
            <a:r>
              <a:rPr lang="en-US" altLang="en-US" i="1">
                <a:cs typeface="Times New Roman" panose="02020603050405020304" pitchFamily="18" charset="0"/>
              </a:rPr>
              <a:t>s</a:t>
            </a:r>
            <a:r>
              <a:rPr lang="en-US" altLang="en-US">
                <a:cs typeface="Times New Roman" panose="02020603050405020304" pitchFamily="18" charset="0"/>
              </a:rPr>
              <a:t> to estimate </a:t>
            </a:r>
            <a:r>
              <a:rPr lang="en-US" altLang="en-US" i="1">
                <a:latin typeface="Symbol" pitchFamily="2" charset="2"/>
                <a:cs typeface="Times New Roman" panose="02020603050405020304" pitchFamily="18" charset="0"/>
              </a:rPr>
              <a:t>s</a:t>
            </a:r>
            <a:r>
              <a:rPr lang="en-US" altLang="en-US">
                <a:latin typeface="Symbol" pitchFamily="2" charset="2"/>
                <a:cs typeface="Times New Roman" panose="02020603050405020304" pitchFamily="18" charset="0"/>
              </a:rPr>
              <a:t>, </a:t>
            </a:r>
            <a:r>
              <a:rPr lang="en-US" altLang="en-US">
                <a:cs typeface="Times New Roman" panose="02020603050405020304" pitchFamily="18" charset="0"/>
              </a:rPr>
              <a:t>using a </a:t>
            </a:r>
            <a:r>
              <a:rPr lang="en-US" altLang="en-US" i="1">
                <a:cs typeface="Times New Roman" panose="02020603050405020304" pitchFamily="18" charset="0"/>
              </a:rPr>
              <a:t>t </a:t>
            </a:r>
            <a:r>
              <a:rPr lang="en-US" altLang="en-US">
                <a:cs typeface="Times New Roman" panose="02020603050405020304" pitchFamily="18" charset="0"/>
              </a:rPr>
              <a:t>distribution df (n</a:t>
            </a:r>
            <a:r>
              <a:rPr lang="en-US" altLang="en-US">
                <a:cs typeface="Arial" panose="020B0604020202020204" pitchFamily="34" charset="0"/>
              </a:rPr>
              <a:t>−</a:t>
            </a:r>
            <a:r>
              <a:rPr lang="en-US" altLang="en-US">
                <a:cs typeface="Times New Roman" panose="02020603050405020304" pitchFamily="18" charset="0"/>
              </a:rPr>
              <a:t>1).</a:t>
            </a:r>
          </a:p>
        </p:txBody>
      </p:sp>
      <p:grpSp>
        <p:nvGrpSpPr>
          <p:cNvPr id="4102" name="Group 7">
            <a:extLst>
              <a:ext uri="{FF2B5EF4-FFF2-40B4-BE49-F238E27FC236}">
                <a16:creationId xmlns:a16="http://schemas.microsoft.com/office/drawing/2014/main" id="{4F2F2505-5180-7F48-BEE0-1A74C1C6F2C0}"/>
              </a:ext>
            </a:extLst>
          </p:cNvPr>
          <p:cNvGrpSpPr>
            <a:grpSpLocks/>
          </p:cNvGrpSpPr>
          <p:nvPr/>
        </p:nvGrpSpPr>
        <p:grpSpPr bwMode="auto">
          <a:xfrm>
            <a:off x="4876800" y="3200400"/>
            <a:ext cx="3886200" cy="2998788"/>
            <a:chOff x="3352" y="1152"/>
            <a:chExt cx="2264" cy="1920"/>
          </a:xfrm>
        </p:grpSpPr>
        <p:pic>
          <p:nvPicPr>
            <p:cNvPr id="4105" name="Picture 8" descr="F06-05">
              <a:extLst>
                <a:ext uri="{FF2B5EF4-FFF2-40B4-BE49-F238E27FC236}">
                  <a16:creationId xmlns:a16="http://schemas.microsoft.com/office/drawing/2014/main" id="{7DBEF320-E35A-4C49-A540-0478639AFC33}"/>
                </a:ext>
              </a:extLst>
            </p:cNvPr>
            <p:cNvPicPr>
              <a:picLocks noChangeAspect="1" noChangeArrowheads="1"/>
            </p:cNvPicPr>
            <p:nvPr/>
          </p:nvPicPr>
          <p:blipFill>
            <a:blip r:embed="rId4">
              <a:clrChange>
                <a:clrFrom>
                  <a:srgbClr val="D8E2F3"/>
                </a:clrFrom>
                <a:clrTo>
                  <a:srgbClr val="D8E2F3">
                    <a:alpha val="0"/>
                  </a:srgbClr>
                </a:clrTo>
              </a:clrChange>
              <a:lum bright="-20000" contrast="46000"/>
              <a:extLst>
                <a:ext uri="{28A0092B-C50C-407E-A947-70E740481C1C}">
                  <a14:useLocalDpi xmlns:a14="http://schemas.microsoft.com/office/drawing/2010/main" val="0"/>
                </a:ext>
              </a:extLst>
            </a:blip>
            <a:srcRect l="4094" r="4094" b="-6517"/>
            <a:stretch>
              <a:fillRect/>
            </a:stretch>
          </p:blipFill>
          <p:spPr bwMode="auto">
            <a:xfrm>
              <a:off x="3352" y="1152"/>
              <a:ext cx="2264" cy="19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6" name="Text Box 9">
              <a:extLst>
                <a:ext uri="{FF2B5EF4-FFF2-40B4-BE49-F238E27FC236}">
                  <a16:creationId xmlns:a16="http://schemas.microsoft.com/office/drawing/2014/main" id="{405EE2CF-2871-4F45-B2D0-251C170B02A2}"/>
                </a:ext>
              </a:extLst>
            </p:cNvPr>
            <p:cNvSpPr txBox="1">
              <a:spLocks noChangeArrowheads="1"/>
            </p:cNvSpPr>
            <p:nvPr/>
          </p:nvSpPr>
          <p:spPr bwMode="auto">
            <a:xfrm>
              <a:off x="4146" y="1953"/>
              <a:ext cx="676" cy="254"/>
            </a:xfrm>
            <a:prstGeom prst="rect">
              <a:avLst/>
            </a:prstGeom>
            <a:solidFill>
              <a:srgbClr val="FFE65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p>
          </p:txBody>
        </p:sp>
        <p:sp>
          <p:nvSpPr>
            <p:cNvPr id="4107" name="Rectangle 10">
              <a:extLst>
                <a:ext uri="{FF2B5EF4-FFF2-40B4-BE49-F238E27FC236}">
                  <a16:creationId xmlns:a16="http://schemas.microsoft.com/office/drawing/2014/main" id="{6965E079-53CE-E24B-B96B-FEFCBAAC7293}"/>
                </a:ext>
              </a:extLst>
            </p:cNvPr>
            <p:cNvSpPr>
              <a:spLocks noChangeArrowheads="1"/>
            </p:cNvSpPr>
            <p:nvPr/>
          </p:nvSpPr>
          <p:spPr bwMode="auto">
            <a:xfrm>
              <a:off x="4766" y="2832"/>
              <a:ext cx="242" cy="12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8" name="Text Box 11">
              <a:extLst>
                <a:ext uri="{FF2B5EF4-FFF2-40B4-BE49-F238E27FC236}">
                  <a16:creationId xmlns:a16="http://schemas.microsoft.com/office/drawing/2014/main" id="{1B06EF45-B92E-8D4B-9BC6-93709875E8CE}"/>
                </a:ext>
              </a:extLst>
            </p:cNvPr>
            <p:cNvSpPr txBox="1">
              <a:spLocks noChangeArrowheads="1"/>
            </p:cNvSpPr>
            <p:nvPr/>
          </p:nvSpPr>
          <p:spPr bwMode="auto">
            <a:xfrm>
              <a:off x="4663" y="2832"/>
              <a:ext cx="437" cy="23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09" name="Text Box 12">
              <a:extLst>
                <a:ext uri="{FF2B5EF4-FFF2-40B4-BE49-F238E27FC236}">
                  <a16:creationId xmlns:a16="http://schemas.microsoft.com/office/drawing/2014/main" id="{713D565D-63CB-5945-80AE-ED0F7DF96194}"/>
                </a:ext>
              </a:extLst>
            </p:cNvPr>
            <p:cNvSpPr txBox="1">
              <a:spLocks noChangeArrowheads="1"/>
            </p:cNvSpPr>
            <p:nvPr/>
          </p:nvSpPr>
          <p:spPr bwMode="auto">
            <a:xfrm>
              <a:off x="3875" y="2832"/>
              <a:ext cx="351" cy="23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4110" name="Rectangle 13">
              <a:extLst>
                <a:ext uri="{FF2B5EF4-FFF2-40B4-BE49-F238E27FC236}">
                  <a16:creationId xmlns:a16="http://schemas.microsoft.com/office/drawing/2014/main" id="{A54A406D-D762-C342-93D4-0026746345D7}"/>
                </a:ext>
              </a:extLst>
            </p:cNvPr>
            <p:cNvSpPr>
              <a:spLocks noChangeArrowheads="1"/>
            </p:cNvSpPr>
            <p:nvPr/>
          </p:nvSpPr>
          <p:spPr bwMode="auto">
            <a:xfrm>
              <a:off x="3360" y="2083"/>
              <a:ext cx="548" cy="20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1" name="Rectangle 14">
              <a:extLst>
                <a:ext uri="{FF2B5EF4-FFF2-40B4-BE49-F238E27FC236}">
                  <a16:creationId xmlns:a16="http://schemas.microsoft.com/office/drawing/2014/main" id="{7F6A662D-E0AA-2E4E-A805-27E2452E7FB9}"/>
                </a:ext>
              </a:extLst>
            </p:cNvPr>
            <p:cNvSpPr>
              <a:spLocks noChangeArrowheads="1"/>
            </p:cNvSpPr>
            <p:nvPr/>
          </p:nvSpPr>
          <p:spPr bwMode="auto">
            <a:xfrm>
              <a:off x="5020" y="2083"/>
              <a:ext cx="596" cy="20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2" name="Rectangle 15">
              <a:extLst>
                <a:ext uri="{FF2B5EF4-FFF2-40B4-BE49-F238E27FC236}">
                  <a16:creationId xmlns:a16="http://schemas.microsoft.com/office/drawing/2014/main" id="{0B5096DE-9F02-2347-8392-EA8F556C1613}"/>
                </a:ext>
              </a:extLst>
            </p:cNvPr>
            <p:cNvSpPr>
              <a:spLocks noChangeArrowheads="1"/>
            </p:cNvSpPr>
            <p:nvPr/>
          </p:nvSpPr>
          <p:spPr bwMode="auto">
            <a:xfrm>
              <a:off x="4742" y="1354"/>
              <a:ext cx="675" cy="20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3" name="Rectangle 16">
              <a:extLst>
                <a:ext uri="{FF2B5EF4-FFF2-40B4-BE49-F238E27FC236}">
                  <a16:creationId xmlns:a16="http://schemas.microsoft.com/office/drawing/2014/main" id="{17D9A93A-F9BA-EF41-AECA-F6819FEFD3CD}"/>
                </a:ext>
              </a:extLst>
            </p:cNvPr>
            <p:cNvSpPr>
              <a:spLocks noChangeArrowheads="1"/>
            </p:cNvSpPr>
            <p:nvPr/>
          </p:nvSpPr>
          <p:spPr bwMode="auto">
            <a:xfrm>
              <a:off x="3630" y="2164"/>
              <a:ext cx="198" cy="36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4" name="Line 17">
              <a:extLst>
                <a:ext uri="{FF2B5EF4-FFF2-40B4-BE49-F238E27FC236}">
                  <a16:creationId xmlns:a16="http://schemas.microsoft.com/office/drawing/2014/main" id="{9DB15A49-9855-4E4D-8704-83C39C793209}"/>
                </a:ext>
              </a:extLst>
            </p:cNvPr>
            <p:cNvSpPr>
              <a:spLocks noChangeShapeType="1"/>
            </p:cNvSpPr>
            <p:nvPr/>
          </p:nvSpPr>
          <p:spPr bwMode="auto">
            <a:xfrm>
              <a:off x="4027" y="2649"/>
              <a:ext cx="834"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5" name="Text Box 18">
              <a:extLst>
                <a:ext uri="{FF2B5EF4-FFF2-40B4-BE49-F238E27FC236}">
                  <a16:creationId xmlns:a16="http://schemas.microsoft.com/office/drawing/2014/main" id="{7830B0AC-17E6-334E-8D9F-2D3530A55D81}"/>
                </a:ext>
              </a:extLst>
            </p:cNvPr>
            <p:cNvSpPr txBox="1">
              <a:spLocks noChangeArrowheads="1"/>
            </p:cNvSpPr>
            <p:nvPr/>
          </p:nvSpPr>
          <p:spPr bwMode="auto">
            <a:xfrm>
              <a:off x="4080" y="2448"/>
              <a:ext cx="69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p>
          </p:txBody>
        </p:sp>
        <p:sp>
          <p:nvSpPr>
            <p:cNvPr id="4116" name="Line 19">
              <a:extLst>
                <a:ext uri="{FF2B5EF4-FFF2-40B4-BE49-F238E27FC236}">
                  <a16:creationId xmlns:a16="http://schemas.microsoft.com/office/drawing/2014/main" id="{70EBB0CF-40FD-B148-BC33-E046DA638A0D}"/>
                </a:ext>
              </a:extLst>
            </p:cNvPr>
            <p:cNvSpPr>
              <a:spLocks noChangeShapeType="1"/>
            </p:cNvSpPr>
            <p:nvPr/>
          </p:nvSpPr>
          <p:spPr bwMode="auto">
            <a:xfrm flipV="1">
              <a:off x="4464" y="2609"/>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aphicFrame>
        <p:nvGraphicFramePr>
          <p:cNvPr id="980998" name="Object 6">
            <a:hlinkClick r:id="rId5" action="ppaction://hlinksldjump"/>
            <a:extLst>
              <a:ext uri="{FF2B5EF4-FFF2-40B4-BE49-F238E27FC236}">
                <a16:creationId xmlns:a16="http://schemas.microsoft.com/office/drawing/2014/main" id="{7BFD71C1-2418-5549-8C19-AB975F9AD8A3}"/>
              </a:ext>
            </a:extLst>
          </p:cNvPr>
          <p:cNvGraphicFramePr>
            <a:graphicFrameLocks noChangeAspect="1"/>
          </p:cNvGraphicFramePr>
          <p:nvPr/>
        </p:nvGraphicFramePr>
        <p:xfrm>
          <a:off x="1295400" y="5715000"/>
          <a:ext cx="2438400" cy="685800"/>
        </p:xfrm>
        <a:graphic>
          <a:graphicData uri="http://schemas.openxmlformats.org/presentationml/2006/ole">
            <mc:AlternateContent xmlns:mc="http://schemas.openxmlformats.org/markup-compatibility/2006">
              <mc:Choice xmlns:v="urn:schemas-microsoft-com:vml" Requires="v">
                <p:oleObj spid="_x0000_s552965" name="Equation" r:id="rId6" imgW="4610100" imgH="1244600" progId="Equation.3">
                  <p:embed/>
                </p:oleObj>
              </mc:Choice>
              <mc:Fallback>
                <p:oleObj name="Equation" r:id="rId6" imgW="4610100" imgH="1244600" progId="Equation.3">
                  <p:embed/>
                  <p:pic>
                    <p:nvPicPr>
                      <p:cNvPr id="980998" name="Object 6">
                        <a:hlinkClick r:id="" action="ppaction://noaction"/>
                        <a:extLst>
                          <a:ext uri="{FF2B5EF4-FFF2-40B4-BE49-F238E27FC236}">
                            <a16:creationId xmlns:a16="http://schemas.microsoft.com/office/drawing/2014/main" id="{7BFD71C1-2418-5549-8C19-AB975F9AD8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715000"/>
                        <a:ext cx="2438400" cy="685800"/>
                      </a:xfrm>
                      <a:prstGeom prst="rect">
                        <a:avLst/>
                      </a:prstGeom>
                      <a:noFill/>
                      <a:ln w="38100" cmpd="dbl">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1012" name="Rectangle 20">
            <a:extLst>
              <a:ext uri="{FF2B5EF4-FFF2-40B4-BE49-F238E27FC236}">
                <a16:creationId xmlns:a16="http://schemas.microsoft.com/office/drawing/2014/main" id="{14D94847-947B-B342-AD72-3AA011F499E6}"/>
              </a:ext>
            </a:extLst>
          </p:cNvPr>
          <p:cNvSpPr>
            <a:spLocks noChangeArrowheads="1"/>
          </p:cNvSpPr>
          <p:nvPr/>
        </p:nvSpPr>
        <p:spPr bwMode="auto">
          <a:xfrm>
            <a:off x="685800" y="31242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20000"/>
              </a:spcBef>
              <a:spcAft>
                <a:spcPct val="25000"/>
              </a:spcAft>
              <a:buClr>
                <a:srgbClr val="00CC99"/>
              </a:buClr>
              <a:buSzPct val="65000"/>
              <a:buFont typeface="Wingdings" pitchFamily="2" charset="2"/>
              <a:buNone/>
              <a:tabLst/>
              <a:defRPr/>
            </a:pP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Practical use of </a:t>
            </a:r>
            <a:r>
              <a:rPr kumimoji="0" lang="en-US" altLang="en-US" sz="2000" b="1" i="1" u="none" strike="noStrike" kern="1200" cap="none" spc="0" normalizeH="0" baseline="0" noProof="0">
                <a:ln>
                  <a:noFill/>
                </a:ln>
                <a:solidFill>
                  <a:srgbClr val="333399"/>
                </a:solidFill>
                <a:effectLst/>
                <a:uLnTx/>
                <a:uFillTx/>
                <a:latin typeface="Arial" panose="020B0604020202020204" pitchFamily="34" charset="0"/>
                <a:ea typeface="+mn-ea"/>
                <a:cs typeface="+mn-cs"/>
              </a:rPr>
              <a:t>t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a:t>
            </a:r>
            <a:r>
              <a:rPr kumimoji="0" lang="en-US" altLang="en-US" sz="2000" b="1" i="1" u="none" strike="noStrike" kern="1200" cap="none" spc="0" normalizeH="0" baseline="0" noProof="0">
                <a:ln>
                  <a:noFill/>
                </a:ln>
                <a:solidFill>
                  <a:srgbClr val="333399"/>
                </a:solidFill>
                <a:effectLst/>
                <a:uLnTx/>
                <a:uFillTx/>
                <a:latin typeface="Arial" panose="020B0604020202020204" pitchFamily="34" charset="0"/>
                <a:ea typeface="+mn-ea"/>
                <a:cs typeface="+mn-cs"/>
              </a:rPr>
              <a:t>t</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t>
            </a:r>
            <a:endParaRPr kumimoji="0" lang="en-US" altLang="en-US" sz="2000" b="0"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10000"/>
              </a:lnSpc>
              <a:spcBef>
                <a:spcPct val="20000"/>
              </a:spcBef>
              <a:spcAft>
                <a:spcPct val="25000"/>
              </a:spcAft>
              <a:buClr>
                <a:srgbClr val="333399"/>
              </a:buClr>
              <a:buSzPct val="50000"/>
              <a:buFont typeface="Wingdings" pitchFamily="2" charset="2"/>
              <a:buChar char="p"/>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the area between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and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10000"/>
              </a:lnSpc>
              <a:spcBef>
                <a:spcPct val="20000"/>
              </a:spcBef>
              <a:spcAft>
                <a:spcPct val="25000"/>
              </a:spcAft>
              <a:buClr>
                <a:srgbClr val="333399"/>
              </a:buClr>
              <a:buSzPct val="50000"/>
              <a:buFont typeface="Wingdings" pitchFamily="2" charset="2"/>
              <a:buChar char="p"/>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find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in the line of Table D for df = n</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 and confidence level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10000"/>
              </a:lnSpc>
              <a:spcBef>
                <a:spcPct val="20000"/>
              </a:spcBef>
              <a:spcAft>
                <a:spcPct val="25000"/>
              </a:spcAft>
              <a:buClr>
                <a:srgbClr val="333399"/>
              </a:buClr>
              <a:buSzPct val="50000"/>
              <a:buFont typeface="Wingdings" pitchFamily="2" charset="2"/>
              <a:buChar char="p"/>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margin of error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a:t>
            </a:r>
          </a:p>
        </p:txBody>
      </p:sp>
      <p:pic>
        <p:nvPicPr>
          <p:cNvPr id="4104" name="Picture 23" descr="Picture1">
            <a:extLst>
              <a:ext uri="{FF2B5EF4-FFF2-40B4-BE49-F238E27FC236}">
                <a16:creationId xmlns:a16="http://schemas.microsoft.com/office/drawing/2014/main" id="{4224FD76-EA40-1B4C-83ED-EBAA778ECC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17775"/>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353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10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0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1012"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1093636" name="Rectangle 4">
            <a:extLst>
              <a:ext uri="{FF2B5EF4-FFF2-40B4-BE49-F238E27FC236}">
                <a16:creationId xmlns:a16="http://schemas.microsoft.com/office/drawing/2014/main" id="{E93A4143-84A5-1448-BFA3-37D434702DFC}"/>
              </a:ext>
            </a:extLst>
          </p:cNvPr>
          <p:cNvSpPr>
            <a:spLocks noChangeArrowheads="1"/>
          </p:cNvSpPr>
          <p:nvPr/>
        </p:nvSpPr>
        <p:spPr bwMode="auto">
          <a:xfrm>
            <a:off x="457200" y="2286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Times New Roman" panose="02020603050405020304" pitchFamily="18" charset="0"/>
              </a:rPr>
              <a:t>Red wine, in moderation </a:t>
            </a: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Drinking red wine in moderation may protect against heart attacks. The polyphenols it contains act on blood cholesterol, likely helping to prevent heart attacks.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b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To see if moderate red wine consumption increases the average blood level of polyphenols, a group of nine randomly selected healthy men were assigned to drink half a bottle of red wine daily for two weeks. Their blood polyphenol levels were assessed before and after the study, and the percent change is presented here:</a:t>
            </a:r>
          </a:p>
          <a:p>
            <a:pPr marL="0" marR="0" lvl="0" indent="0" algn="l"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F</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sym typeface="Symbol" pitchFamily="2" charset="2"/>
              </a:rPr>
              <a:t>irstly: Are the data approximately normal?</a:t>
            </a:r>
          </a:p>
        </p:txBody>
      </p:sp>
      <p:graphicFrame>
        <p:nvGraphicFramePr>
          <p:cNvPr id="1093661" name="Group 29">
            <a:extLst>
              <a:ext uri="{FF2B5EF4-FFF2-40B4-BE49-F238E27FC236}">
                <a16:creationId xmlns:a16="http://schemas.microsoft.com/office/drawing/2014/main" id="{48F13889-C62A-F94D-8B39-74712F2A2516}"/>
              </a:ext>
            </a:extLst>
          </p:cNvPr>
          <p:cNvGraphicFramePr>
            <a:graphicFrameLocks noGrp="1"/>
          </p:cNvGraphicFramePr>
          <p:nvPr/>
        </p:nvGraphicFramePr>
        <p:xfrm>
          <a:off x="2209800" y="3200400"/>
          <a:ext cx="4800600" cy="4191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tblGrid>
              <a:tr h="419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0.7</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3.5</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4</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4.9</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5.5</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7</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7.4</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8.1</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C0000"/>
                          </a:solidFill>
                          <a:effectLst/>
                          <a:latin typeface="Arial" charset="0"/>
                        </a:rPr>
                        <a:t>8.4</a:t>
                      </a:r>
                    </a:p>
                  </a:txBody>
                  <a:tcPr anchor="b"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93664" name="Object 32">
            <a:extLst>
              <a:ext uri="{FF2B5EF4-FFF2-40B4-BE49-F238E27FC236}">
                <a16:creationId xmlns:a16="http://schemas.microsoft.com/office/drawing/2014/main" id="{D0DAF135-5233-334C-AF5F-A2BD2775BA03}"/>
              </a:ext>
            </a:extLst>
          </p:cNvPr>
          <p:cNvGraphicFramePr>
            <a:graphicFrameLocks noChangeAspect="1"/>
          </p:cNvGraphicFramePr>
          <p:nvPr/>
        </p:nvGraphicFramePr>
        <p:xfrm>
          <a:off x="457200" y="4143375"/>
          <a:ext cx="2914650" cy="2486025"/>
        </p:xfrm>
        <a:graphic>
          <a:graphicData uri="http://schemas.openxmlformats.org/presentationml/2006/ole">
            <mc:AlternateContent xmlns:mc="http://schemas.openxmlformats.org/markup-compatibility/2006">
              <mc:Choice xmlns:v="urn:schemas-microsoft-com:vml" Requires="v">
                <p:oleObj spid="_x0000_s555013" name="Chart" r:id="rId4" imgW="2921000" imgH="2501900" progId="Excel.Chart.8">
                  <p:embed/>
                </p:oleObj>
              </mc:Choice>
              <mc:Fallback>
                <p:oleObj name="Chart" r:id="rId4" imgW="2921000" imgH="2501900" progId="Excel.Chart.8">
                  <p:embed/>
                  <p:pic>
                    <p:nvPicPr>
                      <p:cNvPr id="1093664" name="Object 32">
                        <a:extLst>
                          <a:ext uri="{FF2B5EF4-FFF2-40B4-BE49-F238E27FC236}">
                            <a16:creationId xmlns:a16="http://schemas.microsoft.com/office/drawing/2014/main" id="{D0DAF135-5233-334C-AF5F-A2BD2775B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43375"/>
                        <a:ext cx="29146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93667" name="Picture 35">
            <a:extLst>
              <a:ext uri="{FF2B5EF4-FFF2-40B4-BE49-F238E27FC236}">
                <a16:creationId xmlns:a16="http://schemas.microsoft.com/office/drawing/2014/main" id="{634CF6FE-B583-2944-A765-257402CF9D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365625"/>
            <a:ext cx="7000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3670" name="Text Box 38">
            <a:extLst>
              <a:ext uri="{FF2B5EF4-FFF2-40B4-BE49-F238E27FC236}">
                <a16:creationId xmlns:a16="http://schemas.microsoft.com/office/drawing/2014/main" id="{D68E9A97-1E25-C345-A3DC-0E89034AC2F0}"/>
              </a:ext>
            </a:extLst>
          </p:cNvPr>
          <p:cNvSpPr txBox="1">
            <a:spLocks noChangeArrowheads="1"/>
          </p:cNvSpPr>
          <p:nvPr/>
        </p:nvSpPr>
        <p:spPr bwMode="auto">
          <a:xfrm>
            <a:off x="6705600" y="4429125"/>
            <a:ext cx="21336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Symbol" pitchFamily="2" charset="2"/>
              </a:rPr>
              <a:t>There is a low value, but overall the data can be considered reasonably normal.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137" name="Picture 39">
            <a:extLst>
              <a:ext uri="{FF2B5EF4-FFF2-40B4-BE49-F238E27FC236}">
                <a16:creationId xmlns:a16="http://schemas.microsoft.com/office/drawing/2014/main" id="{FE1A3C46-7FC7-864A-BFE1-076C1362EF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152400"/>
            <a:ext cx="698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677" name="Picture 45">
            <a:extLst>
              <a:ext uri="{FF2B5EF4-FFF2-40B4-BE49-F238E27FC236}">
                <a16:creationId xmlns:a16="http://schemas.microsoft.com/office/drawing/2014/main" id="{4659F45E-4307-DA4A-941E-585F4579BC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1539" t="10121" r="21153" b="8916"/>
          <a:stretch>
            <a:fillRect/>
          </a:stretch>
        </p:blipFill>
        <p:spPr bwMode="auto">
          <a:xfrm>
            <a:off x="4267200" y="4191000"/>
            <a:ext cx="2438400" cy="2362200"/>
          </a:xfrm>
          <a:prstGeom prst="rect">
            <a:avLst/>
          </a:prstGeom>
          <a:solidFill>
            <a:srgbClr val="FFFFFF"/>
          </a:solidFill>
          <a:ln w="9525">
            <a:solidFill>
              <a:schemeClr val="tx1"/>
            </a:solidFill>
            <a:miter lim="800000"/>
            <a:headEnd/>
            <a:tailEnd/>
          </a:ln>
        </p:spPr>
      </p:pic>
    </p:spTree>
    <p:extLst>
      <p:ext uri="{BB962C8B-B14F-4D97-AF65-F5344CB8AC3E}">
        <p14:creationId xmlns:p14="http://schemas.microsoft.com/office/powerpoint/2010/main" val="250353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363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36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36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36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3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93664" grpId="0"/>
      <p:bldP spid="1093670"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84541B9-A6B5-674D-818B-7FB8EF4F5FD1}"/>
              </a:ext>
            </a:extLst>
          </p:cNvPr>
          <p:cNvSpPr>
            <a:spLocks noGrp="1" noChangeArrowheads="1"/>
          </p:cNvSpPr>
          <p:nvPr>
            <p:ph type="body" idx="4294967295"/>
          </p:nvPr>
        </p:nvSpPr>
        <p:spPr>
          <a:xfrm>
            <a:off x="457200" y="304800"/>
            <a:ext cx="7772400" cy="1600200"/>
          </a:xfrm>
        </p:spPr>
        <p:txBody>
          <a:bodyPr/>
          <a:lstStyle/>
          <a:p>
            <a:pPr marL="0" indent="0" eaLnBrk="1" hangingPunct="1">
              <a:lnSpc>
                <a:spcPct val="130000"/>
              </a:lnSpc>
              <a:spcBef>
                <a:spcPct val="0"/>
              </a:spcBef>
              <a:buClrTx/>
              <a:buSzTx/>
              <a:buFontTx/>
              <a:buNone/>
            </a:pPr>
            <a:r>
              <a:rPr lang="en-US" altLang="en-US" sz="1800">
                <a:cs typeface="Times New Roman" panose="02020603050405020304" pitchFamily="18" charset="0"/>
              </a:rPr>
              <a:t>What is the 95% confidence interval for the average percent change?</a:t>
            </a:r>
          </a:p>
        </p:txBody>
      </p:sp>
      <p:sp>
        <p:nvSpPr>
          <p:cNvPr id="25603" name="Text Box 4">
            <a:extLst>
              <a:ext uri="{FF2B5EF4-FFF2-40B4-BE49-F238E27FC236}">
                <a16:creationId xmlns:a16="http://schemas.microsoft.com/office/drawing/2014/main" id="{77895A61-EC9A-914A-B541-99974B280822}"/>
              </a:ext>
            </a:extLst>
          </p:cNvPr>
          <p:cNvSpPr txBox="1">
            <a:spLocks noChangeArrowheads="1"/>
          </p:cNvSpPr>
          <p:nvPr/>
        </p:nvSpPr>
        <p:spPr bwMode="auto">
          <a:xfrm>
            <a:off x="1828800" y="914400"/>
            <a:ext cx="5181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20000"/>
              </a:spcBef>
              <a:spcAft>
                <a:spcPct val="0"/>
              </a:spcAft>
              <a:buClr>
                <a:srgbClr val="CC9900"/>
              </a:buClr>
              <a:buSzPct val="65000"/>
              <a:buFont typeface="Wingdings" pitchFamily="2" charset="2"/>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Sample average = 5.5; </a:t>
            </a:r>
            <a: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s</a:t>
            </a: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 2.517; </a:t>
            </a: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df = </a:t>
            </a:r>
            <a: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mn-ea"/>
                <a:cs typeface="+mn-cs"/>
              </a:rPr>
              <a:t>n </a:t>
            </a: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1 = 8</a:t>
            </a:r>
          </a:p>
        </p:txBody>
      </p:sp>
      <p:grpSp>
        <p:nvGrpSpPr>
          <p:cNvPr id="2" name="Group 43">
            <a:extLst>
              <a:ext uri="{FF2B5EF4-FFF2-40B4-BE49-F238E27FC236}">
                <a16:creationId xmlns:a16="http://schemas.microsoft.com/office/drawing/2014/main" id="{9DA2A0C2-36D2-2D45-9CC5-B1BC69390947}"/>
              </a:ext>
            </a:extLst>
          </p:cNvPr>
          <p:cNvGrpSpPr>
            <a:grpSpLocks/>
          </p:cNvGrpSpPr>
          <p:nvPr/>
        </p:nvGrpSpPr>
        <p:grpSpPr bwMode="auto">
          <a:xfrm>
            <a:off x="482600" y="1536700"/>
            <a:ext cx="8229600" cy="1031875"/>
            <a:chOff x="304" y="1414"/>
            <a:chExt cx="5184" cy="650"/>
          </a:xfrm>
        </p:grpSpPr>
        <p:pic>
          <p:nvPicPr>
            <p:cNvPr id="25607" name="Picture 8" descr="TablecAll">
              <a:extLst>
                <a:ext uri="{FF2B5EF4-FFF2-40B4-BE49-F238E27FC236}">
                  <a16:creationId xmlns:a16="http://schemas.microsoft.com/office/drawing/2014/main" id="{8FF5A255-3324-8547-929B-0FE41571E149}"/>
                </a:ext>
              </a:extLst>
            </p:cNvPr>
            <p:cNvPicPr>
              <a:picLocks noChangeAspect="1" noChangeArrowheads="1"/>
            </p:cNvPicPr>
            <p:nvPr/>
          </p:nvPicPr>
          <p:blipFill>
            <a:blip r:embed="rId3">
              <a:lum bright="-28000" contrast="48000"/>
              <a:extLst>
                <a:ext uri="{28A0092B-C50C-407E-A947-70E740481C1C}">
                  <a14:useLocalDpi xmlns:a14="http://schemas.microsoft.com/office/drawing/2010/main" val="0"/>
                </a:ext>
              </a:extLst>
            </a:blip>
            <a:srcRect l="2469" t="27600" r="3703" b="70267"/>
            <a:stretch>
              <a:fillRect/>
            </a:stretch>
          </p:blipFill>
          <p:spPr bwMode="auto">
            <a:xfrm>
              <a:off x="304" y="1414"/>
              <a:ext cx="51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1">
              <a:extLst>
                <a:ext uri="{FF2B5EF4-FFF2-40B4-BE49-F238E27FC236}">
                  <a16:creationId xmlns:a16="http://schemas.microsoft.com/office/drawing/2014/main" id="{998589E9-C57C-9D40-BA19-5917951C2FCF}"/>
                </a:ext>
              </a:extLst>
            </p:cNvPr>
            <p:cNvSpPr txBox="1">
              <a:spLocks noChangeArrowheads="1"/>
            </p:cNvSpPr>
            <p:nvPr/>
          </p:nvSpPr>
          <p:spPr bwMode="auto">
            <a:xfrm>
              <a:off x="330" y="1486"/>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pic>
          <p:nvPicPr>
            <p:cNvPr id="25609" name="Picture 17" descr="TablecAll">
              <a:extLst>
                <a:ext uri="{FF2B5EF4-FFF2-40B4-BE49-F238E27FC236}">
                  <a16:creationId xmlns:a16="http://schemas.microsoft.com/office/drawing/2014/main" id="{FA0F6ADE-39B7-7F48-9747-1497A465D4D4}"/>
                </a:ext>
              </a:extLst>
            </p:cNvPr>
            <p:cNvPicPr>
              <a:picLocks noChangeAspect="1" noChangeArrowheads="1"/>
            </p:cNvPicPr>
            <p:nvPr/>
          </p:nvPicPr>
          <p:blipFill>
            <a:blip r:embed="rId3">
              <a:lum bright="-30000" contrast="52000"/>
              <a:extLst>
                <a:ext uri="{28A0092B-C50C-407E-A947-70E740481C1C}">
                  <a14:useLocalDpi xmlns:a14="http://schemas.microsoft.com/office/drawing/2010/main" val="0"/>
                </a:ext>
              </a:extLst>
            </a:blip>
            <a:srcRect l="2469" t="91600" r="3703" b="934"/>
            <a:stretch>
              <a:fillRect/>
            </a:stretch>
          </p:blipFill>
          <p:spPr bwMode="auto">
            <a:xfrm>
              <a:off x="312" y="1658"/>
              <a:ext cx="517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0">
              <a:extLst>
                <a:ext uri="{FF2B5EF4-FFF2-40B4-BE49-F238E27FC236}">
                  <a16:creationId xmlns:a16="http://schemas.microsoft.com/office/drawing/2014/main" id="{F09B0C0F-700C-7A43-9CE9-C8699B24A568}"/>
                </a:ext>
              </a:extLst>
            </p:cNvPr>
            <p:cNvSpPr>
              <a:spLocks noChangeArrowheads="1"/>
            </p:cNvSpPr>
            <p:nvPr/>
          </p:nvSpPr>
          <p:spPr bwMode="auto">
            <a:xfrm>
              <a:off x="2624" y="1422"/>
              <a:ext cx="400" cy="432"/>
            </a:xfrm>
            <a:prstGeom prst="rect">
              <a:avLst/>
            </a:prstGeom>
            <a:noFill/>
            <a:ln w="28575">
              <a:solidFill>
                <a:srgbClr val="CC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99794" name="Rectangle 18">
            <a:extLst>
              <a:ext uri="{FF2B5EF4-FFF2-40B4-BE49-F238E27FC236}">
                <a16:creationId xmlns:a16="http://schemas.microsoft.com/office/drawing/2014/main" id="{66DD4264-B8DF-9F41-B34C-F49EFF473BA8}"/>
              </a:ext>
            </a:extLst>
          </p:cNvPr>
          <p:cNvSpPr>
            <a:spLocks noChangeArrowheads="1"/>
          </p:cNvSpPr>
          <p:nvPr/>
        </p:nvSpPr>
        <p:spPr bwMode="auto">
          <a:xfrm>
            <a:off x="457200" y="28194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4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The sampling distribution is a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distribution with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n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1 degrees of freedom. </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For df = 8 and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C</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 95%,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 2.306.</a:t>
            </a:r>
          </a:p>
          <a:p>
            <a:pPr marL="0" marR="0" lvl="0" indent="0" algn="l" defTabSz="914400" rtl="0" eaLnBrk="1" fontAlgn="base" latinLnBrk="0" hangingPunct="1">
              <a:lnSpc>
                <a:spcPct val="140000"/>
              </a:lnSpc>
              <a:spcBef>
                <a:spcPct val="20000"/>
              </a:spcBef>
              <a:spcAft>
                <a:spcPct val="0"/>
              </a:spcAft>
              <a:buClr>
                <a:srgbClr val="00CC99"/>
              </a:buClr>
              <a:buSzPct val="65000"/>
              <a:buFont typeface="Wingdings" pitchFamily="2" charset="2"/>
              <a:buNone/>
              <a:tabLst/>
              <a:defRPr/>
            </a:pP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4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The margin of error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is: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m</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 2.306*2.517/√9 ≈ 1.93.</a:t>
            </a:r>
          </a:p>
          <a:p>
            <a:pPr marL="0" marR="0" lvl="0" indent="0" algn="l" defTabSz="914400" rtl="0" eaLnBrk="1" fontAlgn="base" latinLnBrk="0" hangingPunct="1">
              <a:lnSpc>
                <a:spcPct val="140000"/>
              </a:lnSpc>
              <a:spcBef>
                <a:spcPct val="20000"/>
              </a:spcBef>
              <a:spcAft>
                <a:spcPct val="0"/>
              </a:spcAft>
              <a:buClr>
                <a:srgbClr val="00CC99"/>
              </a:buClr>
              <a:buSzPct val="65000"/>
              <a:buFont typeface="Wingdings" pitchFamily="2" charset="2"/>
              <a:buNone/>
              <a:tabLst/>
              <a:defRPr/>
            </a:pPr>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40000"/>
              </a:lnSpc>
              <a:spcBef>
                <a:spcPct val="20000"/>
              </a:spcBef>
              <a:spcAft>
                <a:spcPct val="0"/>
              </a:spcAft>
              <a:buClr>
                <a:srgbClr val="00CC99"/>
              </a:buClr>
              <a:buSzPct val="65000"/>
              <a:buFont typeface="Wingdings" pitchFamily="2" charset="2"/>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With 95% confidence, the population average percent increase in polyphenol blood levels of healthy men drinking half a bottle of red wine daily is between 3.6% and 7.6%. </a:t>
            </a:r>
          </a:p>
          <a:p>
            <a:pPr marL="0" marR="0" lvl="0" indent="0" algn="l" defTabSz="914400" rtl="0" eaLnBrk="1" fontAlgn="base" latinLnBrk="0" hangingPunct="1">
              <a:lnSpc>
                <a:spcPct val="140000"/>
              </a:lnSpc>
              <a:spcBef>
                <a:spcPct val="20000"/>
              </a:spcBef>
              <a:spcAft>
                <a:spcPct val="0"/>
              </a:spcAft>
              <a:buClr>
                <a:srgbClr val="00CC99"/>
              </a:buClr>
              <a:buSzPct val="65000"/>
              <a:buFont typeface="Wingdings" pitchFamily="2" charset="2"/>
              <a:buNone/>
              <a:tabLst/>
              <a:defRPr/>
            </a:pPr>
            <a:r>
              <a:rPr kumimoji="0" lang="en-US" altLang="en-US" sz="1800" b="0" i="1" u="none" strike="noStrike" kern="1200" cap="none" spc="0" normalizeH="0" baseline="0" noProof="0">
                <a:ln>
                  <a:noFill/>
                </a:ln>
                <a:solidFill>
                  <a:srgbClr val="FF0000"/>
                </a:solidFill>
                <a:effectLst/>
                <a:uLnTx/>
                <a:uFillTx/>
                <a:latin typeface="Arial" panose="020B0604020202020204" pitchFamily="34" charset="0"/>
                <a:ea typeface="+mn-ea"/>
                <a:cs typeface="Times New Roman" panose="02020603050405020304" pitchFamily="18" charset="0"/>
              </a:rPr>
              <a:t>Note: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The confidence interval shows how large the potential increase is, but not whether it is an important effect that can have an impact on men’s health.</a:t>
            </a:r>
          </a:p>
        </p:txBody>
      </p:sp>
      <p:pic>
        <p:nvPicPr>
          <p:cNvPr id="25606" name="Picture 42">
            <a:extLst>
              <a:ext uri="{FF2B5EF4-FFF2-40B4-BE49-F238E27FC236}">
                <a16:creationId xmlns:a16="http://schemas.microsoft.com/office/drawing/2014/main" id="{B30313A0-A8BC-6746-8FD9-418585B0F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52400"/>
            <a:ext cx="698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67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97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9979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99794">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997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2556B01-0DEC-0840-B9A0-CD08C651BAC1}"/>
              </a:ext>
            </a:extLst>
          </p:cNvPr>
          <p:cNvSpPr>
            <a:spLocks noGrp="1" noChangeArrowheads="1"/>
          </p:cNvSpPr>
          <p:nvPr>
            <p:ph type="title"/>
          </p:nvPr>
        </p:nvSpPr>
        <p:spPr/>
        <p:txBody>
          <a:bodyPr/>
          <a:lstStyle/>
          <a:p>
            <a:pPr eaLnBrk="1" hangingPunct="1"/>
            <a:r>
              <a:rPr lang="en-US" altLang="en-US"/>
              <a:t>The one-sample </a:t>
            </a:r>
            <a:r>
              <a:rPr lang="en-US" altLang="en-US" i="1"/>
              <a:t>t</a:t>
            </a:r>
            <a:r>
              <a:rPr lang="en-US" altLang="en-US"/>
              <a:t>-test</a:t>
            </a:r>
          </a:p>
        </p:txBody>
      </p:sp>
      <p:sp>
        <p:nvSpPr>
          <p:cNvPr id="971779" name="Rectangle 3">
            <a:extLst>
              <a:ext uri="{FF2B5EF4-FFF2-40B4-BE49-F238E27FC236}">
                <a16:creationId xmlns:a16="http://schemas.microsoft.com/office/drawing/2014/main" id="{BEFB0ED1-8DD4-6B46-A417-793B453371EA}"/>
              </a:ext>
            </a:extLst>
          </p:cNvPr>
          <p:cNvSpPr>
            <a:spLocks noGrp="1" noChangeArrowheads="1"/>
          </p:cNvSpPr>
          <p:nvPr>
            <p:ph type="body" idx="1"/>
          </p:nvPr>
        </p:nvSpPr>
        <p:spPr/>
        <p:txBody>
          <a:bodyPr/>
          <a:lstStyle/>
          <a:p>
            <a:pPr marL="0" indent="0" eaLnBrk="1" hangingPunct="1">
              <a:lnSpc>
                <a:spcPct val="160000"/>
              </a:lnSpc>
              <a:buFont typeface="Wingdings" pitchFamily="2" charset="2"/>
              <a:buNone/>
            </a:pPr>
            <a:r>
              <a:rPr lang="en-US" altLang="en-US"/>
              <a:t>As in the previous chapter, a test of hypotheses requires a few steps:</a:t>
            </a:r>
          </a:p>
          <a:p>
            <a:pPr marL="0" indent="0" eaLnBrk="1" hangingPunct="1">
              <a:lnSpc>
                <a:spcPct val="160000"/>
              </a:lnSpc>
              <a:buFont typeface="Wingdings" pitchFamily="2" charset="2"/>
              <a:buNone/>
            </a:pPr>
            <a:endParaRPr lang="en-US" altLang="en-US" sz="1600"/>
          </a:p>
          <a:p>
            <a:pPr marL="901700" lvl="1" indent="-381000" eaLnBrk="1" hangingPunct="1">
              <a:lnSpc>
                <a:spcPct val="160000"/>
              </a:lnSpc>
              <a:buSzPct val="100000"/>
              <a:buFont typeface="Times" pitchFamily="2" charset="0"/>
              <a:buAutoNum type="arabicPeriod"/>
            </a:pPr>
            <a:r>
              <a:rPr lang="en-US" altLang="en-US" sz="2000"/>
              <a:t>Stating the null and alternative hypotheses (</a:t>
            </a:r>
            <a:r>
              <a:rPr lang="en-US" altLang="en-US" sz="2000" i="1"/>
              <a:t>H</a:t>
            </a:r>
            <a:r>
              <a:rPr lang="en-US" altLang="en-US" sz="2000" baseline="-25000"/>
              <a:t>0</a:t>
            </a:r>
            <a:r>
              <a:rPr lang="en-US" altLang="en-US" sz="2000"/>
              <a:t> versus </a:t>
            </a:r>
            <a:r>
              <a:rPr lang="en-US" altLang="en-US" sz="2000" i="1"/>
              <a:t>H</a:t>
            </a:r>
            <a:r>
              <a:rPr lang="en-US" altLang="en-US" sz="2000" baseline="-25000"/>
              <a:t>a</a:t>
            </a:r>
            <a:r>
              <a:rPr lang="en-US" altLang="en-US" sz="2000"/>
              <a:t>)</a:t>
            </a:r>
          </a:p>
          <a:p>
            <a:pPr marL="901700" lvl="1" indent="-381000" eaLnBrk="1" hangingPunct="1">
              <a:lnSpc>
                <a:spcPct val="160000"/>
              </a:lnSpc>
              <a:buSzPct val="100000"/>
              <a:buFont typeface="Times" pitchFamily="2" charset="0"/>
              <a:buAutoNum type="arabicPeriod"/>
            </a:pPr>
            <a:r>
              <a:rPr lang="en-US" altLang="en-US" sz="2000"/>
              <a:t>Deciding on a one-sided or two-sided test</a:t>
            </a:r>
          </a:p>
          <a:p>
            <a:pPr marL="901700" lvl="1" indent="-381000" eaLnBrk="1" hangingPunct="1">
              <a:lnSpc>
                <a:spcPct val="160000"/>
              </a:lnSpc>
              <a:buSzPct val="100000"/>
              <a:buFont typeface="Times" pitchFamily="2" charset="0"/>
              <a:buAutoNum type="arabicPeriod"/>
            </a:pPr>
            <a:r>
              <a:rPr lang="en-US" altLang="en-US" sz="2000"/>
              <a:t>Choosing a significance level </a:t>
            </a:r>
            <a:r>
              <a:rPr lang="en-US" altLang="en-US" sz="2000" i="1">
                <a:latin typeface="Symbol" pitchFamily="2" charset="2"/>
              </a:rPr>
              <a:t>a  </a:t>
            </a:r>
            <a:r>
              <a:rPr lang="en-US" altLang="en-US" sz="2000" i="1"/>
              <a:t>(and power)</a:t>
            </a:r>
          </a:p>
          <a:p>
            <a:pPr marL="901700" lvl="1" indent="-381000" eaLnBrk="1" hangingPunct="1">
              <a:lnSpc>
                <a:spcPct val="160000"/>
              </a:lnSpc>
              <a:buSzPct val="100000"/>
              <a:buFont typeface="Times" pitchFamily="2" charset="0"/>
              <a:buAutoNum type="arabicPeriod"/>
            </a:pPr>
            <a:r>
              <a:rPr lang="en-US" altLang="en-US" sz="2000"/>
              <a:t>Calculating </a:t>
            </a:r>
            <a:r>
              <a:rPr lang="en-US" altLang="en-US" sz="2000" i="1"/>
              <a:t>t-statistic </a:t>
            </a:r>
            <a:r>
              <a:rPr lang="en-US" altLang="en-US" sz="2000"/>
              <a:t> and its degrees of freedom</a:t>
            </a:r>
          </a:p>
          <a:p>
            <a:pPr marL="901700" lvl="1" indent="-381000" eaLnBrk="1" hangingPunct="1">
              <a:lnSpc>
                <a:spcPct val="160000"/>
              </a:lnSpc>
              <a:buSzPct val="100000"/>
              <a:buFont typeface="Times" pitchFamily="2" charset="0"/>
              <a:buAutoNum type="arabicPeriod"/>
            </a:pPr>
            <a:r>
              <a:rPr lang="en-US" altLang="en-US" sz="2000"/>
              <a:t>Finding the area under the curve with Table D or R</a:t>
            </a:r>
          </a:p>
          <a:p>
            <a:pPr marL="901700" lvl="1" indent="-381000" eaLnBrk="1" hangingPunct="1">
              <a:lnSpc>
                <a:spcPct val="160000"/>
              </a:lnSpc>
              <a:buSzPct val="100000"/>
              <a:buFont typeface="Times" pitchFamily="2" charset="0"/>
              <a:buAutoNum type="arabicPeriod"/>
            </a:pPr>
            <a:r>
              <a:rPr lang="en-US" altLang="en-US" sz="2000"/>
              <a:t>Stating the P-value and interpreting the result</a:t>
            </a:r>
          </a:p>
        </p:txBody>
      </p:sp>
    </p:spTree>
    <p:extLst>
      <p:ext uri="{BB962C8B-B14F-4D97-AF65-F5344CB8AC3E}">
        <p14:creationId xmlns:p14="http://schemas.microsoft.com/office/powerpoint/2010/main" val="1343279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1779">
                                            <p:txEl>
                                              <p:pRg st="3" end="3"/>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71779">
                                            <p:txEl>
                                              <p:pRg st="4" end="4"/>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71779">
                                            <p:txEl>
                                              <p:pRg st="5" end="5"/>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971779">
                                            <p:txEl>
                                              <p:pRg st="6" end="6"/>
                                            </p:txEl>
                                          </p:spTgt>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971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79"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9DEB8CD1-0B2F-B14C-B056-06DB50364F3D}"/>
              </a:ext>
            </a:extLst>
          </p:cNvPr>
          <p:cNvGrpSpPr>
            <a:grpSpLocks/>
          </p:cNvGrpSpPr>
          <p:nvPr/>
        </p:nvGrpSpPr>
        <p:grpSpPr bwMode="auto">
          <a:xfrm>
            <a:off x="457200" y="2759075"/>
            <a:ext cx="8296275" cy="3870325"/>
            <a:chOff x="288" y="1738"/>
            <a:chExt cx="5226" cy="2438"/>
          </a:xfrm>
        </p:grpSpPr>
        <p:pic>
          <p:nvPicPr>
            <p:cNvPr id="6149" name="Picture 22" descr="box-16-05-p417">
              <a:extLst>
                <a:ext uri="{FF2B5EF4-FFF2-40B4-BE49-F238E27FC236}">
                  <a16:creationId xmlns:a16="http://schemas.microsoft.com/office/drawing/2014/main" id="{58E0DC8F-4BBC-0844-A002-D421E2C1A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634" t="41176" r="13605" b="12500"/>
            <a:stretch>
              <a:fillRect/>
            </a:stretch>
          </p:blipFill>
          <p:spPr bwMode="auto">
            <a:xfrm>
              <a:off x="1152" y="1738"/>
              <a:ext cx="3456" cy="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6">
              <a:extLst>
                <a:ext uri="{FF2B5EF4-FFF2-40B4-BE49-F238E27FC236}">
                  <a16:creationId xmlns:a16="http://schemas.microsoft.com/office/drawing/2014/main" id="{F5883D71-18AD-8C47-B6DA-9BB946A6D18D}"/>
                </a:ext>
              </a:extLst>
            </p:cNvPr>
            <p:cNvGraphicFramePr>
              <a:graphicFrameLocks noChangeAspect="1"/>
            </p:cNvGraphicFramePr>
            <p:nvPr/>
          </p:nvGraphicFramePr>
          <p:xfrm>
            <a:off x="4662" y="2661"/>
            <a:ext cx="852" cy="572"/>
          </p:xfrm>
          <a:graphic>
            <a:graphicData uri="http://schemas.openxmlformats.org/presentationml/2006/ole">
              <mc:AlternateContent xmlns:mc="http://schemas.openxmlformats.org/markup-compatibility/2006">
                <mc:Choice xmlns:v="urn:schemas-microsoft-com:vml" Requires="v">
                  <p:oleObj spid="_x0000_s561157" name="Equation" r:id="rId5" imgW="14922500" imgH="9944100" progId="Equation.3">
                    <p:embed/>
                  </p:oleObj>
                </mc:Choice>
                <mc:Fallback>
                  <p:oleObj name="Equation" r:id="rId5" imgW="14922500" imgH="9944100" progId="Equation.3">
                    <p:embed/>
                    <p:pic>
                      <p:nvPicPr>
                        <p:cNvPr id="6146" name="Object 6">
                          <a:extLst>
                            <a:ext uri="{FF2B5EF4-FFF2-40B4-BE49-F238E27FC236}">
                              <a16:creationId xmlns:a16="http://schemas.microsoft.com/office/drawing/2014/main" id="{F5883D71-18AD-8C47-B6DA-9BB946A6D1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2" y="2661"/>
                          <a:ext cx="852" cy="572"/>
                        </a:xfrm>
                        <a:prstGeom prst="rect">
                          <a:avLst/>
                        </a:prstGeom>
                        <a:noFill/>
                        <a:ln w="38100" cmpd="dbl">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AutoShape 24">
              <a:extLst>
                <a:ext uri="{FF2B5EF4-FFF2-40B4-BE49-F238E27FC236}">
                  <a16:creationId xmlns:a16="http://schemas.microsoft.com/office/drawing/2014/main" id="{1E08DE5F-C61A-B441-B9C2-6F5E5B7DA308}"/>
                </a:ext>
              </a:extLst>
            </p:cNvPr>
            <p:cNvSpPr>
              <a:spLocks noChangeArrowheads="1"/>
            </p:cNvSpPr>
            <p:nvPr/>
          </p:nvSpPr>
          <p:spPr bwMode="auto">
            <a:xfrm>
              <a:off x="2016" y="2040"/>
              <a:ext cx="240" cy="192"/>
            </a:xfrm>
            <a:prstGeom prst="rightArrow">
              <a:avLst>
                <a:gd name="adj1" fmla="val 50000"/>
                <a:gd name="adj2" fmla="val 3125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1" name="AutoShape 25">
              <a:extLst>
                <a:ext uri="{FF2B5EF4-FFF2-40B4-BE49-F238E27FC236}">
                  <a16:creationId xmlns:a16="http://schemas.microsoft.com/office/drawing/2014/main" id="{17F8FCC0-B5CB-5249-927B-EFE406348B23}"/>
                </a:ext>
              </a:extLst>
            </p:cNvPr>
            <p:cNvSpPr>
              <a:spLocks noChangeArrowheads="1"/>
            </p:cNvSpPr>
            <p:nvPr/>
          </p:nvSpPr>
          <p:spPr bwMode="auto">
            <a:xfrm>
              <a:off x="2016" y="2840"/>
              <a:ext cx="240" cy="192"/>
            </a:xfrm>
            <a:prstGeom prst="rightArrow">
              <a:avLst>
                <a:gd name="adj1" fmla="val 50000"/>
                <a:gd name="adj2" fmla="val 3125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2" name="AutoShape 26">
              <a:extLst>
                <a:ext uri="{FF2B5EF4-FFF2-40B4-BE49-F238E27FC236}">
                  <a16:creationId xmlns:a16="http://schemas.microsoft.com/office/drawing/2014/main" id="{4F7EAC5A-1D6D-BA4E-A0DB-B40A48DB2A67}"/>
                </a:ext>
              </a:extLst>
            </p:cNvPr>
            <p:cNvSpPr>
              <a:spLocks noChangeArrowheads="1"/>
            </p:cNvSpPr>
            <p:nvPr/>
          </p:nvSpPr>
          <p:spPr bwMode="auto">
            <a:xfrm>
              <a:off x="2016" y="3632"/>
              <a:ext cx="240" cy="192"/>
            </a:xfrm>
            <a:prstGeom prst="rightArrow">
              <a:avLst>
                <a:gd name="adj1" fmla="val 50000"/>
                <a:gd name="adj2" fmla="val 3125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3" name="AutoShape 27">
              <a:extLst>
                <a:ext uri="{FF2B5EF4-FFF2-40B4-BE49-F238E27FC236}">
                  <a16:creationId xmlns:a16="http://schemas.microsoft.com/office/drawing/2014/main" id="{1544A085-28BA-EA49-8E39-0004E6C743CA}"/>
                </a:ext>
              </a:extLst>
            </p:cNvPr>
            <p:cNvSpPr>
              <a:spLocks/>
            </p:cNvSpPr>
            <p:nvPr/>
          </p:nvSpPr>
          <p:spPr bwMode="auto">
            <a:xfrm>
              <a:off x="1056" y="1920"/>
              <a:ext cx="96" cy="1392"/>
            </a:xfrm>
            <a:prstGeom prst="leftBrace">
              <a:avLst>
                <a:gd name="adj1" fmla="val 120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4" name="Text Box 28">
              <a:extLst>
                <a:ext uri="{FF2B5EF4-FFF2-40B4-BE49-F238E27FC236}">
                  <a16:creationId xmlns:a16="http://schemas.microsoft.com/office/drawing/2014/main" id="{094A763C-D9FE-8140-8D34-25BA7BA244F8}"/>
                </a:ext>
              </a:extLst>
            </p:cNvPr>
            <p:cNvSpPr txBox="1">
              <a:spLocks noChangeArrowheads="1"/>
            </p:cNvSpPr>
            <p:nvPr/>
          </p:nvSpPr>
          <p:spPr bwMode="auto">
            <a:xfrm>
              <a:off x="295" y="2448"/>
              <a:ext cx="8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mn-ea"/>
                  <a:cs typeface="+mn-cs"/>
                </a:rPr>
                <a:t>One-sided </a:t>
              </a:r>
              <a:b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mn-ea"/>
                  <a:cs typeface="+mn-cs"/>
                </a:rPr>
                <a:t>(one-tailed)</a:t>
              </a:r>
            </a:p>
          </p:txBody>
        </p:sp>
        <p:sp>
          <p:nvSpPr>
            <p:cNvPr id="6155" name="Text Box 29">
              <a:extLst>
                <a:ext uri="{FF2B5EF4-FFF2-40B4-BE49-F238E27FC236}">
                  <a16:creationId xmlns:a16="http://schemas.microsoft.com/office/drawing/2014/main" id="{5D61883F-2F13-9B45-86A2-977081186C26}"/>
                </a:ext>
              </a:extLst>
            </p:cNvPr>
            <p:cNvSpPr txBox="1">
              <a:spLocks noChangeArrowheads="1"/>
            </p:cNvSpPr>
            <p:nvPr/>
          </p:nvSpPr>
          <p:spPr bwMode="auto">
            <a:xfrm>
              <a:off x="288" y="3570"/>
              <a:ext cx="80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mn-ea"/>
                  <a:cs typeface="+mn-cs"/>
                </a:rPr>
                <a:t>Two-sided </a:t>
              </a:r>
              <a:b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mn-ea"/>
                  <a:cs typeface="+mn-cs"/>
                </a:rPr>
                <a:t>(two-tailed)</a:t>
              </a:r>
            </a:p>
          </p:txBody>
        </p:sp>
      </p:grpSp>
      <p:sp>
        <p:nvSpPr>
          <p:cNvPr id="1072131" name="Rectangle 3">
            <a:extLst>
              <a:ext uri="{FF2B5EF4-FFF2-40B4-BE49-F238E27FC236}">
                <a16:creationId xmlns:a16="http://schemas.microsoft.com/office/drawing/2014/main" id="{E3A13D29-B7B6-0A4D-8497-F92BFC56402C}"/>
              </a:ext>
            </a:extLst>
          </p:cNvPr>
          <p:cNvSpPr>
            <a:spLocks noGrp="1" noChangeArrowheads="1"/>
          </p:cNvSpPr>
          <p:nvPr>
            <p:ph type="body" sz="half" idx="1"/>
          </p:nvPr>
        </p:nvSpPr>
        <p:spPr>
          <a:xfrm>
            <a:off x="457200" y="533400"/>
            <a:ext cx="8229600" cy="2438400"/>
          </a:xfrm>
        </p:spPr>
        <p:txBody>
          <a:bodyPr/>
          <a:lstStyle/>
          <a:p>
            <a:pPr marL="0" indent="0" eaLnBrk="1" hangingPunct="1">
              <a:lnSpc>
                <a:spcPct val="140000"/>
              </a:lnSpc>
              <a:buFont typeface="Wingdings" pitchFamily="2" charset="2"/>
              <a:buNone/>
            </a:pPr>
            <a:r>
              <a:rPr lang="en-US" altLang="en-US">
                <a:cs typeface="Times New Roman" panose="02020603050405020304" pitchFamily="18" charset="0"/>
              </a:rPr>
              <a:t>The </a:t>
            </a:r>
            <a:r>
              <a:rPr lang="en-US" altLang="en-US" b="1" i="1">
                <a:solidFill>
                  <a:srgbClr val="333399"/>
                </a:solidFill>
                <a:cs typeface="Times New Roman" panose="02020603050405020304" pitchFamily="18" charset="0"/>
              </a:rPr>
              <a:t>P-value</a:t>
            </a:r>
            <a:r>
              <a:rPr lang="en-US" altLang="en-US">
                <a:cs typeface="Times New Roman" panose="02020603050405020304" pitchFamily="18" charset="0"/>
              </a:rPr>
              <a:t> is </a:t>
            </a:r>
            <a:r>
              <a:rPr lang="en-US" altLang="en-US">
                <a:cs typeface="Times New Roman" panose="02020603050405020304" pitchFamily="18" charset="0"/>
                <a:sym typeface="Symbol" pitchFamily="2" charset="2"/>
              </a:rPr>
              <a:t>the probability, if </a:t>
            </a:r>
            <a:r>
              <a:rPr lang="en-US" altLang="en-US" i="1">
                <a:cs typeface="Times New Roman" panose="02020603050405020304" pitchFamily="18" charset="0"/>
                <a:sym typeface="Symbol" pitchFamily="2" charset="2"/>
              </a:rPr>
              <a:t>H</a:t>
            </a:r>
            <a:r>
              <a:rPr lang="en-US" altLang="en-US" baseline="-25000">
                <a:cs typeface="Times New Roman" panose="02020603050405020304" pitchFamily="18" charset="0"/>
                <a:sym typeface="Symbol" pitchFamily="2" charset="2"/>
              </a:rPr>
              <a:t>0</a:t>
            </a:r>
            <a:r>
              <a:rPr lang="en-US" altLang="en-US">
                <a:cs typeface="Times New Roman" panose="02020603050405020304" pitchFamily="18" charset="0"/>
                <a:sym typeface="Symbol" pitchFamily="2" charset="2"/>
              </a:rPr>
              <a:t> is true, of randomly drawing a sample like the one obtained or more extreme, in the direction of  </a:t>
            </a:r>
            <a:r>
              <a:rPr lang="en-US" altLang="en-US" i="1">
                <a:cs typeface="Times New Roman" panose="02020603050405020304" pitchFamily="18" charset="0"/>
                <a:sym typeface="Symbol" pitchFamily="2" charset="2"/>
              </a:rPr>
              <a:t>H</a:t>
            </a:r>
            <a:r>
              <a:rPr lang="en-US" altLang="en-US" baseline="-25000">
                <a:cs typeface="Times New Roman" panose="02020603050405020304" pitchFamily="18" charset="0"/>
                <a:sym typeface="Symbol" pitchFamily="2" charset="2"/>
              </a:rPr>
              <a:t>a</a:t>
            </a:r>
            <a:r>
              <a:rPr lang="en-US" altLang="en-US">
                <a:cs typeface="Times New Roman" panose="02020603050405020304" pitchFamily="18" charset="0"/>
                <a:sym typeface="Symbol" pitchFamily="2" charset="2"/>
              </a:rPr>
              <a:t>.</a:t>
            </a:r>
          </a:p>
          <a:p>
            <a:pPr marL="0" indent="0" eaLnBrk="1" hangingPunct="1">
              <a:lnSpc>
                <a:spcPct val="140000"/>
              </a:lnSpc>
              <a:buFont typeface="Wingdings" pitchFamily="2" charset="2"/>
              <a:buNone/>
            </a:pPr>
            <a:endParaRPr lang="en-US" altLang="en-US" sz="900">
              <a:cs typeface="Times New Roman" panose="02020603050405020304" pitchFamily="18" charset="0"/>
            </a:endParaRPr>
          </a:p>
          <a:p>
            <a:pPr marL="0" indent="0" eaLnBrk="1" hangingPunct="1">
              <a:lnSpc>
                <a:spcPct val="140000"/>
              </a:lnSpc>
              <a:buFont typeface="Wingdings" pitchFamily="2" charset="2"/>
              <a:buNone/>
            </a:pPr>
            <a:r>
              <a:rPr lang="en-US" altLang="en-US">
                <a:cs typeface="Times New Roman" panose="02020603050405020304" pitchFamily="18" charset="0"/>
              </a:rPr>
              <a:t>The </a:t>
            </a:r>
            <a:r>
              <a:rPr lang="en-US" altLang="en-US">
                <a:cs typeface="Times New Roman" panose="02020603050405020304" pitchFamily="18" charset="0"/>
                <a:sym typeface="Symbol" pitchFamily="2" charset="2"/>
              </a:rPr>
              <a:t>P-value is calculated as the corresponding area under the curve, one-tailed or two-tailed depending on </a:t>
            </a:r>
            <a:r>
              <a:rPr lang="en-US" altLang="en-US" i="1">
                <a:cs typeface="Times New Roman" panose="02020603050405020304" pitchFamily="18" charset="0"/>
                <a:sym typeface="Symbol" pitchFamily="2" charset="2"/>
              </a:rPr>
              <a:t>H</a:t>
            </a:r>
            <a:r>
              <a:rPr lang="en-US" altLang="en-US" baseline="-25000">
                <a:cs typeface="Times New Roman" panose="02020603050405020304" pitchFamily="18" charset="0"/>
                <a:sym typeface="Symbol" pitchFamily="2" charset="2"/>
              </a:rPr>
              <a:t>a</a:t>
            </a:r>
            <a:r>
              <a:rPr lang="en-US" altLang="en-US">
                <a:cs typeface="Times New Roman" panose="02020603050405020304" pitchFamily="18" charset="0"/>
                <a:sym typeface="Symbol" pitchFamily="2" charset="2"/>
              </a:rPr>
              <a:t>:</a:t>
            </a:r>
          </a:p>
        </p:txBody>
      </p:sp>
    </p:spTree>
    <p:extLst>
      <p:ext uri="{BB962C8B-B14F-4D97-AF65-F5344CB8AC3E}">
        <p14:creationId xmlns:p14="http://schemas.microsoft.com/office/powerpoint/2010/main" val="4256423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21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CCFF99"/>
        </a:solidFill>
        <a:effectLst/>
      </p:bgPr>
    </p:bg>
    <p:spTree>
      <p:nvGrpSpPr>
        <p:cNvPr id="1" name=""/>
        <p:cNvGrpSpPr/>
        <p:nvPr/>
      </p:nvGrpSpPr>
      <p:grpSpPr>
        <a:xfrm>
          <a:off x="0" y="0"/>
          <a:ext cx="0" cy="0"/>
          <a:chOff x="0" y="0"/>
          <a:chExt cx="0" cy="0"/>
        </a:xfrm>
      </p:grpSpPr>
      <p:pic>
        <p:nvPicPr>
          <p:cNvPr id="27650" name="Picture 3" descr="TablecAll">
            <a:extLst>
              <a:ext uri="{FF2B5EF4-FFF2-40B4-BE49-F238E27FC236}">
                <a16:creationId xmlns:a16="http://schemas.microsoft.com/office/drawing/2014/main" id="{FBF25803-BF4F-AC4B-9FC8-5739FF42BCA4}"/>
              </a:ext>
            </a:extLst>
          </p:cNvPr>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l="2469" t="4735" r="3703" b="52142"/>
          <a:stretch>
            <a:fillRect/>
          </a:stretch>
        </p:blipFill>
        <p:spPr bwMode="auto">
          <a:xfrm>
            <a:off x="2374900" y="0"/>
            <a:ext cx="67691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4" descr="figure-16-04">
            <a:extLst>
              <a:ext uri="{FF2B5EF4-FFF2-40B4-BE49-F238E27FC236}">
                <a16:creationId xmlns:a16="http://schemas.microsoft.com/office/drawing/2014/main" id="{BC907269-5417-D246-BE45-805CD07282DA}"/>
              </a:ext>
            </a:extLst>
          </p:cNvPr>
          <p:cNvPicPr>
            <a:picLocks noGrp="1" noChangeAspect="1" noChangeArrowheads="1"/>
          </p:cNvPicPr>
          <p:nvPr>
            <p:ph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2667000"/>
            <a:ext cx="4419600" cy="3021013"/>
          </a:xfrm>
          <a:noFill/>
        </p:spPr>
      </p:pic>
      <p:sp>
        <p:nvSpPr>
          <p:cNvPr id="27652" name="Rectangle 5">
            <a:extLst>
              <a:ext uri="{FF2B5EF4-FFF2-40B4-BE49-F238E27FC236}">
                <a16:creationId xmlns:a16="http://schemas.microsoft.com/office/drawing/2014/main" id="{4D5D3C4B-4FF0-BB4C-A4C0-A8C3286D3CF7}"/>
              </a:ext>
            </a:extLst>
          </p:cNvPr>
          <p:cNvSpPr>
            <a:spLocks noGrp="1" noChangeArrowheads="1"/>
          </p:cNvSpPr>
          <p:nvPr>
            <p:ph type="title"/>
          </p:nvPr>
        </p:nvSpPr>
        <p:spPr/>
        <p:txBody>
          <a:bodyPr/>
          <a:lstStyle/>
          <a:p>
            <a:pPr eaLnBrk="1" hangingPunct="1"/>
            <a:r>
              <a:rPr lang="en-US" altLang="en-US" sz="2400" b="1">
                <a:solidFill>
                  <a:srgbClr val="333399"/>
                </a:solidFill>
              </a:rPr>
              <a:t>Table D</a:t>
            </a:r>
            <a:br>
              <a:rPr lang="en-US" altLang="en-US" sz="2400" b="1">
                <a:solidFill>
                  <a:srgbClr val="333399"/>
                </a:solidFill>
              </a:rPr>
            </a:br>
            <a:endParaRPr lang="en-US" altLang="en-US" sz="2400" b="1">
              <a:solidFill>
                <a:srgbClr val="333399"/>
              </a:solidFill>
            </a:endParaRPr>
          </a:p>
        </p:txBody>
      </p:sp>
      <p:grpSp>
        <p:nvGrpSpPr>
          <p:cNvPr id="2" name="Group 26">
            <a:extLst>
              <a:ext uri="{FF2B5EF4-FFF2-40B4-BE49-F238E27FC236}">
                <a16:creationId xmlns:a16="http://schemas.microsoft.com/office/drawing/2014/main" id="{261CABDB-8F21-384B-8D95-66C20A7F6B7E}"/>
              </a:ext>
            </a:extLst>
          </p:cNvPr>
          <p:cNvGrpSpPr>
            <a:grpSpLocks/>
          </p:cNvGrpSpPr>
          <p:nvPr/>
        </p:nvGrpSpPr>
        <p:grpSpPr bwMode="auto">
          <a:xfrm>
            <a:off x="98425" y="1370013"/>
            <a:ext cx="9045575" cy="2185987"/>
            <a:chOff x="62" y="863"/>
            <a:chExt cx="5698" cy="1377"/>
          </a:xfrm>
        </p:grpSpPr>
        <p:sp>
          <p:nvSpPr>
            <p:cNvPr id="27665" name="Text Box 7">
              <a:extLst>
                <a:ext uri="{FF2B5EF4-FFF2-40B4-BE49-F238E27FC236}">
                  <a16:creationId xmlns:a16="http://schemas.microsoft.com/office/drawing/2014/main" id="{CEC59A79-784E-AB4A-B84E-B5966252C56D}"/>
                </a:ext>
              </a:extLst>
            </p:cNvPr>
            <p:cNvSpPr txBox="1">
              <a:spLocks noChangeArrowheads="1"/>
            </p:cNvSpPr>
            <p:nvPr/>
          </p:nvSpPr>
          <p:spPr bwMode="auto">
            <a:xfrm>
              <a:off x="96" y="863"/>
              <a:ext cx="139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df = 9 we only look into the corresponding row. </a:t>
              </a:r>
            </a:p>
          </p:txBody>
        </p:sp>
        <p:sp>
          <p:nvSpPr>
            <p:cNvPr id="27666" name="Rectangle 9">
              <a:extLst>
                <a:ext uri="{FF2B5EF4-FFF2-40B4-BE49-F238E27FC236}">
                  <a16:creationId xmlns:a16="http://schemas.microsoft.com/office/drawing/2014/main" id="{CA9AEA7C-2883-1044-AEF1-CA97D2208502}"/>
                </a:ext>
              </a:extLst>
            </p:cNvPr>
            <p:cNvSpPr>
              <a:spLocks noChangeArrowheads="1"/>
            </p:cNvSpPr>
            <p:nvPr/>
          </p:nvSpPr>
          <p:spPr bwMode="auto">
            <a:xfrm>
              <a:off x="1488" y="1446"/>
              <a:ext cx="4272" cy="138"/>
            </a:xfrm>
            <a:prstGeom prst="rect">
              <a:avLst/>
            </a:prstGeom>
            <a:noFill/>
            <a:ln w="28575">
              <a:solidFill>
                <a:srgbClr val="137AB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7" name="Oval 10">
              <a:extLst>
                <a:ext uri="{FF2B5EF4-FFF2-40B4-BE49-F238E27FC236}">
                  <a16:creationId xmlns:a16="http://schemas.microsoft.com/office/drawing/2014/main" id="{83092773-6B01-2E42-A93C-77336075D246}"/>
                </a:ext>
              </a:extLst>
            </p:cNvPr>
            <p:cNvSpPr>
              <a:spLocks noChangeArrowheads="1"/>
            </p:cNvSpPr>
            <p:nvPr/>
          </p:nvSpPr>
          <p:spPr bwMode="auto">
            <a:xfrm>
              <a:off x="62" y="1910"/>
              <a:ext cx="1042" cy="330"/>
            </a:xfrm>
            <a:prstGeom prst="ellipse">
              <a:avLst/>
            </a:prstGeom>
            <a:noFill/>
            <a:ln w="28575">
              <a:solidFill>
                <a:srgbClr val="137AB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8" name="Freeform 11">
              <a:extLst>
                <a:ext uri="{FF2B5EF4-FFF2-40B4-BE49-F238E27FC236}">
                  <a16:creationId xmlns:a16="http://schemas.microsoft.com/office/drawing/2014/main" id="{4E0969E8-02F9-764D-87D4-FC6BDBA3398D}"/>
                </a:ext>
              </a:extLst>
            </p:cNvPr>
            <p:cNvSpPr>
              <a:spLocks/>
            </p:cNvSpPr>
            <p:nvPr/>
          </p:nvSpPr>
          <p:spPr bwMode="auto">
            <a:xfrm>
              <a:off x="528" y="1488"/>
              <a:ext cx="960" cy="432"/>
            </a:xfrm>
            <a:custGeom>
              <a:avLst/>
              <a:gdLst>
                <a:gd name="T0" fmla="*/ 0 w 1056"/>
                <a:gd name="T1" fmla="*/ 44 h 632"/>
                <a:gd name="T2" fmla="*/ 222 w 1056"/>
                <a:gd name="T3" fmla="*/ 8 h 632"/>
                <a:gd name="T4" fmla="*/ 542 w 1056"/>
                <a:gd name="T5" fmla="*/ 1 h 632"/>
                <a:gd name="T6" fmla="*/ 0 60000 65536"/>
                <a:gd name="T7" fmla="*/ 0 60000 65536"/>
                <a:gd name="T8" fmla="*/ 0 60000 65536"/>
                <a:gd name="T9" fmla="*/ 0 w 1056"/>
                <a:gd name="T10" fmla="*/ 0 h 632"/>
                <a:gd name="T11" fmla="*/ 1056 w 1056"/>
                <a:gd name="T12" fmla="*/ 632 h 632"/>
              </a:gdLst>
              <a:ahLst/>
              <a:cxnLst>
                <a:cxn ang="T6">
                  <a:pos x="T0" y="T1"/>
                </a:cxn>
                <a:cxn ang="T7">
                  <a:pos x="T2" y="T3"/>
                </a:cxn>
                <a:cxn ang="T8">
                  <a:pos x="T4" y="T5"/>
                </a:cxn>
              </a:cxnLst>
              <a:rect l="T9" t="T10" r="T11" b="T12"/>
              <a:pathLst>
                <a:path w="1056" h="632">
                  <a:moveTo>
                    <a:pt x="0" y="632"/>
                  </a:moveTo>
                  <a:cubicBezTo>
                    <a:pt x="128" y="420"/>
                    <a:pt x="256" y="208"/>
                    <a:pt x="432" y="104"/>
                  </a:cubicBezTo>
                  <a:cubicBezTo>
                    <a:pt x="608" y="0"/>
                    <a:pt x="832" y="4"/>
                    <a:pt x="1056" y="8"/>
                  </a:cubicBezTo>
                </a:path>
              </a:pathLst>
            </a:custGeom>
            <a:noFill/>
            <a:ln w="19050">
              <a:solidFill>
                <a:srgbClr val="137AB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73840" name="Text Box 16">
            <a:extLst>
              <a:ext uri="{FF2B5EF4-FFF2-40B4-BE49-F238E27FC236}">
                <a16:creationId xmlns:a16="http://schemas.microsoft.com/office/drawing/2014/main" id="{DA3EE44E-C5D9-7346-94AE-B9F5C3B025F5}"/>
              </a:ext>
            </a:extLst>
          </p:cNvPr>
          <p:cNvSpPr txBox="1">
            <a:spLocks noChangeArrowheads="1"/>
          </p:cNvSpPr>
          <p:nvPr/>
        </p:nvSpPr>
        <p:spPr bwMode="auto">
          <a:xfrm>
            <a:off x="228600" y="6057900"/>
            <a:ext cx="8763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a one-sided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a</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this is the P-value (between 0.01 and 0.02);</a:t>
            </a: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a two-sided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a</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the P-value is doubled (between 0.02 and 0.04).</a:t>
            </a:r>
          </a:p>
        </p:txBody>
      </p:sp>
      <p:grpSp>
        <p:nvGrpSpPr>
          <p:cNvPr id="3" name="Group 29">
            <a:extLst>
              <a:ext uri="{FF2B5EF4-FFF2-40B4-BE49-F238E27FC236}">
                <a16:creationId xmlns:a16="http://schemas.microsoft.com/office/drawing/2014/main" id="{3F25271C-4083-D443-9E48-2E3A4F06C638}"/>
              </a:ext>
            </a:extLst>
          </p:cNvPr>
          <p:cNvGrpSpPr>
            <a:grpSpLocks/>
          </p:cNvGrpSpPr>
          <p:nvPr/>
        </p:nvGrpSpPr>
        <p:grpSpPr bwMode="auto">
          <a:xfrm>
            <a:off x="5745163" y="393700"/>
            <a:ext cx="2952750" cy="5538788"/>
            <a:chOff x="3619" y="248"/>
            <a:chExt cx="1860" cy="3489"/>
          </a:xfrm>
        </p:grpSpPr>
        <p:sp>
          <p:nvSpPr>
            <p:cNvPr id="27662" name="Text Box 19">
              <a:extLst>
                <a:ext uri="{FF2B5EF4-FFF2-40B4-BE49-F238E27FC236}">
                  <a16:creationId xmlns:a16="http://schemas.microsoft.com/office/drawing/2014/main" id="{880C8EA3-B071-CD46-BA61-F7C8F05E6810}"/>
                </a:ext>
              </a:extLst>
            </p:cNvPr>
            <p:cNvSpPr txBox="1">
              <a:spLocks noChangeArrowheads="1"/>
            </p:cNvSpPr>
            <p:nvPr/>
          </p:nvSpPr>
          <p:spPr bwMode="auto">
            <a:xfrm>
              <a:off x="3619" y="3160"/>
              <a:ext cx="18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800080"/>
                  </a:solidFill>
                  <a:effectLst/>
                  <a:uLnTx/>
                  <a:uFillTx/>
                  <a:latin typeface="Arial" panose="020B0604020202020204" pitchFamily="34" charset="0"/>
                  <a:ea typeface="+mn-ea"/>
                  <a:cs typeface="+mn-cs"/>
                </a:rPr>
                <a:t>2.398 &lt;   </a:t>
              </a:r>
              <a:r>
                <a:rPr kumimoji="0" lang="en-US" altLang="en-US" sz="1800" b="1" i="1" u="none" strike="noStrike" kern="1200" cap="none" spc="0" normalizeH="0" baseline="0" noProof="0">
                  <a:ln>
                    <a:noFill/>
                  </a:ln>
                  <a:solidFill>
                    <a:srgbClr val="800080"/>
                  </a:solidFill>
                  <a:effectLst/>
                  <a:uLnTx/>
                  <a:uFillTx/>
                  <a:latin typeface="Arial" panose="020B0604020202020204" pitchFamily="34" charset="0"/>
                  <a:ea typeface="+mn-ea"/>
                  <a:cs typeface="+mn-cs"/>
                </a:rPr>
                <a:t>t</a:t>
              </a:r>
              <a:r>
                <a:rPr kumimoji="0" lang="en-US" altLang="en-US" sz="1800" b="1" i="0" u="none" strike="noStrike" kern="1200" cap="none" spc="0" normalizeH="0" baseline="0" noProof="0">
                  <a:ln>
                    <a:noFill/>
                  </a:ln>
                  <a:solidFill>
                    <a:srgbClr val="800080"/>
                  </a:solidFill>
                  <a:effectLst/>
                  <a:uLnTx/>
                  <a:uFillTx/>
                  <a:latin typeface="Arial" panose="020B0604020202020204" pitchFamily="34" charset="0"/>
                  <a:ea typeface="+mn-ea"/>
                  <a:cs typeface="+mn-cs"/>
                </a:rPr>
                <a:t> = 2.7  &lt; 2.821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800080"/>
                  </a:solidFill>
                  <a:effectLst/>
                  <a:uLnTx/>
                  <a:uFillTx/>
                  <a:latin typeface="Arial" panose="020B0604020202020204" pitchFamily="34" charset="0"/>
                  <a:ea typeface="+mn-ea"/>
                  <a:cs typeface="+mn-cs"/>
                </a:rPr>
                <a:t>thus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800080"/>
                  </a:solidFill>
                  <a:effectLst/>
                  <a:uLnTx/>
                  <a:uFillTx/>
                  <a:latin typeface="Arial" panose="020B0604020202020204" pitchFamily="34" charset="0"/>
                  <a:ea typeface="+mn-ea"/>
                  <a:cs typeface="+mn-cs"/>
                </a:rPr>
                <a:t>0.02 &gt;  upper tail </a:t>
              </a:r>
              <a:r>
                <a:rPr kumimoji="0" lang="en-US" altLang="en-US" sz="1800" b="1" i="1" u="none" strike="noStrike" kern="1200" cap="none" spc="0" normalizeH="0" baseline="0" noProof="0">
                  <a:ln>
                    <a:noFill/>
                  </a:ln>
                  <a:solidFill>
                    <a:srgbClr val="800080"/>
                  </a:solidFill>
                  <a:effectLst/>
                  <a:uLnTx/>
                  <a:uFillTx/>
                  <a:latin typeface="Arial" panose="020B0604020202020204" pitchFamily="34" charset="0"/>
                  <a:ea typeface="+mn-ea"/>
                  <a:cs typeface="+mn-cs"/>
                </a:rPr>
                <a:t>p</a:t>
              </a:r>
              <a:r>
                <a:rPr kumimoji="0" lang="en-US" altLang="en-US" sz="1800" b="1" i="0" u="none" strike="noStrike" kern="1200" cap="none" spc="0" normalizeH="0" baseline="0" noProof="0">
                  <a:ln>
                    <a:noFill/>
                  </a:ln>
                  <a:solidFill>
                    <a:srgbClr val="800080"/>
                  </a:solidFill>
                  <a:effectLst/>
                  <a:uLnTx/>
                  <a:uFillTx/>
                  <a:latin typeface="Arial" panose="020B0604020202020204" pitchFamily="34" charset="0"/>
                  <a:ea typeface="+mn-ea"/>
                  <a:cs typeface="+mn-cs"/>
                </a:rPr>
                <a:t>  &gt; 0.01</a:t>
              </a:r>
            </a:p>
          </p:txBody>
        </p:sp>
        <p:sp>
          <p:nvSpPr>
            <p:cNvPr id="27663" name="Oval 21">
              <a:extLst>
                <a:ext uri="{FF2B5EF4-FFF2-40B4-BE49-F238E27FC236}">
                  <a16:creationId xmlns:a16="http://schemas.microsoft.com/office/drawing/2014/main" id="{6DF79D52-5802-3544-9945-86B8D93A46A0}"/>
                </a:ext>
              </a:extLst>
            </p:cNvPr>
            <p:cNvSpPr>
              <a:spLocks noChangeArrowheads="1"/>
            </p:cNvSpPr>
            <p:nvPr/>
          </p:nvSpPr>
          <p:spPr bwMode="auto">
            <a:xfrm>
              <a:off x="3760" y="248"/>
              <a:ext cx="624" cy="173"/>
            </a:xfrm>
            <a:prstGeom prst="ellipse">
              <a:avLst/>
            </a:prstGeom>
            <a:noFill/>
            <a:ln w="28575">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4" name="Line 22">
              <a:extLst>
                <a:ext uri="{FF2B5EF4-FFF2-40B4-BE49-F238E27FC236}">
                  <a16:creationId xmlns:a16="http://schemas.microsoft.com/office/drawing/2014/main" id="{0236CE6D-5478-B141-BA55-FD2A9E9CBBF9}"/>
                </a:ext>
              </a:extLst>
            </p:cNvPr>
            <p:cNvSpPr>
              <a:spLocks noChangeShapeType="1"/>
            </p:cNvSpPr>
            <p:nvPr/>
          </p:nvSpPr>
          <p:spPr bwMode="auto">
            <a:xfrm flipV="1">
              <a:off x="4080" y="432"/>
              <a:ext cx="0" cy="1008"/>
            </a:xfrm>
            <a:prstGeom prst="line">
              <a:avLst/>
            </a:prstGeom>
            <a:noFill/>
            <a:ln w="5715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 name="Group 1035">
            <a:extLst>
              <a:ext uri="{FF2B5EF4-FFF2-40B4-BE49-F238E27FC236}">
                <a16:creationId xmlns:a16="http://schemas.microsoft.com/office/drawing/2014/main" id="{83434AEB-A8D9-9246-8464-03B03047D34B}"/>
              </a:ext>
            </a:extLst>
          </p:cNvPr>
          <p:cNvGrpSpPr>
            <a:grpSpLocks/>
          </p:cNvGrpSpPr>
          <p:nvPr/>
        </p:nvGrpSpPr>
        <p:grpSpPr bwMode="auto">
          <a:xfrm>
            <a:off x="3505200" y="2265363"/>
            <a:ext cx="5638800" cy="3475037"/>
            <a:chOff x="2208" y="1427"/>
            <a:chExt cx="3552" cy="2189"/>
          </a:xfrm>
        </p:grpSpPr>
        <p:grpSp>
          <p:nvGrpSpPr>
            <p:cNvPr id="27657" name="Group 27">
              <a:extLst>
                <a:ext uri="{FF2B5EF4-FFF2-40B4-BE49-F238E27FC236}">
                  <a16:creationId xmlns:a16="http://schemas.microsoft.com/office/drawing/2014/main" id="{F246184C-84F8-054A-A6BC-73076F549353}"/>
                </a:ext>
              </a:extLst>
            </p:cNvPr>
            <p:cNvGrpSpPr>
              <a:grpSpLocks/>
            </p:cNvGrpSpPr>
            <p:nvPr/>
          </p:nvGrpSpPr>
          <p:grpSpPr bwMode="auto">
            <a:xfrm>
              <a:off x="2208" y="1427"/>
              <a:ext cx="2160" cy="2189"/>
              <a:chOff x="2208" y="1427"/>
              <a:chExt cx="2160" cy="2189"/>
            </a:xfrm>
          </p:grpSpPr>
          <p:sp>
            <p:nvSpPr>
              <p:cNvPr id="27659" name="Freeform 13">
                <a:extLst>
                  <a:ext uri="{FF2B5EF4-FFF2-40B4-BE49-F238E27FC236}">
                    <a16:creationId xmlns:a16="http://schemas.microsoft.com/office/drawing/2014/main" id="{B032729B-11FE-E344-AC18-0727BEFB4AF6}"/>
                  </a:ext>
                </a:extLst>
              </p:cNvPr>
              <p:cNvSpPr>
                <a:spLocks/>
              </p:cNvSpPr>
              <p:nvPr/>
            </p:nvSpPr>
            <p:spPr bwMode="auto">
              <a:xfrm>
                <a:off x="2592" y="1584"/>
                <a:ext cx="1488" cy="1872"/>
              </a:xfrm>
              <a:custGeom>
                <a:avLst/>
                <a:gdLst>
                  <a:gd name="T0" fmla="*/ 0 w 1776"/>
                  <a:gd name="T1" fmla="*/ 793 h 2160"/>
                  <a:gd name="T2" fmla="*/ 404 w 1776"/>
                  <a:gd name="T3" fmla="*/ 459 h 2160"/>
                  <a:gd name="T4" fmla="*/ 515 w 1776"/>
                  <a:gd name="T5" fmla="*/ 0 h 2160"/>
                  <a:gd name="T6" fmla="*/ 0 60000 65536"/>
                  <a:gd name="T7" fmla="*/ 0 60000 65536"/>
                  <a:gd name="T8" fmla="*/ 0 60000 65536"/>
                  <a:gd name="T9" fmla="*/ 0 w 1776"/>
                  <a:gd name="T10" fmla="*/ 0 h 2160"/>
                  <a:gd name="T11" fmla="*/ 1776 w 1776"/>
                  <a:gd name="T12" fmla="*/ 2160 h 2160"/>
                </a:gdLst>
                <a:ahLst/>
                <a:cxnLst>
                  <a:cxn ang="T6">
                    <a:pos x="T0" y="T1"/>
                  </a:cxn>
                  <a:cxn ang="T7">
                    <a:pos x="T2" y="T3"/>
                  </a:cxn>
                  <a:cxn ang="T8">
                    <a:pos x="T4" y="T5"/>
                  </a:cxn>
                </a:cxnLst>
                <a:rect l="T9" t="T10" r="T11" b="T12"/>
                <a:pathLst>
                  <a:path w="1776" h="2160">
                    <a:moveTo>
                      <a:pt x="0" y="2160"/>
                    </a:moveTo>
                    <a:cubicBezTo>
                      <a:pt x="548" y="1884"/>
                      <a:pt x="1096" y="1608"/>
                      <a:pt x="1392" y="1248"/>
                    </a:cubicBezTo>
                    <a:cubicBezTo>
                      <a:pt x="1688" y="888"/>
                      <a:pt x="1712" y="208"/>
                      <a:pt x="1776" y="0"/>
                    </a:cubicBezTo>
                  </a:path>
                </a:pathLst>
              </a:custGeom>
              <a:noFill/>
              <a:ln w="28575">
                <a:solidFill>
                  <a:srgbClr val="99009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0" name="Oval 14">
                <a:extLst>
                  <a:ext uri="{FF2B5EF4-FFF2-40B4-BE49-F238E27FC236}">
                    <a16:creationId xmlns:a16="http://schemas.microsoft.com/office/drawing/2014/main" id="{CF13FC8C-9B1D-3149-90B2-D665AC766CBA}"/>
                  </a:ext>
                </a:extLst>
              </p:cNvPr>
              <p:cNvSpPr>
                <a:spLocks noChangeArrowheads="1"/>
              </p:cNvSpPr>
              <p:nvPr/>
            </p:nvSpPr>
            <p:spPr bwMode="auto">
              <a:xfrm>
                <a:off x="2208" y="3408"/>
                <a:ext cx="432" cy="208"/>
              </a:xfrm>
              <a:prstGeom prst="ellipse">
                <a:avLst/>
              </a:pr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1" name="Oval 20">
                <a:extLst>
                  <a:ext uri="{FF2B5EF4-FFF2-40B4-BE49-F238E27FC236}">
                    <a16:creationId xmlns:a16="http://schemas.microsoft.com/office/drawing/2014/main" id="{EA6661D3-785C-7147-8100-E522419B35F8}"/>
                  </a:ext>
                </a:extLst>
              </p:cNvPr>
              <p:cNvSpPr>
                <a:spLocks noChangeArrowheads="1"/>
              </p:cNvSpPr>
              <p:nvPr/>
            </p:nvSpPr>
            <p:spPr bwMode="auto">
              <a:xfrm>
                <a:off x="3744" y="1427"/>
                <a:ext cx="624" cy="173"/>
              </a:xfrm>
              <a:prstGeom prst="ellipse">
                <a:avLst/>
              </a:prstGeom>
              <a:noFill/>
              <a:ln w="28575">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7658" name="Text Box 15">
              <a:extLst>
                <a:ext uri="{FF2B5EF4-FFF2-40B4-BE49-F238E27FC236}">
                  <a16:creationId xmlns:a16="http://schemas.microsoft.com/office/drawing/2014/main" id="{64195708-3209-5F48-8D06-2368E0ECB3E2}"/>
                </a:ext>
              </a:extLst>
            </p:cNvPr>
            <p:cNvSpPr txBox="1">
              <a:spLocks noChangeArrowheads="1"/>
            </p:cNvSpPr>
            <p:nvPr/>
          </p:nvSpPr>
          <p:spPr bwMode="auto">
            <a:xfrm>
              <a:off x="3648" y="2592"/>
              <a:ext cx="211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Suppose the calculated value of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2.7. We find the 2 closest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values.</a:t>
              </a:r>
            </a:p>
          </p:txBody>
        </p:sp>
      </p:grpSp>
    </p:spTree>
    <p:extLst>
      <p:ext uri="{BB962C8B-B14F-4D97-AF65-F5344CB8AC3E}">
        <p14:creationId xmlns:p14="http://schemas.microsoft.com/office/powerpoint/2010/main" val="167303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40"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graphicFrame>
        <p:nvGraphicFramePr>
          <p:cNvPr id="7170" name="Rectangle 7">
            <a:extLst>
              <a:ext uri="{FF2B5EF4-FFF2-40B4-BE49-F238E27FC236}">
                <a16:creationId xmlns:a16="http://schemas.microsoft.com/office/drawing/2014/main" id="{FD4FD243-5D08-F645-B74E-60FBC2629765}"/>
              </a:ext>
            </a:extLst>
          </p:cNvPr>
          <p:cNvGraphicFramePr>
            <a:graphicFrameLocks noGrp="1"/>
          </p:cNvGraphicFramePr>
          <p:nvPr>
            <p:ph sz="half" idx="1"/>
          </p:nvPr>
        </p:nvGraphicFramePr>
        <p:xfrm>
          <a:off x="2476500" y="3886200"/>
          <a:ext cx="0" cy="0"/>
        </p:xfrm>
        <a:graphic>
          <a:graphicData uri="http://schemas.openxmlformats.org/presentationml/2006/ole">
            <mc:AlternateContent xmlns:mc="http://schemas.openxmlformats.org/markup-compatibility/2006">
              <mc:Choice xmlns:v="urn:schemas-microsoft-com:vml" Requires="v">
                <p:oleObj spid="_x0000_s565257" name="Equation" r:id="rId4" imgW="0" imgH="0" progId="Equation.BREE4">
                  <p:embed/>
                </p:oleObj>
              </mc:Choice>
              <mc:Fallback>
                <p:oleObj name="Equation" r:id="rId4" imgW="0" imgH="0" progId="Equation.BREE4">
                  <p:embed/>
                  <p:pic>
                    <p:nvPicPr>
                      <p:cNvPr id="7170" name="Rectangle 7">
                        <a:extLst>
                          <a:ext uri="{FF2B5EF4-FFF2-40B4-BE49-F238E27FC236}">
                            <a16:creationId xmlns:a16="http://schemas.microsoft.com/office/drawing/2014/main" id="{FD4FD243-5D08-F645-B74E-60FBC2629765}"/>
                          </a:ext>
                        </a:extLst>
                      </p:cNvPr>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76500" y="388620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1346" name="Rectangle 2">
            <a:extLst>
              <a:ext uri="{FF2B5EF4-FFF2-40B4-BE49-F238E27FC236}">
                <a16:creationId xmlns:a16="http://schemas.microsoft.com/office/drawing/2014/main" id="{7E189C73-37D1-A746-BB42-17E59E88F601}"/>
              </a:ext>
            </a:extLst>
          </p:cNvPr>
          <p:cNvSpPr>
            <a:spLocks noGrp="1" noChangeArrowheads="1"/>
          </p:cNvSpPr>
          <p:nvPr>
            <p:ph sz="half" idx="2"/>
          </p:nvPr>
        </p:nvSpPr>
        <p:spPr>
          <a:xfrm>
            <a:off x="304800" y="304800"/>
            <a:ext cx="8229600" cy="5486400"/>
          </a:xfrm>
        </p:spPr>
        <p:txBody>
          <a:bodyPr/>
          <a:lstStyle/>
          <a:p>
            <a:pPr>
              <a:buFont typeface="Wingdings" pitchFamily="2" charset="2"/>
              <a:buNone/>
              <a:defRPr/>
            </a:pPr>
            <a:r>
              <a:rPr lang="en-US" sz="2000" b="1"/>
              <a:t>Phosphate in Blood: </a:t>
            </a:r>
          </a:p>
          <a:p>
            <a:pPr>
              <a:defRPr/>
            </a:pPr>
            <a:endParaRPr lang="en-US" sz="1800" b="1"/>
          </a:p>
          <a:p>
            <a:pPr>
              <a:defRPr/>
            </a:pPr>
            <a:r>
              <a:rPr lang="en-US" sz="1800"/>
              <a:t>We want to estimate the patient’s mean </a:t>
            </a:r>
          </a:p>
          <a:p>
            <a:pPr>
              <a:buFont typeface="Wingdings" pitchFamily="2" charset="2"/>
              <a:buNone/>
              <a:defRPr/>
            </a:pPr>
            <a:r>
              <a:rPr lang="en-US" sz="1800"/>
              <a:t>	phosphate level with a 95% </a:t>
            </a:r>
            <a:r>
              <a:rPr lang="en-US" sz="1800">
                <a:solidFill>
                  <a:srgbClr val="FF0000"/>
                </a:solidFill>
              </a:rPr>
              <a:t>confidence </a:t>
            </a:r>
          </a:p>
          <a:p>
            <a:pPr>
              <a:buFont typeface="Wingdings" pitchFamily="2" charset="2"/>
              <a:buNone/>
              <a:defRPr/>
            </a:pPr>
            <a:r>
              <a:rPr lang="en-US" sz="1800">
                <a:solidFill>
                  <a:srgbClr val="FF0000"/>
                </a:solidFill>
              </a:rPr>
              <a:t>	interval</a:t>
            </a:r>
            <a:r>
              <a:rPr lang="en-US" sz="1800"/>
              <a:t> in R</a:t>
            </a:r>
          </a:p>
          <a:p>
            <a:pPr>
              <a:defRPr/>
            </a:pPr>
            <a:endParaRPr lang="en-US" sz="1800"/>
          </a:p>
          <a:p>
            <a:pPr>
              <a:defRPr/>
            </a:pPr>
            <a:r>
              <a:rPr lang="en-US" sz="1800"/>
              <a:t>or </a:t>
            </a:r>
            <a:r>
              <a:rPr lang="en-US" sz="1800" dirty="0"/>
              <a:t>we could want to </a:t>
            </a:r>
            <a:r>
              <a:rPr lang="en-US" sz="1800"/>
              <a:t>test </a:t>
            </a:r>
            <a:endParaRPr lang="en-US" sz="1800" dirty="0"/>
          </a:p>
          <a:p>
            <a:pPr>
              <a:buFont typeface="Wingdings" pitchFamily="2" charset="2"/>
              <a:buNone/>
              <a:defRPr/>
            </a:pPr>
            <a:r>
              <a:rPr lang="en-US" sz="1800" b="1" i="1"/>
              <a:t>    H</a:t>
            </a:r>
            <a:r>
              <a:rPr lang="en-US" sz="1800" b="1" baseline="-25000"/>
              <a:t>0</a:t>
            </a:r>
            <a:r>
              <a:rPr lang="en-US" sz="1800" b="1" dirty="0"/>
              <a:t>: </a:t>
            </a:r>
            <a:r>
              <a:rPr lang="en-US" sz="1800" b="1" i="1" dirty="0">
                <a:latin typeface="Symbol" pitchFamily="18" charset="2"/>
              </a:rPr>
              <a:t>m</a:t>
            </a:r>
            <a:r>
              <a:rPr lang="en-US" sz="1800" b="1" dirty="0"/>
              <a:t> = 4.9 versus </a:t>
            </a:r>
            <a:r>
              <a:rPr lang="en-US" sz="1800" b="1" i="1" dirty="0"/>
              <a:t>H</a:t>
            </a:r>
            <a:r>
              <a:rPr lang="en-US" sz="1800" b="1" baseline="-25000" dirty="0"/>
              <a:t>a</a:t>
            </a:r>
            <a:r>
              <a:rPr lang="en-US" sz="1800" b="1" dirty="0"/>
              <a:t>: </a:t>
            </a:r>
            <a:r>
              <a:rPr lang="en-US" sz="1800" b="1" i="1" dirty="0">
                <a:latin typeface="Symbol" pitchFamily="18" charset="2"/>
              </a:rPr>
              <a:t>m</a:t>
            </a:r>
            <a:r>
              <a:rPr lang="en-US" sz="1800" b="1" dirty="0"/>
              <a:t> &gt; 0</a:t>
            </a:r>
            <a:endParaRPr lang="en-US" sz="1800" dirty="0"/>
          </a:p>
          <a:p>
            <a:pPr marL="0" indent="0" eaLnBrk="1" hangingPunct="1">
              <a:lnSpc>
                <a:spcPct val="120000"/>
              </a:lnSpc>
              <a:spcBef>
                <a:spcPct val="0"/>
              </a:spcBef>
              <a:buFont typeface="Wingdings" pitchFamily="2" charset="2"/>
              <a:buNone/>
              <a:defRPr/>
            </a:pPr>
            <a:endParaRPr lang="en-US" sz="1800" b="1" dirty="0">
              <a:cs typeface="Times New Roman" pitchFamily="18" charset="0"/>
            </a:endParaRPr>
          </a:p>
        </p:txBody>
      </p:sp>
      <p:pic>
        <p:nvPicPr>
          <p:cNvPr id="7174" name="Picture 12">
            <a:extLst>
              <a:ext uri="{FF2B5EF4-FFF2-40B4-BE49-F238E27FC236}">
                <a16:creationId xmlns:a16="http://schemas.microsoft.com/office/drawing/2014/main" id="{4EE1554A-0364-A341-AD42-EE8B156BA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38" t="-3529" r="60001"/>
          <a:stretch>
            <a:fillRect/>
          </a:stretch>
        </p:blipFill>
        <p:spPr bwMode="auto">
          <a:xfrm>
            <a:off x="5029200" y="200025"/>
            <a:ext cx="3328988" cy="3609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5" name="Picture 14">
            <a:extLst>
              <a:ext uri="{FF2B5EF4-FFF2-40B4-BE49-F238E27FC236}">
                <a16:creationId xmlns:a16="http://schemas.microsoft.com/office/drawing/2014/main" id="{54D77567-4429-1444-A0BE-F9FA59D58B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38" t="-4123" r="44598"/>
          <a:stretch>
            <a:fillRect/>
          </a:stretch>
        </p:blipFill>
        <p:spPr bwMode="auto">
          <a:xfrm>
            <a:off x="152400" y="3303588"/>
            <a:ext cx="4764088" cy="3249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7171" name="Object 15">
            <a:extLst>
              <a:ext uri="{FF2B5EF4-FFF2-40B4-BE49-F238E27FC236}">
                <a16:creationId xmlns:a16="http://schemas.microsoft.com/office/drawing/2014/main" id="{0391F6CA-E90B-8848-96A8-28CDB5DFA138}"/>
              </a:ext>
            </a:extLst>
          </p:cNvPr>
          <p:cNvGraphicFramePr>
            <a:graphicFrameLocks noChangeAspect="1"/>
          </p:cNvGraphicFramePr>
          <p:nvPr/>
        </p:nvGraphicFramePr>
        <p:xfrm>
          <a:off x="4851400" y="4114800"/>
          <a:ext cx="4216400" cy="838200"/>
        </p:xfrm>
        <a:graphic>
          <a:graphicData uri="http://schemas.openxmlformats.org/presentationml/2006/ole">
            <mc:AlternateContent xmlns:mc="http://schemas.openxmlformats.org/markup-compatibility/2006">
              <mc:Choice xmlns:v="urn:schemas-microsoft-com:vml" Requires="v">
                <p:oleObj spid="_x0000_s565258" name="Equation" r:id="rId7" imgW="48564800" imgH="9652000" progId="Equation.3">
                  <p:embed/>
                </p:oleObj>
              </mc:Choice>
              <mc:Fallback>
                <p:oleObj name="Equation" r:id="rId7" imgW="48564800" imgH="9652000" progId="Equation.3">
                  <p:embed/>
                  <p:pic>
                    <p:nvPicPr>
                      <p:cNvPr id="7171" name="Object 15">
                        <a:extLst>
                          <a:ext uri="{FF2B5EF4-FFF2-40B4-BE49-F238E27FC236}">
                            <a16:creationId xmlns:a16="http://schemas.microsoft.com/office/drawing/2014/main" id="{0391F6CA-E90B-8848-96A8-28CDB5DFA1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1400" y="4114800"/>
                        <a:ext cx="4216400" cy="8382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Box 27">
            <a:extLst>
              <a:ext uri="{FF2B5EF4-FFF2-40B4-BE49-F238E27FC236}">
                <a16:creationId xmlns:a16="http://schemas.microsoft.com/office/drawing/2014/main" id="{B99D1C0D-FFF1-5C45-967A-86E02E9C6ABA}"/>
              </a:ext>
            </a:extLst>
          </p:cNvPr>
          <p:cNvSpPr txBox="1"/>
          <p:nvPr/>
        </p:nvSpPr>
        <p:spPr>
          <a:xfrm>
            <a:off x="4953000" y="5257800"/>
            <a:ext cx="3581400" cy="1477963"/>
          </a:xfrm>
          <a:prstGeom prst="rect">
            <a:avLst/>
          </a:prstGeom>
          <a:solidFill>
            <a:schemeClr val="bg1"/>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If had known </a:t>
            </a:r>
            <a:r>
              <a:rPr kumimoji="0" lang="en-US" sz="1800" b="0" i="0" u="none" strike="noStrike" kern="1200" cap="none" spc="0" normalizeH="0" baseline="0" noProof="0" dirty="0">
                <a:ln>
                  <a:noFill/>
                </a:ln>
                <a:solidFill>
                  <a:srgbClr val="000000"/>
                </a:solidFill>
                <a:effectLst/>
                <a:uLnTx/>
                <a:uFillTx/>
                <a:latin typeface="Symbol" pitchFamily="18" charset="2"/>
                <a:ea typeface="+mn-ea"/>
                <a:cs typeface="+mn-cs"/>
              </a:rPr>
              <a:t>s</a:t>
            </a:r>
            <a:r>
              <a:rPr kumimoji="0" lang="en-US" sz="1800" b="0" i="0" u="none" strike="noStrike" kern="1200" cap="none" spc="0" normalizeH="0" baseline="0" noProof="0" dirty="0">
                <a:ln>
                  <a:noFill/>
                </a:ln>
                <a:solidFill>
                  <a:srgbClr val="000000"/>
                </a:solidFill>
                <a:effectLst/>
                <a:uLnTx/>
                <a:uFillTx/>
                <a:latin typeface="Arial"/>
                <a:ea typeface="+mn-ea"/>
                <a:cs typeface="+mn-cs"/>
              </a:rPr>
              <a:t> =.67, use Normal: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&gt; 1-pnorm(1.718)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[1] 0.04289831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0090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4070" name="Rectangle 6">
            <a:extLst>
              <a:ext uri="{FF2B5EF4-FFF2-40B4-BE49-F238E27FC236}">
                <a16:creationId xmlns:a16="http://schemas.microsoft.com/office/drawing/2014/main" id="{84A02159-7FD9-024E-A2AE-117EB25EA291}"/>
              </a:ext>
            </a:extLst>
          </p:cNvPr>
          <p:cNvSpPr>
            <a:spLocks noChangeArrowheads="1"/>
          </p:cNvSpPr>
          <p:nvPr/>
        </p:nvSpPr>
        <p:spPr bwMode="auto">
          <a:xfrm>
            <a:off x="762000" y="3352800"/>
            <a:ext cx="7924800" cy="28194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5" name="Rectangle 4">
            <a:extLst>
              <a:ext uri="{FF2B5EF4-FFF2-40B4-BE49-F238E27FC236}">
                <a16:creationId xmlns:a16="http://schemas.microsoft.com/office/drawing/2014/main" id="{060A6F4C-D999-2948-9763-FBAE00701191}"/>
              </a:ext>
            </a:extLst>
          </p:cNvPr>
          <p:cNvSpPr>
            <a:spLocks noGrp="1" noChangeArrowheads="1"/>
          </p:cNvSpPr>
          <p:nvPr>
            <p:ph type="title"/>
          </p:nvPr>
        </p:nvSpPr>
        <p:spPr/>
        <p:txBody>
          <a:bodyPr/>
          <a:lstStyle/>
          <a:p>
            <a:pPr eaLnBrk="1" hangingPunct="1"/>
            <a:r>
              <a:rPr lang="en-US" altLang="en-US"/>
              <a:t>Matched pairs </a:t>
            </a:r>
            <a:r>
              <a:rPr lang="en-US" altLang="en-US" i="1"/>
              <a:t>t</a:t>
            </a:r>
            <a:r>
              <a:rPr lang="en-US" altLang="en-US"/>
              <a:t> procedures</a:t>
            </a:r>
          </a:p>
        </p:txBody>
      </p:sp>
      <p:sp>
        <p:nvSpPr>
          <p:cNvPr id="984069" name="Rectangle 5">
            <a:extLst>
              <a:ext uri="{FF2B5EF4-FFF2-40B4-BE49-F238E27FC236}">
                <a16:creationId xmlns:a16="http://schemas.microsoft.com/office/drawing/2014/main" id="{5FBC1CA5-65CB-5641-8ABE-CD96B9E990D4}"/>
              </a:ext>
            </a:extLst>
          </p:cNvPr>
          <p:cNvSpPr>
            <a:spLocks noGrp="1" noChangeArrowheads="1"/>
          </p:cNvSpPr>
          <p:nvPr>
            <p:ph type="body" idx="1"/>
          </p:nvPr>
        </p:nvSpPr>
        <p:spPr>
          <a:xfrm>
            <a:off x="457200" y="990600"/>
            <a:ext cx="8229600" cy="5638800"/>
          </a:xfrm>
        </p:spPr>
        <p:txBody>
          <a:bodyPr/>
          <a:lstStyle/>
          <a:p>
            <a:pPr marL="0" indent="0" eaLnBrk="1" hangingPunct="1">
              <a:lnSpc>
                <a:spcPct val="130000"/>
              </a:lnSpc>
              <a:spcAft>
                <a:spcPct val="25000"/>
              </a:spcAft>
              <a:buFont typeface="Wingdings" pitchFamily="2" charset="2"/>
              <a:buNone/>
            </a:pPr>
            <a:r>
              <a:rPr lang="en-US" altLang="en-US" dirty="0"/>
              <a:t>Sometimes we want to compare treatments or conditions at the individual level. These situations produce two samples that are not independent </a:t>
            </a:r>
            <a:r>
              <a:rPr lang="en-US" altLang="en-US" dirty="0">
                <a:cs typeface="Arial" panose="020B0604020202020204" pitchFamily="34" charset="0"/>
              </a:rPr>
              <a:t>—</a:t>
            </a:r>
            <a:r>
              <a:rPr lang="en-US" altLang="en-US" dirty="0"/>
              <a:t> they are related to each other. The members of one sample are identical to, or matched (paired) with, the members of the other sample.</a:t>
            </a:r>
            <a:br>
              <a:rPr lang="en-US" altLang="en-US" dirty="0"/>
            </a:br>
            <a:endParaRPr lang="en-US" altLang="en-US" sz="1400" dirty="0"/>
          </a:p>
          <a:p>
            <a:pPr lvl="1" eaLnBrk="1" hangingPunct="1">
              <a:lnSpc>
                <a:spcPct val="130000"/>
              </a:lnSpc>
              <a:spcAft>
                <a:spcPct val="25000"/>
              </a:spcAft>
            </a:pPr>
            <a:r>
              <a:rPr lang="en-US" altLang="en-US" sz="1800" dirty="0"/>
              <a:t>Example: Pre-test and post-test studies look at data collected on the same sample elements before and after some experiment is performed.</a:t>
            </a:r>
          </a:p>
          <a:p>
            <a:pPr lvl="1" eaLnBrk="1" hangingPunct="1">
              <a:lnSpc>
                <a:spcPct val="130000"/>
              </a:lnSpc>
              <a:spcAft>
                <a:spcPct val="25000"/>
              </a:spcAft>
            </a:pPr>
            <a:r>
              <a:rPr lang="en-US" altLang="en-US" sz="1800" dirty="0"/>
              <a:t>Example: Twin studies often try to sort out the influence of genetic factors by comparing a variable between sets of twins.</a:t>
            </a:r>
          </a:p>
          <a:p>
            <a:pPr lvl="1" eaLnBrk="1" hangingPunct="1">
              <a:lnSpc>
                <a:spcPct val="130000"/>
              </a:lnSpc>
              <a:spcAft>
                <a:spcPct val="25000"/>
              </a:spcAft>
            </a:pPr>
            <a:r>
              <a:rPr lang="en-US" altLang="en-US" sz="1800" dirty="0"/>
              <a:t>Example: Using people matched for age, sex, and education in social studies allows canceling out the effect of these potential lurking variables.</a:t>
            </a:r>
          </a:p>
        </p:txBody>
      </p:sp>
    </p:spTree>
    <p:extLst>
      <p:ext uri="{BB962C8B-B14F-4D97-AF65-F5344CB8AC3E}">
        <p14:creationId xmlns:p14="http://schemas.microsoft.com/office/powerpoint/2010/main" val="3649687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406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406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406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4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7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77461D52-8F45-E044-A153-FFE3393E22C4}"/>
              </a:ext>
            </a:extLst>
          </p:cNvPr>
          <p:cNvSpPr>
            <a:spLocks noGrp="1" noChangeArrowheads="1"/>
          </p:cNvSpPr>
          <p:nvPr>
            <p:ph type="body" idx="1"/>
          </p:nvPr>
        </p:nvSpPr>
        <p:spPr>
          <a:xfrm>
            <a:off x="457200" y="990600"/>
            <a:ext cx="8229600" cy="5638800"/>
          </a:xfrm>
        </p:spPr>
        <p:txBody>
          <a:bodyPr/>
          <a:lstStyle/>
          <a:p>
            <a:pPr marL="0" indent="0" eaLnBrk="1" hangingPunct="1">
              <a:lnSpc>
                <a:spcPct val="180000"/>
              </a:lnSpc>
              <a:spcBef>
                <a:spcPct val="65000"/>
              </a:spcBef>
              <a:spcAft>
                <a:spcPct val="40000"/>
              </a:spcAft>
              <a:buFont typeface="Wingdings" pitchFamily="2" charset="2"/>
              <a:buNone/>
            </a:pPr>
            <a:r>
              <a:rPr lang="en-US" altLang="en-US" dirty="0"/>
              <a:t>In these cases, we use the paired data to test the difference in the two population means. The variable studied becomes </a:t>
            </a:r>
            <a:r>
              <a:rPr lang="en-US" altLang="en-US" i="1" dirty="0" err="1"/>
              <a:t>X</a:t>
            </a:r>
            <a:r>
              <a:rPr lang="en-US" altLang="en-US" baseline="-25000" dirty="0" err="1"/>
              <a:t>difference</a:t>
            </a:r>
            <a:r>
              <a:rPr lang="en-US" altLang="en-US" dirty="0"/>
              <a:t> = (</a:t>
            </a:r>
            <a:r>
              <a:rPr lang="en-US" altLang="en-US" i="1" dirty="0"/>
              <a:t>X</a:t>
            </a:r>
            <a:r>
              <a:rPr lang="en-US" altLang="en-US" baseline="-25000" dirty="0"/>
              <a:t>1</a:t>
            </a:r>
            <a:r>
              <a:rPr lang="en-US" altLang="en-US" dirty="0"/>
              <a:t> </a:t>
            </a:r>
            <a:r>
              <a:rPr lang="en-US" altLang="en-US" dirty="0">
                <a:cs typeface="Arial" panose="020B0604020202020204" pitchFamily="34" charset="0"/>
              </a:rPr>
              <a:t>−</a:t>
            </a:r>
            <a:r>
              <a:rPr lang="en-US" altLang="en-US" dirty="0"/>
              <a:t> </a:t>
            </a:r>
            <a:r>
              <a:rPr lang="en-US" altLang="en-US" i="1" dirty="0"/>
              <a:t>X</a:t>
            </a:r>
            <a:r>
              <a:rPr lang="en-US" altLang="en-US" baseline="-25000" dirty="0"/>
              <a:t>2</a:t>
            </a:r>
            <a:r>
              <a:rPr lang="en-US" altLang="en-US" dirty="0"/>
              <a:t>), and</a:t>
            </a:r>
            <a:br>
              <a:rPr lang="en-US" altLang="en-US" dirty="0"/>
            </a:br>
            <a:br>
              <a:rPr lang="en-US" altLang="en-US" sz="1200" dirty="0"/>
            </a:br>
            <a:r>
              <a:rPr lang="en-US" altLang="en-US" dirty="0"/>
              <a:t>	</a:t>
            </a:r>
            <a:r>
              <a:rPr lang="en-US" altLang="en-US" sz="2400" i="1" dirty="0"/>
              <a:t>H</a:t>
            </a:r>
            <a:r>
              <a:rPr lang="en-US" altLang="en-US" sz="2400" baseline="-25000" dirty="0"/>
              <a:t>0</a:t>
            </a:r>
            <a:r>
              <a:rPr lang="en-US" altLang="en-US" sz="2400" dirty="0"/>
              <a:t>: </a:t>
            </a:r>
            <a:r>
              <a:rPr lang="en-US" altLang="en-US" sz="2400" i="1" dirty="0"/>
              <a:t>µ</a:t>
            </a:r>
            <a:r>
              <a:rPr lang="en-US" altLang="en-US" sz="2400" baseline="-25000" dirty="0"/>
              <a:t>difference</a:t>
            </a:r>
            <a:r>
              <a:rPr lang="en-US" altLang="en-US" sz="2400" dirty="0"/>
              <a:t>= 0 ;  </a:t>
            </a:r>
            <a:r>
              <a:rPr lang="en-US" altLang="en-US" sz="2400" i="1" dirty="0"/>
              <a:t>H</a:t>
            </a:r>
            <a:r>
              <a:rPr lang="en-US" altLang="en-US" sz="2400" baseline="-25000" dirty="0"/>
              <a:t>a</a:t>
            </a:r>
            <a:r>
              <a:rPr lang="en-US" altLang="en-US" sz="2400" dirty="0"/>
              <a:t>: </a:t>
            </a:r>
            <a:r>
              <a:rPr lang="en-US" altLang="en-US" sz="2400" i="1" dirty="0"/>
              <a:t>µ</a:t>
            </a:r>
            <a:r>
              <a:rPr lang="en-US" altLang="en-US" sz="2400" baseline="-25000" dirty="0"/>
              <a:t>difference</a:t>
            </a:r>
            <a:r>
              <a:rPr lang="en-US" altLang="en-US" sz="2400" dirty="0"/>
              <a:t>&gt;0 (or &lt;0, or ≠0) </a:t>
            </a:r>
          </a:p>
          <a:p>
            <a:pPr marL="0" indent="0" eaLnBrk="1" hangingPunct="1">
              <a:lnSpc>
                <a:spcPct val="180000"/>
              </a:lnSpc>
              <a:buFont typeface="Wingdings" pitchFamily="2" charset="2"/>
              <a:buNone/>
            </a:pPr>
            <a:endParaRPr lang="en-US" altLang="en-US" sz="2400" dirty="0"/>
          </a:p>
          <a:p>
            <a:pPr marL="0" indent="0" eaLnBrk="1" hangingPunct="1">
              <a:lnSpc>
                <a:spcPct val="180000"/>
              </a:lnSpc>
              <a:buFont typeface="Wingdings" pitchFamily="2" charset="2"/>
              <a:buNone/>
            </a:pPr>
            <a:r>
              <a:rPr lang="en-US" altLang="en-US" b="1" dirty="0">
                <a:solidFill>
                  <a:srgbClr val="333399"/>
                </a:solidFill>
              </a:rPr>
              <a:t>Conceptually, this is not different from tests on one population.</a:t>
            </a:r>
          </a:p>
        </p:txBody>
      </p:sp>
      <p:sp>
        <p:nvSpPr>
          <p:cNvPr id="29699" name="Rectangle 7">
            <a:extLst>
              <a:ext uri="{FF2B5EF4-FFF2-40B4-BE49-F238E27FC236}">
                <a16:creationId xmlns:a16="http://schemas.microsoft.com/office/drawing/2014/main" id="{AD355E43-5975-F84C-B18A-12DC3B55755A}"/>
              </a:ext>
            </a:extLst>
          </p:cNvPr>
          <p:cNvSpPr>
            <a:spLocks noChangeArrowheads="1"/>
          </p:cNvSpPr>
          <p:nvPr/>
        </p:nvSpPr>
        <p:spPr bwMode="auto">
          <a:xfrm>
            <a:off x="1219200" y="2946400"/>
            <a:ext cx="6553200" cy="990600"/>
          </a:xfrm>
          <a:prstGeom prst="rect">
            <a:avLst/>
          </a:prstGeom>
          <a:noFill/>
          <a:ln w="38100" cmpd="dbl">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0189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30722" name="Rectangle 1030">
            <a:extLst>
              <a:ext uri="{FF2B5EF4-FFF2-40B4-BE49-F238E27FC236}">
                <a16:creationId xmlns:a16="http://schemas.microsoft.com/office/drawing/2014/main" id="{F40AC737-DA51-4846-A93A-2050055B9C47}"/>
              </a:ext>
            </a:extLst>
          </p:cNvPr>
          <p:cNvSpPr>
            <a:spLocks noGrp="1" noChangeArrowheads="1"/>
          </p:cNvSpPr>
          <p:nvPr>
            <p:ph type="title"/>
          </p:nvPr>
        </p:nvSpPr>
        <p:spPr>
          <a:xfrm>
            <a:off x="76200" y="228600"/>
            <a:ext cx="8229600" cy="762000"/>
          </a:xfrm>
        </p:spPr>
        <p:txBody>
          <a:bodyPr/>
          <a:lstStyle/>
          <a:p>
            <a:pPr eaLnBrk="1" hangingPunct="1"/>
            <a:r>
              <a:rPr lang="en-US" altLang="en-US" sz="2400" b="1">
                <a:solidFill>
                  <a:srgbClr val="333399"/>
                </a:solidFill>
              </a:rPr>
              <a:t>Does lack of caffeine increase depression?</a:t>
            </a:r>
          </a:p>
        </p:txBody>
      </p:sp>
      <p:sp>
        <p:nvSpPr>
          <p:cNvPr id="986119" name="Rectangle 1031">
            <a:extLst>
              <a:ext uri="{FF2B5EF4-FFF2-40B4-BE49-F238E27FC236}">
                <a16:creationId xmlns:a16="http://schemas.microsoft.com/office/drawing/2014/main" id="{77BDACDA-7A23-4D48-9204-1B1B63F07BF5}"/>
              </a:ext>
            </a:extLst>
          </p:cNvPr>
          <p:cNvSpPr>
            <a:spLocks noGrp="1" noChangeArrowheads="1"/>
          </p:cNvSpPr>
          <p:nvPr>
            <p:ph type="body" sz="half" idx="1"/>
          </p:nvPr>
        </p:nvSpPr>
        <p:spPr>
          <a:xfrm>
            <a:off x="457200" y="762000"/>
            <a:ext cx="8382000" cy="4114800"/>
          </a:xfrm>
        </p:spPr>
        <p:txBody>
          <a:bodyPr/>
          <a:lstStyle/>
          <a:p>
            <a:pPr marL="0" indent="0" eaLnBrk="1" hangingPunct="1">
              <a:lnSpc>
                <a:spcPct val="140000"/>
              </a:lnSpc>
              <a:buFont typeface="Wingdings" pitchFamily="2" charset="2"/>
              <a:buNone/>
            </a:pPr>
            <a:r>
              <a:rPr lang="en-US" altLang="en-US" sz="1800"/>
              <a:t>Individuals diagnosed as caffeine-dependent are </a:t>
            </a:r>
            <a:br>
              <a:rPr lang="en-US" altLang="en-US" sz="1800"/>
            </a:br>
            <a:r>
              <a:rPr lang="en-US" altLang="en-US" sz="1800"/>
              <a:t>deprived of caffeine-rich foods and assigned </a:t>
            </a:r>
            <a:br>
              <a:rPr lang="en-US" altLang="en-US" sz="1800"/>
            </a:br>
            <a:r>
              <a:rPr lang="en-US" altLang="en-US" sz="1800"/>
              <a:t>to receive daily pills. Sometimes, the pills </a:t>
            </a:r>
            <a:br>
              <a:rPr lang="en-US" altLang="en-US" sz="1800"/>
            </a:br>
            <a:r>
              <a:rPr lang="en-US" altLang="en-US" sz="1800"/>
              <a:t>contain caffeine and other times they contain </a:t>
            </a:r>
            <a:br>
              <a:rPr lang="en-US" altLang="en-US" sz="1800"/>
            </a:br>
            <a:r>
              <a:rPr lang="en-US" altLang="en-US" sz="1800"/>
              <a:t>a placebo. Depression was assessed.</a:t>
            </a:r>
            <a:br>
              <a:rPr lang="en-US" altLang="en-US" sz="1800"/>
            </a:br>
            <a:endParaRPr lang="en-US" altLang="en-US" sz="900"/>
          </a:p>
          <a:p>
            <a:pPr marL="406400" lvl="1" indent="-165100" eaLnBrk="1" hangingPunct="1">
              <a:lnSpc>
                <a:spcPct val="140000"/>
              </a:lnSpc>
            </a:pPr>
            <a:r>
              <a:rPr lang="en-US" altLang="en-US" sz="1800"/>
              <a:t>There are 2 data points for each subject, but we’ll only look at the difference.</a:t>
            </a:r>
          </a:p>
          <a:p>
            <a:pPr marL="406400" lvl="1" indent="-165100" eaLnBrk="1" hangingPunct="1">
              <a:lnSpc>
                <a:spcPct val="140000"/>
              </a:lnSpc>
            </a:pPr>
            <a:r>
              <a:rPr lang="en-US" altLang="en-US" sz="1800"/>
              <a:t>The sample distribution appears appropriate for a </a:t>
            </a:r>
            <a:r>
              <a:rPr lang="en-US" altLang="en-US" sz="1800" i="1"/>
              <a:t>t</a:t>
            </a:r>
            <a:r>
              <a:rPr lang="en-US" altLang="en-US" sz="1800"/>
              <a:t>-test.</a:t>
            </a:r>
          </a:p>
        </p:txBody>
      </p:sp>
      <p:grpSp>
        <p:nvGrpSpPr>
          <p:cNvPr id="2" name="Group 1182">
            <a:extLst>
              <a:ext uri="{FF2B5EF4-FFF2-40B4-BE49-F238E27FC236}">
                <a16:creationId xmlns:a16="http://schemas.microsoft.com/office/drawing/2014/main" id="{1201E7AF-AC3C-D04F-8C1F-19746F5FE833}"/>
              </a:ext>
            </a:extLst>
          </p:cNvPr>
          <p:cNvGrpSpPr>
            <a:grpSpLocks/>
          </p:cNvGrpSpPr>
          <p:nvPr/>
        </p:nvGrpSpPr>
        <p:grpSpPr bwMode="auto">
          <a:xfrm>
            <a:off x="5745163" y="0"/>
            <a:ext cx="3398837" cy="2590800"/>
            <a:chOff x="3379" y="1064"/>
            <a:chExt cx="2237" cy="1632"/>
          </a:xfrm>
        </p:grpSpPr>
        <p:pic>
          <p:nvPicPr>
            <p:cNvPr id="30730" name="Picture 1176">
              <a:extLst>
                <a:ext uri="{FF2B5EF4-FFF2-40B4-BE49-F238E27FC236}">
                  <a16:creationId xmlns:a16="http://schemas.microsoft.com/office/drawing/2014/main" id="{0254B342-9B72-C14C-A836-70B6DF222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 y="1070"/>
              <a:ext cx="2237" cy="1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31" name="Rectangle 1181">
              <a:extLst>
                <a:ext uri="{FF2B5EF4-FFF2-40B4-BE49-F238E27FC236}">
                  <a16:creationId xmlns:a16="http://schemas.microsoft.com/office/drawing/2014/main" id="{07F5AB4A-FAB2-3545-8AE9-1F1B8259B872}"/>
                </a:ext>
              </a:extLst>
            </p:cNvPr>
            <p:cNvSpPr>
              <a:spLocks noChangeArrowheads="1"/>
            </p:cNvSpPr>
            <p:nvPr/>
          </p:nvSpPr>
          <p:spPr bwMode="auto">
            <a:xfrm>
              <a:off x="5080" y="1064"/>
              <a:ext cx="528" cy="1632"/>
            </a:xfrm>
            <a:prstGeom prst="rect">
              <a:avLst/>
            </a:prstGeom>
            <a:solidFill>
              <a:srgbClr val="6600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 name="Group 1197">
            <a:extLst>
              <a:ext uri="{FF2B5EF4-FFF2-40B4-BE49-F238E27FC236}">
                <a16:creationId xmlns:a16="http://schemas.microsoft.com/office/drawing/2014/main" id="{CAEBA281-0118-0142-847E-A449B4753E65}"/>
              </a:ext>
            </a:extLst>
          </p:cNvPr>
          <p:cNvGrpSpPr>
            <a:grpSpLocks/>
          </p:cNvGrpSpPr>
          <p:nvPr/>
        </p:nvGrpSpPr>
        <p:grpSpPr bwMode="auto">
          <a:xfrm>
            <a:off x="762000" y="3878263"/>
            <a:ext cx="7315200" cy="2827337"/>
            <a:chOff x="480" y="2443"/>
            <a:chExt cx="4608" cy="1781"/>
          </a:xfrm>
        </p:grpSpPr>
        <p:sp>
          <p:nvSpPr>
            <p:cNvPr id="30726" name="Rectangle 1188">
              <a:extLst>
                <a:ext uri="{FF2B5EF4-FFF2-40B4-BE49-F238E27FC236}">
                  <a16:creationId xmlns:a16="http://schemas.microsoft.com/office/drawing/2014/main" id="{0F84B738-30C9-7441-8C7F-D25CA3082CDD}"/>
                </a:ext>
              </a:extLst>
            </p:cNvPr>
            <p:cNvSpPr>
              <a:spLocks noChangeArrowheads="1"/>
            </p:cNvSpPr>
            <p:nvPr/>
          </p:nvSpPr>
          <p:spPr bwMode="auto">
            <a:xfrm>
              <a:off x="720" y="2784"/>
              <a:ext cx="1488" cy="1008"/>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7" name="Text Box 1190">
              <a:extLst>
                <a:ext uri="{FF2B5EF4-FFF2-40B4-BE49-F238E27FC236}">
                  <a16:creationId xmlns:a16="http://schemas.microsoft.com/office/drawing/2014/main" id="{08F2107E-F36D-E14B-992C-0DA722EB53A6}"/>
                </a:ext>
              </a:extLst>
            </p:cNvPr>
            <p:cNvSpPr txBox="1">
              <a:spLocks noChangeArrowheads="1"/>
            </p:cNvSpPr>
            <p:nvPr/>
          </p:nvSpPr>
          <p:spPr bwMode="auto">
            <a:xfrm>
              <a:off x="2277" y="2598"/>
              <a:ext cx="146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 “difference” </a:t>
              </a:r>
              <a:b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data points.</a:t>
              </a: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pic>
          <p:nvPicPr>
            <p:cNvPr id="30728" name="Picture 1191">
              <a:extLst>
                <a:ext uri="{FF2B5EF4-FFF2-40B4-BE49-F238E27FC236}">
                  <a16:creationId xmlns:a16="http://schemas.microsoft.com/office/drawing/2014/main" id="{11E74712-7903-464A-B190-2946ABFCFAEA}"/>
                </a:ext>
              </a:extLst>
            </p:cNvPr>
            <p:cNvPicPr>
              <a:picLocks noChangeAspect="1" noChangeArrowheads="1"/>
            </p:cNvPicPr>
            <p:nvPr/>
          </p:nvPicPr>
          <p:blipFill>
            <a:blip r:embed="rId4">
              <a:clrChange>
                <a:clrFrom>
                  <a:srgbClr val="007414"/>
                </a:clrFrom>
                <a:clrTo>
                  <a:srgbClr val="007414">
                    <a:alpha val="0"/>
                  </a:srgbClr>
                </a:clrTo>
              </a:clrChange>
              <a:extLst>
                <a:ext uri="{28A0092B-C50C-407E-A947-70E740481C1C}">
                  <a14:useLocalDpi xmlns:a14="http://schemas.microsoft.com/office/drawing/2010/main" val="0"/>
                </a:ext>
              </a:extLst>
            </a:blip>
            <a:srcRect t="2856"/>
            <a:stretch>
              <a:fillRect/>
            </a:stretch>
          </p:blipFill>
          <p:spPr bwMode="auto">
            <a:xfrm>
              <a:off x="480" y="2469"/>
              <a:ext cx="177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196">
              <a:extLst>
                <a:ext uri="{FF2B5EF4-FFF2-40B4-BE49-F238E27FC236}">
                  <a16:creationId xmlns:a16="http://schemas.microsoft.com/office/drawing/2014/main" id="{30569332-ACCB-0745-80A0-5B90AFAE9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167" t="7578" r="21666" b="4219"/>
            <a:stretch>
              <a:fillRect/>
            </a:stretch>
          </p:blipFill>
          <p:spPr bwMode="auto">
            <a:xfrm>
              <a:off x="3312" y="2443"/>
              <a:ext cx="1776" cy="17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727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61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61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E876DC5-703F-CA40-8B2D-AEAEF948187F}"/>
              </a:ext>
            </a:extLst>
          </p:cNvPr>
          <p:cNvSpPr>
            <a:spLocks noGrp="1" noChangeArrowheads="1"/>
          </p:cNvSpPr>
          <p:nvPr>
            <p:ph type="title"/>
          </p:nvPr>
        </p:nvSpPr>
        <p:spPr/>
        <p:txBody>
          <a:bodyPr/>
          <a:lstStyle/>
          <a:p>
            <a:pPr eaLnBrk="1" hangingPunct="1"/>
            <a:r>
              <a:rPr lang="en-US" altLang="en-US"/>
              <a:t>Using the standard Normal table </a:t>
            </a:r>
          </a:p>
        </p:txBody>
      </p:sp>
      <p:pic>
        <p:nvPicPr>
          <p:cNvPr id="50179" name="Picture 3">
            <a:extLst>
              <a:ext uri="{FF2B5EF4-FFF2-40B4-BE49-F238E27FC236}">
                <a16:creationId xmlns:a16="http://schemas.microsoft.com/office/drawing/2014/main" id="{0057FF48-772F-504C-B996-70B7C32B18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68438" y="1533525"/>
            <a:ext cx="6761162" cy="4914900"/>
          </a:xfrm>
          <a:noFill/>
        </p:spPr>
      </p:pic>
      <p:sp>
        <p:nvSpPr>
          <p:cNvPr id="50180" name="Text Box 4">
            <a:extLst>
              <a:ext uri="{FF2B5EF4-FFF2-40B4-BE49-F238E27FC236}">
                <a16:creationId xmlns:a16="http://schemas.microsoft.com/office/drawing/2014/main" id="{1D93C072-2F14-5B47-A3EF-9DCAFD131EA7}"/>
              </a:ext>
            </a:extLst>
          </p:cNvPr>
          <p:cNvSpPr txBox="1">
            <a:spLocks noChangeArrowheads="1"/>
          </p:cNvSpPr>
          <p:nvPr/>
        </p:nvSpPr>
        <p:spPr bwMode="auto">
          <a:xfrm>
            <a:off x="4605338" y="6338888"/>
            <a:ext cx="546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aramond" panose="02020404030301010803" pitchFamily="18" charset="0"/>
                <a:ea typeface="+mn-ea"/>
                <a:cs typeface="+mn-cs"/>
              </a:rPr>
              <a:t>(…)</a:t>
            </a:r>
          </a:p>
        </p:txBody>
      </p:sp>
      <p:sp>
        <p:nvSpPr>
          <p:cNvPr id="50181" name="Text Box 5">
            <a:extLst>
              <a:ext uri="{FF2B5EF4-FFF2-40B4-BE49-F238E27FC236}">
                <a16:creationId xmlns:a16="http://schemas.microsoft.com/office/drawing/2014/main" id="{4B89077F-779D-CF45-A4B8-DB138C9A0395}"/>
              </a:ext>
            </a:extLst>
          </p:cNvPr>
          <p:cNvSpPr txBox="1">
            <a:spLocks noChangeArrowheads="1"/>
          </p:cNvSpPr>
          <p:nvPr/>
        </p:nvSpPr>
        <p:spPr bwMode="auto">
          <a:xfrm>
            <a:off x="457200" y="914400"/>
            <a:ext cx="8458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Table A gives the area under the standard Normal curve to the left of any z value. </a:t>
            </a:r>
          </a:p>
        </p:txBody>
      </p:sp>
      <p:grpSp>
        <p:nvGrpSpPr>
          <p:cNvPr id="2" name="Group 6">
            <a:extLst>
              <a:ext uri="{FF2B5EF4-FFF2-40B4-BE49-F238E27FC236}">
                <a16:creationId xmlns:a16="http://schemas.microsoft.com/office/drawing/2014/main" id="{5082D984-6B52-3044-87A2-6AE406BBF5A2}"/>
              </a:ext>
            </a:extLst>
          </p:cNvPr>
          <p:cNvGrpSpPr>
            <a:grpSpLocks/>
          </p:cNvGrpSpPr>
          <p:nvPr/>
        </p:nvGrpSpPr>
        <p:grpSpPr bwMode="auto">
          <a:xfrm>
            <a:off x="0" y="2098675"/>
            <a:ext cx="2779713" cy="2527300"/>
            <a:chOff x="0" y="1322"/>
            <a:chExt cx="1751" cy="1592"/>
          </a:xfrm>
        </p:grpSpPr>
        <p:sp>
          <p:nvSpPr>
            <p:cNvPr id="50191" name="Oval 7">
              <a:extLst>
                <a:ext uri="{FF2B5EF4-FFF2-40B4-BE49-F238E27FC236}">
                  <a16:creationId xmlns:a16="http://schemas.microsoft.com/office/drawing/2014/main" id="{21BD2431-CF10-3349-BCFB-0D38B838D7AE}"/>
                </a:ext>
              </a:extLst>
            </p:cNvPr>
            <p:cNvSpPr>
              <a:spLocks noChangeArrowheads="1"/>
            </p:cNvSpPr>
            <p:nvPr/>
          </p:nvSpPr>
          <p:spPr bwMode="auto">
            <a:xfrm>
              <a:off x="1415" y="2770"/>
              <a:ext cx="336" cy="144"/>
            </a:xfrm>
            <a:prstGeom prst="ellipse">
              <a:avLst/>
            </a:pr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92" name="Rectangle 8">
              <a:extLst>
                <a:ext uri="{FF2B5EF4-FFF2-40B4-BE49-F238E27FC236}">
                  <a16:creationId xmlns:a16="http://schemas.microsoft.com/office/drawing/2014/main" id="{FD93F0CA-73F5-134D-ADD2-210F61DD3A67}"/>
                </a:ext>
              </a:extLst>
            </p:cNvPr>
            <p:cNvSpPr>
              <a:spLocks noChangeArrowheads="1"/>
            </p:cNvSpPr>
            <p:nvPr/>
          </p:nvSpPr>
          <p:spPr bwMode="auto">
            <a:xfrm>
              <a:off x="959" y="2786"/>
              <a:ext cx="403" cy="115"/>
            </a:xfrm>
            <a:prstGeom prst="rect">
              <a:avLst/>
            </a:prstGeom>
            <a:solidFill>
              <a:srgbClr val="FF9966">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93" name="Rectangle 9">
              <a:extLst>
                <a:ext uri="{FF2B5EF4-FFF2-40B4-BE49-F238E27FC236}">
                  <a16:creationId xmlns:a16="http://schemas.microsoft.com/office/drawing/2014/main" id="{BD8E7C06-7D94-044D-9969-EE3029D3D786}"/>
                </a:ext>
              </a:extLst>
            </p:cNvPr>
            <p:cNvSpPr>
              <a:spLocks noChangeArrowheads="1"/>
            </p:cNvSpPr>
            <p:nvPr/>
          </p:nvSpPr>
          <p:spPr bwMode="auto">
            <a:xfrm>
              <a:off x="1455" y="1322"/>
              <a:ext cx="240" cy="240"/>
            </a:xfrm>
            <a:prstGeom prst="rect">
              <a:avLst/>
            </a:prstGeom>
            <a:solidFill>
              <a:srgbClr val="FF9966">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94" name="AutoShape 10">
              <a:extLst>
                <a:ext uri="{FF2B5EF4-FFF2-40B4-BE49-F238E27FC236}">
                  <a16:creationId xmlns:a16="http://schemas.microsoft.com/office/drawing/2014/main" id="{AE549130-DD22-E94E-A4C3-6986AD60B18A}"/>
                </a:ext>
              </a:extLst>
            </p:cNvPr>
            <p:cNvSpPr>
              <a:spLocks noChangeArrowheads="1"/>
            </p:cNvSpPr>
            <p:nvPr/>
          </p:nvSpPr>
          <p:spPr bwMode="auto">
            <a:xfrm flipH="1">
              <a:off x="0" y="1496"/>
              <a:ext cx="960" cy="808"/>
            </a:xfrm>
            <a:prstGeom prst="wedgeRoundRectCallout">
              <a:avLst>
                <a:gd name="adj1" fmla="val -105324"/>
                <a:gd name="adj2" fmla="val 111880"/>
                <a:gd name="adj3" fmla="val 16667"/>
              </a:avLst>
            </a:prstGeom>
            <a:solidFill>
              <a:schemeClr val="bg1"/>
            </a:solidFill>
            <a:ln w="9525">
              <a:solidFill>
                <a:srgbClr val="33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aramond" panose="02020404030301010803" pitchFamily="18" charset="0"/>
                  <a:ea typeface="+mn-ea"/>
                  <a:cs typeface="+mn-cs"/>
                </a:rPr>
                <a:t>.0082 is the area under N(0,1) left of z = -2.40</a:t>
              </a:r>
            </a:p>
          </p:txBody>
        </p:sp>
      </p:grpSp>
      <p:grpSp>
        <p:nvGrpSpPr>
          <p:cNvPr id="3" name="Group 11">
            <a:extLst>
              <a:ext uri="{FF2B5EF4-FFF2-40B4-BE49-F238E27FC236}">
                <a16:creationId xmlns:a16="http://schemas.microsoft.com/office/drawing/2014/main" id="{0F2C6D50-734A-3945-B9E6-8AF2AEB0A650}"/>
              </a:ext>
            </a:extLst>
          </p:cNvPr>
          <p:cNvGrpSpPr>
            <a:grpSpLocks/>
          </p:cNvGrpSpPr>
          <p:nvPr/>
        </p:nvGrpSpPr>
        <p:grpSpPr bwMode="auto">
          <a:xfrm>
            <a:off x="1066800" y="2098675"/>
            <a:ext cx="2297113" cy="4606925"/>
            <a:chOff x="672" y="1322"/>
            <a:chExt cx="1447" cy="2902"/>
          </a:xfrm>
        </p:grpSpPr>
        <p:sp>
          <p:nvSpPr>
            <p:cNvPr id="50188" name="Oval 12">
              <a:extLst>
                <a:ext uri="{FF2B5EF4-FFF2-40B4-BE49-F238E27FC236}">
                  <a16:creationId xmlns:a16="http://schemas.microsoft.com/office/drawing/2014/main" id="{54153D20-A90D-934E-84F8-A16A21DAB082}"/>
                </a:ext>
              </a:extLst>
            </p:cNvPr>
            <p:cNvSpPr>
              <a:spLocks noChangeArrowheads="1"/>
            </p:cNvSpPr>
            <p:nvPr/>
          </p:nvSpPr>
          <p:spPr bwMode="auto">
            <a:xfrm>
              <a:off x="1783" y="2770"/>
              <a:ext cx="336" cy="144"/>
            </a:xfrm>
            <a:prstGeom prst="ellipse">
              <a:avLst/>
            </a:pr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9" name="Rectangle 13">
              <a:extLst>
                <a:ext uri="{FF2B5EF4-FFF2-40B4-BE49-F238E27FC236}">
                  <a16:creationId xmlns:a16="http://schemas.microsoft.com/office/drawing/2014/main" id="{19FF9B25-AC3E-D94E-AF40-C814F3EE85D5}"/>
                </a:ext>
              </a:extLst>
            </p:cNvPr>
            <p:cNvSpPr>
              <a:spLocks noChangeArrowheads="1"/>
            </p:cNvSpPr>
            <p:nvPr/>
          </p:nvSpPr>
          <p:spPr bwMode="auto">
            <a:xfrm>
              <a:off x="1823" y="1322"/>
              <a:ext cx="240" cy="240"/>
            </a:xfrm>
            <a:prstGeom prst="rect">
              <a:avLst/>
            </a:prstGeom>
            <a:solidFill>
              <a:srgbClr val="FF9966">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90" name="AutoShape 14">
              <a:extLst>
                <a:ext uri="{FF2B5EF4-FFF2-40B4-BE49-F238E27FC236}">
                  <a16:creationId xmlns:a16="http://schemas.microsoft.com/office/drawing/2014/main" id="{B06F8F43-19A1-4747-95BB-4D7993F5CB92}"/>
                </a:ext>
              </a:extLst>
            </p:cNvPr>
            <p:cNvSpPr>
              <a:spLocks noChangeArrowheads="1"/>
            </p:cNvSpPr>
            <p:nvPr/>
          </p:nvSpPr>
          <p:spPr bwMode="auto">
            <a:xfrm flipH="1">
              <a:off x="672" y="3648"/>
              <a:ext cx="1240" cy="576"/>
            </a:xfrm>
            <a:prstGeom prst="wedgeRoundRectCallout">
              <a:avLst>
                <a:gd name="adj1" fmla="val -48551"/>
                <a:gd name="adj2" fmla="val -175870"/>
                <a:gd name="adj3" fmla="val 16667"/>
              </a:avLst>
            </a:prstGeom>
            <a:solidFill>
              <a:schemeClr val="bg1"/>
            </a:solidFill>
            <a:ln w="9525">
              <a:solidFill>
                <a:srgbClr val="33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aramond" panose="02020404030301010803" pitchFamily="18" charset="0"/>
                  <a:ea typeface="+mn-ea"/>
                  <a:cs typeface="+mn-cs"/>
                </a:rPr>
                <a:t>.0080 is the area under N(0,1) left of z = -2.41</a:t>
              </a:r>
            </a:p>
          </p:txBody>
        </p:sp>
      </p:grpSp>
      <p:grpSp>
        <p:nvGrpSpPr>
          <p:cNvPr id="4" name="Group 15">
            <a:extLst>
              <a:ext uri="{FF2B5EF4-FFF2-40B4-BE49-F238E27FC236}">
                <a16:creationId xmlns:a16="http://schemas.microsoft.com/office/drawing/2014/main" id="{C369986E-A3B7-B94B-9C75-40DC0B2AAE84}"/>
              </a:ext>
            </a:extLst>
          </p:cNvPr>
          <p:cNvGrpSpPr>
            <a:grpSpLocks/>
          </p:cNvGrpSpPr>
          <p:nvPr/>
        </p:nvGrpSpPr>
        <p:grpSpPr bwMode="auto">
          <a:xfrm>
            <a:off x="5802313" y="2098675"/>
            <a:ext cx="3189287" cy="4454525"/>
            <a:chOff x="3655" y="1322"/>
            <a:chExt cx="2009" cy="2806"/>
          </a:xfrm>
        </p:grpSpPr>
        <p:sp>
          <p:nvSpPr>
            <p:cNvPr id="50185" name="Oval 16">
              <a:extLst>
                <a:ext uri="{FF2B5EF4-FFF2-40B4-BE49-F238E27FC236}">
                  <a16:creationId xmlns:a16="http://schemas.microsoft.com/office/drawing/2014/main" id="{8EB5AE37-55F4-D540-8928-FC3441706449}"/>
                </a:ext>
              </a:extLst>
            </p:cNvPr>
            <p:cNvSpPr>
              <a:spLocks noChangeArrowheads="1"/>
            </p:cNvSpPr>
            <p:nvPr/>
          </p:nvSpPr>
          <p:spPr bwMode="auto">
            <a:xfrm>
              <a:off x="3655" y="2770"/>
              <a:ext cx="336" cy="144"/>
            </a:xfrm>
            <a:prstGeom prst="ellipse">
              <a:avLst/>
            </a:pr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6" name="Rectangle 17">
              <a:extLst>
                <a:ext uri="{FF2B5EF4-FFF2-40B4-BE49-F238E27FC236}">
                  <a16:creationId xmlns:a16="http://schemas.microsoft.com/office/drawing/2014/main" id="{5D9B5DA1-41D0-A948-AE60-9CA261B16C85}"/>
                </a:ext>
              </a:extLst>
            </p:cNvPr>
            <p:cNvSpPr>
              <a:spLocks noChangeArrowheads="1"/>
            </p:cNvSpPr>
            <p:nvPr/>
          </p:nvSpPr>
          <p:spPr bwMode="auto">
            <a:xfrm>
              <a:off x="3695" y="1322"/>
              <a:ext cx="240" cy="240"/>
            </a:xfrm>
            <a:prstGeom prst="rect">
              <a:avLst/>
            </a:prstGeom>
            <a:solidFill>
              <a:srgbClr val="FF9966">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7" name="AutoShape 18">
              <a:extLst>
                <a:ext uri="{FF2B5EF4-FFF2-40B4-BE49-F238E27FC236}">
                  <a16:creationId xmlns:a16="http://schemas.microsoft.com/office/drawing/2014/main" id="{518241D0-CDAF-9E44-AA67-1CEA7E2A6324}"/>
                </a:ext>
              </a:extLst>
            </p:cNvPr>
            <p:cNvSpPr>
              <a:spLocks noChangeArrowheads="1"/>
            </p:cNvSpPr>
            <p:nvPr/>
          </p:nvSpPr>
          <p:spPr bwMode="auto">
            <a:xfrm flipH="1">
              <a:off x="4456" y="3552"/>
              <a:ext cx="1208" cy="576"/>
            </a:xfrm>
            <a:prstGeom prst="wedgeRoundRectCallout">
              <a:avLst>
                <a:gd name="adj1" fmla="val 101819"/>
                <a:gd name="adj2" fmla="val -161458"/>
                <a:gd name="adj3" fmla="val 16667"/>
              </a:avLst>
            </a:prstGeom>
            <a:solidFill>
              <a:schemeClr val="bg1"/>
            </a:solidFill>
            <a:ln w="9525">
              <a:solidFill>
                <a:srgbClr val="33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aramond" panose="02020404030301010803" pitchFamily="18" charset="0"/>
                  <a:ea typeface="+mn-ea"/>
                  <a:cs typeface="+mn-cs"/>
                </a:rPr>
                <a:t>0.0069 is the area under N(0,1) left of z = -2.46</a:t>
              </a:r>
            </a:p>
          </p:txBody>
        </p:sp>
      </p:grpSp>
    </p:spTree>
    <p:extLst>
      <p:ext uri="{BB962C8B-B14F-4D97-AF65-F5344CB8AC3E}">
        <p14:creationId xmlns:p14="http://schemas.microsoft.com/office/powerpoint/2010/main" val="2537484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FFCC66"/>
        </a:solidFill>
        <a:effectLst/>
      </p:bgPr>
    </p:bg>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E7B3BBB4-44C5-7742-8B2C-9D30D010CE72}"/>
              </a:ext>
            </a:extLst>
          </p:cNvPr>
          <p:cNvSpPr>
            <a:spLocks noGrp="1" noChangeArrowheads="1"/>
          </p:cNvSpPr>
          <p:nvPr>
            <p:ph type="title"/>
          </p:nvPr>
        </p:nvSpPr>
        <p:spPr/>
        <p:txBody>
          <a:bodyPr/>
          <a:lstStyle/>
          <a:p>
            <a:pPr eaLnBrk="1" hangingPunct="1"/>
            <a:r>
              <a:rPr lang="en-US" altLang="en-US" sz="2400" b="1">
                <a:solidFill>
                  <a:srgbClr val="333399"/>
                </a:solidFill>
              </a:rPr>
              <a:t>Does lack of caffeine increase depression?</a:t>
            </a:r>
          </a:p>
        </p:txBody>
      </p:sp>
      <p:sp>
        <p:nvSpPr>
          <p:cNvPr id="8197" name="Rectangle 3">
            <a:extLst>
              <a:ext uri="{FF2B5EF4-FFF2-40B4-BE49-F238E27FC236}">
                <a16:creationId xmlns:a16="http://schemas.microsoft.com/office/drawing/2014/main" id="{E84E174B-EEB7-014F-97E6-EB25A9DA195B}"/>
              </a:ext>
            </a:extLst>
          </p:cNvPr>
          <p:cNvSpPr>
            <a:spLocks noGrp="1" noChangeArrowheads="1"/>
          </p:cNvSpPr>
          <p:nvPr>
            <p:ph type="body" sz="half" idx="1"/>
          </p:nvPr>
        </p:nvSpPr>
        <p:spPr>
          <a:xfrm>
            <a:off x="457200" y="838200"/>
            <a:ext cx="8382000" cy="2057400"/>
          </a:xfrm>
        </p:spPr>
        <p:txBody>
          <a:bodyPr/>
          <a:lstStyle/>
          <a:p>
            <a:pPr marL="0" indent="0" eaLnBrk="1" hangingPunct="1">
              <a:lnSpc>
                <a:spcPct val="130000"/>
              </a:lnSpc>
              <a:buFont typeface="Wingdings" pitchFamily="2" charset="2"/>
              <a:buNone/>
            </a:pPr>
            <a:r>
              <a:rPr lang="en-US" altLang="en-US" sz="1800"/>
              <a:t>For each individual in the sample, we have calculated a difference in depression score (placebo minus caffeine).</a:t>
            </a:r>
          </a:p>
          <a:p>
            <a:pPr marL="0" indent="0" eaLnBrk="1" hangingPunct="1">
              <a:lnSpc>
                <a:spcPct val="130000"/>
              </a:lnSpc>
              <a:buClr>
                <a:schemeClr val="accent1"/>
              </a:buClr>
              <a:buFont typeface="Wingdings" pitchFamily="2" charset="2"/>
              <a:buNone/>
            </a:pPr>
            <a:endParaRPr lang="en-US" altLang="en-US" sz="800"/>
          </a:p>
          <a:p>
            <a:pPr marL="0" indent="0" eaLnBrk="1" hangingPunct="1">
              <a:lnSpc>
                <a:spcPct val="130000"/>
              </a:lnSpc>
              <a:buClr>
                <a:schemeClr val="accent1"/>
              </a:buClr>
              <a:buFont typeface="Wingdings" pitchFamily="2" charset="2"/>
              <a:buNone/>
            </a:pPr>
            <a:r>
              <a:rPr lang="en-US" altLang="en-US" sz="1800"/>
              <a:t>There were 11 “difference” points, thus df = </a:t>
            </a:r>
            <a:r>
              <a:rPr lang="en-US" altLang="en-US" sz="1800" i="1"/>
              <a:t>n </a:t>
            </a:r>
            <a:r>
              <a:rPr lang="en-US" altLang="en-US" sz="1800">
                <a:cs typeface="Arial" panose="020B0604020202020204" pitchFamily="34" charset="0"/>
              </a:rPr>
              <a:t>− </a:t>
            </a:r>
            <a:r>
              <a:rPr lang="en-US" altLang="en-US" sz="1800"/>
              <a:t>1 = 10. </a:t>
            </a:r>
            <a:br>
              <a:rPr lang="en-US" altLang="en-US" sz="1800"/>
            </a:br>
            <a:r>
              <a:rPr lang="en-US" altLang="en-US" sz="1800"/>
              <a:t>We calculate that     = 7.36; </a:t>
            </a:r>
            <a:r>
              <a:rPr lang="en-US" altLang="en-US" sz="1800" i="1"/>
              <a:t>s</a:t>
            </a:r>
            <a:r>
              <a:rPr lang="en-US" altLang="en-US" sz="1800"/>
              <a:t> = 6.92</a:t>
            </a:r>
            <a:endParaRPr lang="en-US" altLang="en-US" sz="1000"/>
          </a:p>
        </p:txBody>
      </p:sp>
      <p:grpSp>
        <p:nvGrpSpPr>
          <p:cNvPr id="2" name="Group 4">
            <a:extLst>
              <a:ext uri="{FF2B5EF4-FFF2-40B4-BE49-F238E27FC236}">
                <a16:creationId xmlns:a16="http://schemas.microsoft.com/office/drawing/2014/main" id="{0DEC3C46-24FF-2443-8292-832106810A1F}"/>
              </a:ext>
            </a:extLst>
          </p:cNvPr>
          <p:cNvGrpSpPr>
            <a:grpSpLocks/>
          </p:cNvGrpSpPr>
          <p:nvPr/>
        </p:nvGrpSpPr>
        <p:grpSpPr bwMode="auto">
          <a:xfrm>
            <a:off x="685800" y="3200400"/>
            <a:ext cx="4343400" cy="1371600"/>
            <a:chOff x="2232" y="2768"/>
            <a:chExt cx="2640" cy="688"/>
          </a:xfrm>
        </p:grpSpPr>
        <p:sp>
          <p:nvSpPr>
            <p:cNvPr id="8204" name="Text Box 5">
              <a:extLst>
                <a:ext uri="{FF2B5EF4-FFF2-40B4-BE49-F238E27FC236}">
                  <a16:creationId xmlns:a16="http://schemas.microsoft.com/office/drawing/2014/main" id="{E25277A5-5EC1-8E4C-A82C-F5F640201CB1}"/>
                </a:ext>
              </a:extLst>
            </p:cNvPr>
            <p:cNvSpPr txBox="1">
              <a:spLocks noChangeArrowheads="1"/>
            </p:cNvSpPr>
            <p:nvPr/>
          </p:nvSpPr>
          <p:spPr bwMode="auto">
            <a:xfrm>
              <a:off x="2232" y="2768"/>
              <a:ext cx="264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
                  <a:srgbClr val="CC9900"/>
                </a:buClr>
                <a:buSzPct val="65000"/>
                <a:buFont typeface="Wingdings" pitchFamily="2" charset="2"/>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Times New Roman" panose="02020603050405020304" pitchFamily="18" charset="0"/>
                </a:rPr>
                <a:t>difference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0 ;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Times New Roman" panose="02020603050405020304" pitchFamily="18" charset="0"/>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Times New Roman" panose="02020603050405020304" pitchFamily="18" charset="0"/>
                </a:rPr>
                <a:t>difference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&gt; 0 </a:t>
              </a:r>
            </a:p>
          </p:txBody>
        </p:sp>
        <p:graphicFrame>
          <p:nvGraphicFramePr>
            <p:cNvPr id="8194" name="Object 6">
              <a:extLst>
                <a:ext uri="{FF2B5EF4-FFF2-40B4-BE49-F238E27FC236}">
                  <a16:creationId xmlns:a16="http://schemas.microsoft.com/office/drawing/2014/main" id="{8AD8609C-B3DE-5B41-8D20-48FBD4B3F54A}"/>
                </a:ext>
              </a:extLst>
            </p:cNvPr>
            <p:cNvGraphicFramePr>
              <a:graphicFrameLocks noChangeAspect="1"/>
            </p:cNvGraphicFramePr>
            <p:nvPr/>
          </p:nvGraphicFramePr>
          <p:xfrm>
            <a:off x="2264" y="3059"/>
            <a:ext cx="1632" cy="397"/>
          </p:xfrm>
          <a:graphic>
            <a:graphicData uri="http://schemas.openxmlformats.org/presentationml/2006/ole">
              <mc:AlternateContent xmlns:mc="http://schemas.openxmlformats.org/markup-compatibility/2006">
                <mc:Choice xmlns:v="urn:schemas-microsoft-com:vml" Requires="v">
                  <p:oleObj spid="_x0000_s573445" name="Equation" r:id="rId4" imgW="40957500" imgH="9944100" progId="Equation.3">
                    <p:embed/>
                  </p:oleObj>
                </mc:Choice>
                <mc:Fallback>
                  <p:oleObj name="Equation" r:id="rId4" imgW="40957500" imgH="9944100" progId="Equation.3">
                    <p:embed/>
                    <p:pic>
                      <p:nvPicPr>
                        <p:cNvPr id="8194" name="Object 6">
                          <a:extLst>
                            <a:ext uri="{FF2B5EF4-FFF2-40B4-BE49-F238E27FC236}">
                              <a16:creationId xmlns:a16="http://schemas.microsoft.com/office/drawing/2014/main" id="{8AD8609C-B3DE-5B41-8D20-48FBD4B3F5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 y="3059"/>
                          <a:ext cx="1632"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12">
            <a:extLst>
              <a:ext uri="{FF2B5EF4-FFF2-40B4-BE49-F238E27FC236}">
                <a16:creationId xmlns:a16="http://schemas.microsoft.com/office/drawing/2014/main" id="{F41F8EDC-932B-414D-A03B-1BD136B656B4}"/>
              </a:ext>
            </a:extLst>
          </p:cNvPr>
          <p:cNvGrpSpPr>
            <a:grpSpLocks/>
          </p:cNvGrpSpPr>
          <p:nvPr/>
        </p:nvGrpSpPr>
        <p:grpSpPr bwMode="auto">
          <a:xfrm>
            <a:off x="5364163" y="2438400"/>
            <a:ext cx="3551237" cy="2590800"/>
            <a:chOff x="3379" y="1064"/>
            <a:chExt cx="2237" cy="1632"/>
          </a:xfrm>
        </p:grpSpPr>
        <p:pic>
          <p:nvPicPr>
            <p:cNvPr id="8202" name="Picture 13">
              <a:extLst>
                <a:ext uri="{FF2B5EF4-FFF2-40B4-BE49-F238E27FC236}">
                  <a16:creationId xmlns:a16="http://schemas.microsoft.com/office/drawing/2014/main" id="{2B6243B5-2CF3-034F-85CA-9B5C0BE1F4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 y="1070"/>
              <a:ext cx="2237" cy="1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03" name="Rectangle 14">
              <a:extLst>
                <a:ext uri="{FF2B5EF4-FFF2-40B4-BE49-F238E27FC236}">
                  <a16:creationId xmlns:a16="http://schemas.microsoft.com/office/drawing/2014/main" id="{88B999E9-D227-0F41-8689-B734F0735E28}"/>
                </a:ext>
              </a:extLst>
            </p:cNvPr>
            <p:cNvSpPr>
              <a:spLocks noChangeArrowheads="1"/>
            </p:cNvSpPr>
            <p:nvPr/>
          </p:nvSpPr>
          <p:spPr bwMode="auto">
            <a:xfrm>
              <a:off x="5080" y="1064"/>
              <a:ext cx="528" cy="1632"/>
            </a:xfrm>
            <a:prstGeom prst="rect">
              <a:avLst/>
            </a:prstGeom>
            <a:solidFill>
              <a:srgbClr val="6600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109007" name="Text Box 15">
            <a:extLst>
              <a:ext uri="{FF2B5EF4-FFF2-40B4-BE49-F238E27FC236}">
                <a16:creationId xmlns:a16="http://schemas.microsoft.com/office/drawing/2014/main" id="{0A815D34-8B36-9B49-9EE3-A62150D346DC}"/>
              </a:ext>
            </a:extLst>
          </p:cNvPr>
          <p:cNvSpPr txBox="1">
            <a:spLocks noChangeArrowheads="1"/>
          </p:cNvSpPr>
          <p:nvPr/>
        </p:nvSpPr>
        <p:spPr bwMode="auto">
          <a:xfrm>
            <a:off x="762000" y="5408613"/>
            <a:ext cx="7219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df = 10,   3.169 &lt;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3.53 &lt; 3.581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Wingdings" pitchFamily="2" charset="2"/>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0.005 &gt;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p</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&gt; 0.0025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Caffeine deprivation causes a significant increase in depression.</a:t>
            </a:r>
          </a:p>
        </p:txBody>
      </p:sp>
      <p:pic>
        <p:nvPicPr>
          <p:cNvPr id="8201" name="Picture 16" descr="Picture1">
            <a:extLst>
              <a:ext uri="{FF2B5EF4-FFF2-40B4-BE49-F238E27FC236}">
                <a16:creationId xmlns:a16="http://schemas.microsoft.com/office/drawing/2014/main" id="{B9AD7141-2DF2-8244-A1D3-7B4E48BAF338}"/>
              </a:ext>
            </a:extLst>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2362200" y="2286000"/>
            <a:ext cx="223838" cy="225425"/>
          </a:xfrm>
          <a:noFill/>
        </p:spPr>
      </p:pic>
    </p:spTree>
    <p:extLst>
      <p:ext uri="{BB962C8B-B14F-4D97-AF65-F5344CB8AC3E}">
        <p14:creationId xmlns:p14="http://schemas.microsoft.com/office/powerpoint/2010/main" val="990083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9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9007"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87A1D95-3B9C-2749-A36D-CB13ED9A884B}"/>
              </a:ext>
            </a:extLst>
          </p:cNvPr>
          <p:cNvSpPr>
            <a:spLocks noGrp="1" noChangeArrowheads="1"/>
          </p:cNvSpPr>
          <p:nvPr>
            <p:ph type="title"/>
          </p:nvPr>
        </p:nvSpPr>
        <p:spPr/>
        <p:txBody>
          <a:bodyPr/>
          <a:lstStyle/>
          <a:p>
            <a:pPr eaLnBrk="1" hangingPunct="1"/>
            <a:r>
              <a:rPr lang="en-US" altLang="en-US"/>
              <a:t>Robustness</a:t>
            </a:r>
          </a:p>
        </p:txBody>
      </p:sp>
      <p:sp>
        <p:nvSpPr>
          <p:cNvPr id="31747" name="Rectangle 3">
            <a:extLst>
              <a:ext uri="{FF2B5EF4-FFF2-40B4-BE49-F238E27FC236}">
                <a16:creationId xmlns:a16="http://schemas.microsoft.com/office/drawing/2014/main" id="{8C832D60-1F11-5B44-9122-051BE411E751}"/>
              </a:ext>
            </a:extLst>
          </p:cNvPr>
          <p:cNvSpPr>
            <a:spLocks noGrp="1" noChangeArrowheads="1"/>
          </p:cNvSpPr>
          <p:nvPr>
            <p:ph type="body" idx="1"/>
          </p:nvPr>
        </p:nvSpPr>
        <p:spPr>
          <a:xfrm>
            <a:off x="457200" y="1066800"/>
            <a:ext cx="8229600" cy="3810000"/>
          </a:xfrm>
        </p:spPr>
        <p:txBody>
          <a:bodyPr/>
          <a:lstStyle/>
          <a:p>
            <a:pPr marL="0" indent="0" eaLnBrk="1" hangingPunct="1">
              <a:lnSpc>
                <a:spcPct val="120000"/>
              </a:lnSpc>
              <a:spcAft>
                <a:spcPct val="50000"/>
              </a:spcAft>
              <a:buFont typeface="Wingdings" pitchFamily="2" charset="2"/>
              <a:buNone/>
            </a:pPr>
            <a:r>
              <a:rPr lang="en-US" altLang="en-US"/>
              <a:t>The </a:t>
            </a:r>
            <a:r>
              <a:rPr lang="en-US" altLang="en-US" i="1"/>
              <a:t>t</a:t>
            </a:r>
            <a:r>
              <a:rPr lang="en-US" altLang="en-US"/>
              <a:t> procedures are exactly correct when the population is distributed exactly normally. However, most real data are not exactly normal.</a:t>
            </a:r>
          </a:p>
          <a:p>
            <a:pPr marL="0" indent="0" eaLnBrk="1" hangingPunct="1">
              <a:lnSpc>
                <a:spcPct val="120000"/>
              </a:lnSpc>
              <a:spcAft>
                <a:spcPct val="50000"/>
              </a:spcAft>
              <a:buFont typeface="Wingdings" pitchFamily="2" charset="2"/>
              <a:buNone/>
            </a:pPr>
            <a:r>
              <a:rPr lang="en-US" altLang="en-US"/>
              <a:t>The </a:t>
            </a:r>
            <a:r>
              <a:rPr lang="en-US" altLang="en-US" i="1"/>
              <a:t>t</a:t>
            </a:r>
            <a:r>
              <a:rPr lang="en-US" altLang="en-US"/>
              <a:t> procedures are </a:t>
            </a:r>
            <a:r>
              <a:rPr lang="en-US" altLang="en-US" b="1">
                <a:solidFill>
                  <a:srgbClr val="333399"/>
                </a:solidFill>
              </a:rPr>
              <a:t>robust</a:t>
            </a:r>
            <a:r>
              <a:rPr lang="en-US" altLang="en-US"/>
              <a:t> to small deviations from normality – the results will not be affected too much. Factors that strongly matter:</a:t>
            </a:r>
          </a:p>
          <a:p>
            <a:pPr marL="731838" lvl="1" eaLnBrk="1" hangingPunct="1">
              <a:lnSpc>
                <a:spcPct val="120000"/>
              </a:lnSpc>
            </a:pPr>
            <a:r>
              <a:rPr lang="en-US" altLang="en-US" sz="1800" b="1"/>
              <a:t>Random sampling.</a:t>
            </a:r>
            <a:r>
              <a:rPr lang="en-US" altLang="en-US" sz="1800"/>
              <a:t> The sample </a:t>
            </a:r>
            <a:r>
              <a:rPr lang="en-US" altLang="en-US" sz="1800" b="1" u="sng">
                <a:solidFill>
                  <a:srgbClr val="CC0000"/>
                </a:solidFill>
              </a:rPr>
              <a:t>must</a:t>
            </a:r>
            <a:r>
              <a:rPr lang="en-US" altLang="en-US" sz="1800"/>
              <a:t> be an SRS from the population.</a:t>
            </a:r>
          </a:p>
          <a:p>
            <a:pPr marL="731838" lvl="1" eaLnBrk="1" hangingPunct="1">
              <a:lnSpc>
                <a:spcPct val="120000"/>
              </a:lnSpc>
            </a:pPr>
            <a:r>
              <a:rPr lang="en-US" altLang="en-US" sz="1800" b="1"/>
              <a:t>Outliers and skewness.</a:t>
            </a:r>
            <a:r>
              <a:rPr lang="en-US" altLang="en-US" sz="1800"/>
              <a:t> They strongly influence the mean and therefore the </a:t>
            </a:r>
            <a:r>
              <a:rPr lang="en-US" altLang="en-US" sz="1800" i="1"/>
              <a:t>t</a:t>
            </a:r>
            <a:r>
              <a:rPr lang="en-US" altLang="en-US" sz="1800"/>
              <a:t> procedures. However, their impact diminishes as the sample size gets larger because of the Central Limit Theorem.</a:t>
            </a:r>
          </a:p>
        </p:txBody>
      </p:sp>
      <p:sp>
        <p:nvSpPr>
          <p:cNvPr id="975877" name="Rectangle 5">
            <a:extLst>
              <a:ext uri="{FF2B5EF4-FFF2-40B4-BE49-F238E27FC236}">
                <a16:creationId xmlns:a16="http://schemas.microsoft.com/office/drawing/2014/main" id="{78C60B56-15B3-B64C-A6B4-8403EC6B9CFA}"/>
              </a:ext>
            </a:extLst>
          </p:cNvPr>
          <p:cNvSpPr>
            <a:spLocks noChangeArrowheads="1"/>
          </p:cNvSpPr>
          <p:nvPr/>
        </p:nvSpPr>
        <p:spPr bwMode="auto">
          <a:xfrm>
            <a:off x="457200" y="48768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1838" indent="-3254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Specifically:</a:t>
            </a:r>
          </a:p>
          <a:p>
            <a:pPr marL="731838" marR="0" lvl="1" indent="-325438" algn="l" defTabSz="914400" rtl="0" eaLnBrk="1" fontAlgn="base" latinLnBrk="0" hangingPunct="1">
              <a:lnSpc>
                <a:spcPct val="100000"/>
              </a:lnSpc>
              <a:spcBef>
                <a:spcPct val="20000"/>
              </a:spcBef>
              <a:spcAft>
                <a:spcPct val="0"/>
              </a:spcAft>
              <a:buClr>
                <a:srgbClr val="CC0000"/>
              </a:buClr>
              <a:buSzPct val="60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When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 15, the data must be close to normal and without outliers.</a:t>
            </a:r>
          </a:p>
          <a:p>
            <a:pPr marL="731838" marR="0" lvl="1" indent="-325438" algn="l" defTabSz="914400" rtl="0" eaLnBrk="1" fontAlgn="base" latinLnBrk="0" hangingPunct="1">
              <a:lnSpc>
                <a:spcPct val="100000"/>
              </a:lnSpc>
              <a:spcBef>
                <a:spcPct val="20000"/>
              </a:spcBef>
              <a:spcAft>
                <a:spcPct val="0"/>
              </a:spcAft>
              <a:buClr>
                <a:srgbClr val="CC0000"/>
              </a:buClr>
              <a:buSzPct val="60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When 15 &gt;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&gt; 40, mild skewness is acceptable but not large outliers.</a:t>
            </a:r>
          </a:p>
          <a:p>
            <a:pPr marL="731838" marR="0" lvl="1" indent="-325438" algn="l" defTabSz="914400" rtl="0" eaLnBrk="1" fontAlgn="base" latinLnBrk="0" hangingPunct="1">
              <a:lnSpc>
                <a:spcPct val="100000"/>
              </a:lnSpc>
              <a:spcBef>
                <a:spcPct val="20000"/>
              </a:spcBef>
              <a:spcAft>
                <a:spcPct val="0"/>
              </a:spcAft>
              <a:buClr>
                <a:srgbClr val="CC0000"/>
              </a:buClr>
              <a:buSzPct val="60000"/>
              <a:buFont typeface="Wingdings" pitchFamily="2" charset="2"/>
              <a:buChar char="p"/>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When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&gt; 40, the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statistic will be valid even with strong skewness. </a:t>
            </a:r>
          </a:p>
        </p:txBody>
      </p:sp>
      <p:sp>
        <p:nvSpPr>
          <p:cNvPr id="975878" name="Rectangle 6">
            <a:extLst>
              <a:ext uri="{FF2B5EF4-FFF2-40B4-BE49-F238E27FC236}">
                <a16:creationId xmlns:a16="http://schemas.microsoft.com/office/drawing/2014/main" id="{AD197A66-4FB4-364C-95A6-C3488B14E600}"/>
              </a:ext>
            </a:extLst>
          </p:cNvPr>
          <p:cNvSpPr>
            <a:spLocks noChangeArrowheads="1"/>
          </p:cNvSpPr>
          <p:nvPr/>
        </p:nvSpPr>
        <p:spPr bwMode="auto">
          <a:xfrm>
            <a:off x="304800" y="4800600"/>
            <a:ext cx="8458200" cy="1676400"/>
          </a:xfrm>
          <a:prstGeom prst="rect">
            <a:avLst/>
          </a:prstGeom>
          <a:noFill/>
          <a:ln w="38100" cmpd="dbl">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703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58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5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7" grpId="0"/>
      <p:bldP spid="97587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D8443A3-A41C-314F-B4EA-2BA2698AEDAD}"/>
              </a:ext>
            </a:extLst>
          </p:cNvPr>
          <p:cNvSpPr>
            <a:spLocks noGrp="1" noChangeArrowheads="1"/>
          </p:cNvSpPr>
          <p:nvPr>
            <p:ph type="title"/>
          </p:nvPr>
        </p:nvSpPr>
        <p:spPr/>
        <p:txBody>
          <a:bodyPr/>
          <a:lstStyle/>
          <a:p>
            <a:pPr eaLnBrk="1" hangingPunct="1"/>
            <a:r>
              <a:rPr lang="en-US" altLang="en-US"/>
              <a:t>Inference for non-normal distributions</a:t>
            </a:r>
          </a:p>
        </p:txBody>
      </p:sp>
      <p:sp>
        <p:nvSpPr>
          <p:cNvPr id="1113091" name="Rectangle 3">
            <a:extLst>
              <a:ext uri="{FF2B5EF4-FFF2-40B4-BE49-F238E27FC236}">
                <a16:creationId xmlns:a16="http://schemas.microsoft.com/office/drawing/2014/main" id="{576EEDFA-623E-944C-8A6A-EFFA06687AC8}"/>
              </a:ext>
            </a:extLst>
          </p:cNvPr>
          <p:cNvSpPr>
            <a:spLocks noGrp="1" noChangeArrowheads="1"/>
          </p:cNvSpPr>
          <p:nvPr>
            <p:ph type="body" idx="1"/>
          </p:nvPr>
        </p:nvSpPr>
        <p:spPr/>
        <p:txBody>
          <a:bodyPr/>
          <a:lstStyle/>
          <a:p>
            <a:pPr eaLnBrk="1" hangingPunct="1">
              <a:lnSpc>
                <a:spcPct val="120000"/>
              </a:lnSpc>
              <a:spcAft>
                <a:spcPct val="55000"/>
              </a:spcAft>
              <a:buFont typeface="Wingdings" pitchFamily="2" charset="2"/>
              <a:buNone/>
            </a:pPr>
            <a:r>
              <a:rPr lang="en-US" altLang="en-US"/>
              <a:t>What if the population is clearly non-normal and your sample is small? </a:t>
            </a:r>
          </a:p>
          <a:p>
            <a:pPr eaLnBrk="1" hangingPunct="1">
              <a:lnSpc>
                <a:spcPct val="120000"/>
              </a:lnSpc>
              <a:spcAft>
                <a:spcPct val="55000"/>
              </a:spcAft>
            </a:pPr>
            <a:r>
              <a:rPr lang="en-US" altLang="en-US"/>
              <a:t>If the data are skewed, you can attempt to </a:t>
            </a:r>
            <a:r>
              <a:rPr lang="en-US" altLang="en-US" b="1">
                <a:solidFill>
                  <a:srgbClr val="333399"/>
                </a:solidFill>
              </a:rPr>
              <a:t>transform</a:t>
            </a:r>
            <a:r>
              <a:rPr lang="en-US" altLang="en-US"/>
              <a:t> the variable to bring it closer to normality (e.g., logarithm transformation). The </a:t>
            </a:r>
            <a:r>
              <a:rPr lang="en-US" altLang="en-US" i="1"/>
              <a:t>t- </a:t>
            </a:r>
            <a:r>
              <a:rPr lang="en-US" altLang="en-US"/>
              <a:t>procedures applied to transformed data are quite accurate for even moderate sample sizes.</a:t>
            </a:r>
          </a:p>
          <a:p>
            <a:pPr eaLnBrk="1" hangingPunct="1">
              <a:lnSpc>
                <a:spcPct val="120000"/>
              </a:lnSpc>
              <a:spcAft>
                <a:spcPct val="55000"/>
              </a:spcAft>
            </a:pPr>
            <a:r>
              <a:rPr lang="en-US" altLang="en-US"/>
              <a:t>A distribution other than a normal distribution might describe your data well. Many non-normal models have been developed to provide inference procedures too. </a:t>
            </a:r>
          </a:p>
          <a:p>
            <a:pPr eaLnBrk="1" hangingPunct="1">
              <a:lnSpc>
                <a:spcPct val="120000"/>
              </a:lnSpc>
              <a:spcAft>
                <a:spcPct val="55000"/>
              </a:spcAft>
            </a:pPr>
            <a:r>
              <a:rPr lang="en-US" altLang="en-US"/>
              <a:t>You can always use a </a:t>
            </a:r>
            <a:r>
              <a:rPr lang="en-US" altLang="en-US" b="1">
                <a:solidFill>
                  <a:srgbClr val="333399"/>
                </a:solidFill>
              </a:rPr>
              <a:t>distribution-free (“nonparametric”)</a:t>
            </a:r>
            <a:r>
              <a:rPr lang="en-US" altLang="en-US" b="1"/>
              <a:t> </a:t>
            </a:r>
            <a:r>
              <a:rPr lang="en-US" altLang="en-US"/>
              <a:t>inference procedure (see chapter 15) that does not assume any specific distribution for the population. But it is usually less powerful than distribution-driven tests (e.g., </a:t>
            </a:r>
            <a:r>
              <a:rPr lang="en-US" altLang="en-US" i="1"/>
              <a:t>t </a:t>
            </a:r>
            <a:r>
              <a:rPr lang="en-US" altLang="en-US"/>
              <a:t>test).</a:t>
            </a:r>
          </a:p>
        </p:txBody>
      </p:sp>
    </p:spTree>
    <p:extLst>
      <p:ext uri="{BB962C8B-B14F-4D97-AF65-F5344CB8AC3E}">
        <p14:creationId xmlns:p14="http://schemas.microsoft.com/office/powerpoint/2010/main" val="2193313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309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3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983921D-9650-CC45-9318-8185B242BAA2}"/>
              </a:ext>
            </a:extLst>
          </p:cNvPr>
          <p:cNvSpPr>
            <a:spLocks noGrp="1" noChangeArrowheads="1"/>
          </p:cNvSpPr>
          <p:nvPr>
            <p:ph type="ctrTitle"/>
          </p:nvPr>
        </p:nvSpPr>
        <p:spPr>
          <a:xfrm>
            <a:off x="838200" y="1524000"/>
            <a:ext cx="7924800" cy="1752600"/>
          </a:xfrm>
        </p:spPr>
        <p:txBody>
          <a:bodyPr/>
          <a:lstStyle/>
          <a:p>
            <a:pPr eaLnBrk="1" hangingPunct="1"/>
            <a:r>
              <a:rPr lang="en-US" altLang="en-US"/>
              <a:t>Inference for Distributions</a:t>
            </a:r>
            <a:br>
              <a:rPr lang="en-US" altLang="en-US"/>
            </a:br>
            <a:r>
              <a:rPr lang="en-US" altLang="en-US" sz="3200"/>
              <a:t>Comparing Two Means</a:t>
            </a:r>
          </a:p>
        </p:txBody>
      </p:sp>
      <p:sp>
        <p:nvSpPr>
          <p:cNvPr id="33796" name="Text Box 4">
            <a:extLst>
              <a:ext uri="{FF2B5EF4-FFF2-40B4-BE49-F238E27FC236}">
                <a16:creationId xmlns:a16="http://schemas.microsoft.com/office/drawing/2014/main" id="{D52C66C1-64CA-0F4A-8601-F50A95BE383F}"/>
              </a:ext>
            </a:extLst>
          </p:cNvPr>
          <p:cNvSpPr txBox="1">
            <a:spLocks noChangeArrowheads="1"/>
          </p:cNvSpPr>
          <p:nvPr/>
        </p:nvSpPr>
        <p:spPr bwMode="auto">
          <a:xfrm>
            <a:off x="5867400" y="6223000"/>
            <a:ext cx="3471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5F5F5F"/>
                </a:solidFill>
                <a:effectLst/>
                <a:uLnTx/>
                <a:uFillTx/>
                <a:latin typeface="Arial" panose="020B0604020202020204" pitchFamily="34" charset="0"/>
                <a:ea typeface="+mn-ea"/>
                <a:cs typeface="+mn-cs"/>
              </a:rPr>
              <a:t>© 2009 W.H. Freeman and Company</a:t>
            </a:r>
          </a:p>
        </p:txBody>
      </p:sp>
      <p:sp>
        <p:nvSpPr>
          <p:cNvPr id="3" name="Subtitle 2">
            <a:extLst>
              <a:ext uri="{FF2B5EF4-FFF2-40B4-BE49-F238E27FC236}">
                <a16:creationId xmlns:a16="http://schemas.microsoft.com/office/drawing/2014/main" id="{C7291289-F9A0-2D44-83D7-30F4F8B103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1352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D8D9181-1440-0940-9D02-5F41F937D406}"/>
              </a:ext>
            </a:extLst>
          </p:cNvPr>
          <p:cNvSpPr>
            <a:spLocks noGrp="1" noChangeArrowheads="1"/>
          </p:cNvSpPr>
          <p:nvPr>
            <p:ph type="title"/>
          </p:nvPr>
        </p:nvSpPr>
        <p:spPr/>
        <p:txBody>
          <a:bodyPr/>
          <a:lstStyle/>
          <a:p>
            <a:pPr eaLnBrk="1" hangingPunct="1"/>
            <a:r>
              <a:rPr lang="en-US" altLang="en-US" dirty="0"/>
              <a:t>Objectives</a:t>
            </a:r>
          </a:p>
        </p:txBody>
      </p:sp>
      <p:sp>
        <p:nvSpPr>
          <p:cNvPr id="34819" name="Rectangle 3">
            <a:extLst>
              <a:ext uri="{FF2B5EF4-FFF2-40B4-BE49-F238E27FC236}">
                <a16:creationId xmlns:a16="http://schemas.microsoft.com/office/drawing/2014/main" id="{BB1AB38E-25DE-1A4C-94C9-762E8DB2261B}"/>
              </a:ext>
            </a:extLst>
          </p:cNvPr>
          <p:cNvSpPr>
            <a:spLocks noGrp="1" noChangeArrowheads="1"/>
          </p:cNvSpPr>
          <p:nvPr>
            <p:ph type="body" idx="1"/>
          </p:nvPr>
        </p:nvSpPr>
        <p:spPr>
          <a:xfrm>
            <a:off x="457200" y="1295400"/>
            <a:ext cx="8229600" cy="5334000"/>
          </a:xfrm>
        </p:spPr>
        <p:txBody>
          <a:bodyPr/>
          <a:lstStyle/>
          <a:p>
            <a:pPr marL="457200" indent="-457200" eaLnBrk="1" hangingPunct="1">
              <a:lnSpc>
                <a:spcPct val="120000"/>
              </a:lnSpc>
              <a:buFont typeface="Wingdings" pitchFamily="2" charset="2"/>
              <a:buNone/>
            </a:pPr>
            <a:r>
              <a:rPr lang="en-US" altLang="en-US" b="1" dirty="0">
                <a:solidFill>
                  <a:srgbClr val="333399"/>
                </a:solidFill>
              </a:rPr>
              <a:t>Comparing two means</a:t>
            </a:r>
          </a:p>
          <a:p>
            <a:pPr marL="457200" indent="-457200" eaLnBrk="1" hangingPunct="1">
              <a:buFont typeface="Wingdings" pitchFamily="2" charset="2"/>
              <a:buNone/>
            </a:pPr>
            <a:endParaRPr lang="en-US" altLang="en-US" b="1" dirty="0"/>
          </a:p>
          <a:p>
            <a:pPr marL="725488" lvl="1" indent="-381000" eaLnBrk="1" hangingPunct="1">
              <a:spcAft>
                <a:spcPct val="45000"/>
              </a:spcAft>
            </a:pPr>
            <a:r>
              <a:rPr lang="en-US" altLang="en-US" sz="2000" dirty="0"/>
              <a:t>Two-sample </a:t>
            </a:r>
            <a:r>
              <a:rPr lang="en-US" altLang="en-US" sz="2000" i="1" dirty="0"/>
              <a:t>z </a:t>
            </a:r>
            <a:r>
              <a:rPr lang="en-US" altLang="en-US" sz="2000" dirty="0"/>
              <a:t>statistic</a:t>
            </a:r>
          </a:p>
          <a:p>
            <a:pPr marL="725488" lvl="1" indent="-381000" eaLnBrk="1" hangingPunct="1">
              <a:spcAft>
                <a:spcPct val="45000"/>
              </a:spcAft>
            </a:pPr>
            <a:r>
              <a:rPr lang="en-US" altLang="en-US" sz="2000" dirty="0"/>
              <a:t>Two-samples </a:t>
            </a:r>
            <a:r>
              <a:rPr lang="en-US" altLang="en-US" sz="2000" i="1" dirty="0"/>
              <a:t>t</a:t>
            </a:r>
            <a:r>
              <a:rPr lang="en-US" altLang="en-US" sz="2000" dirty="0"/>
              <a:t> procedures</a:t>
            </a:r>
          </a:p>
          <a:p>
            <a:pPr marL="725488" lvl="1" indent="-381000" eaLnBrk="1" hangingPunct="1">
              <a:spcAft>
                <a:spcPct val="45000"/>
              </a:spcAft>
            </a:pPr>
            <a:r>
              <a:rPr lang="en-US" altLang="en-US" sz="2000" dirty="0"/>
              <a:t>Two-sample </a:t>
            </a:r>
            <a:r>
              <a:rPr lang="en-US" altLang="en-US" sz="2000" i="1" dirty="0"/>
              <a:t>t</a:t>
            </a:r>
            <a:r>
              <a:rPr lang="en-US" altLang="en-US" sz="2000" dirty="0"/>
              <a:t> significance test</a:t>
            </a:r>
          </a:p>
          <a:p>
            <a:pPr marL="725488" lvl="1" indent="-381000" eaLnBrk="1" hangingPunct="1">
              <a:spcAft>
                <a:spcPct val="45000"/>
              </a:spcAft>
            </a:pPr>
            <a:r>
              <a:rPr lang="en-US" altLang="en-US" sz="2000" dirty="0"/>
              <a:t>Two-sample </a:t>
            </a:r>
            <a:r>
              <a:rPr lang="en-US" altLang="en-US" sz="2000" i="1" dirty="0"/>
              <a:t>t</a:t>
            </a:r>
            <a:r>
              <a:rPr lang="en-US" altLang="en-US" sz="2000" dirty="0"/>
              <a:t> confidence interval</a:t>
            </a:r>
          </a:p>
          <a:p>
            <a:pPr marL="725488" lvl="1" indent="-381000" eaLnBrk="1" hangingPunct="1">
              <a:spcAft>
                <a:spcPct val="45000"/>
              </a:spcAft>
            </a:pPr>
            <a:r>
              <a:rPr lang="en-US" altLang="en-US" sz="2000" dirty="0"/>
              <a:t>Robustness</a:t>
            </a:r>
          </a:p>
          <a:p>
            <a:pPr marL="725488" lvl="1" indent="-381000" eaLnBrk="1" hangingPunct="1">
              <a:spcAft>
                <a:spcPct val="45000"/>
              </a:spcAft>
            </a:pPr>
            <a:r>
              <a:rPr lang="en-US" altLang="en-US" sz="2000" dirty="0"/>
              <a:t>Details of the two-sample </a:t>
            </a:r>
            <a:r>
              <a:rPr lang="en-US" altLang="en-US" sz="2000" i="1" dirty="0"/>
              <a:t>t</a:t>
            </a:r>
            <a:r>
              <a:rPr lang="en-US" altLang="en-US" sz="2000" dirty="0"/>
              <a:t> procedures</a:t>
            </a:r>
          </a:p>
        </p:txBody>
      </p:sp>
    </p:spTree>
    <p:extLst>
      <p:ext uri="{BB962C8B-B14F-4D97-AF65-F5344CB8AC3E}">
        <p14:creationId xmlns:p14="http://schemas.microsoft.com/office/powerpoint/2010/main" val="3542726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8E877E2-DB7B-3C45-A960-7B8524386A7F}"/>
              </a:ext>
            </a:extLst>
          </p:cNvPr>
          <p:cNvSpPr>
            <a:spLocks noGrp="1" noChangeArrowheads="1"/>
          </p:cNvSpPr>
          <p:nvPr>
            <p:ph type="title"/>
          </p:nvPr>
        </p:nvSpPr>
        <p:spPr/>
        <p:txBody>
          <a:bodyPr/>
          <a:lstStyle/>
          <a:p>
            <a:pPr eaLnBrk="1" hangingPunct="1"/>
            <a:r>
              <a:rPr lang="en-US" altLang="en-US" sz="2800" b="1">
                <a:solidFill>
                  <a:srgbClr val="333399"/>
                </a:solidFill>
              </a:rPr>
              <a:t>Comparing two samples</a:t>
            </a:r>
          </a:p>
        </p:txBody>
      </p:sp>
      <p:sp>
        <p:nvSpPr>
          <p:cNvPr id="35843" name="Line 3">
            <a:extLst>
              <a:ext uri="{FF2B5EF4-FFF2-40B4-BE49-F238E27FC236}">
                <a16:creationId xmlns:a16="http://schemas.microsoft.com/office/drawing/2014/main" id="{25C944E8-825C-064C-9327-04E7465CBC06}"/>
              </a:ext>
            </a:extLst>
          </p:cNvPr>
          <p:cNvSpPr>
            <a:spLocks noChangeShapeType="1"/>
          </p:cNvSpPr>
          <p:nvPr/>
        </p:nvSpPr>
        <p:spPr bwMode="auto">
          <a:xfrm>
            <a:off x="1828800" y="3238500"/>
            <a:ext cx="4314825"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5620" name="Text Box 4">
            <a:extLst>
              <a:ext uri="{FF2B5EF4-FFF2-40B4-BE49-F238E27FC236}">
                <a16:creationId xmlns:a16="http://schemas.microsoft.com/office/drawing/2014/main" id="{7CD1D2EA-09D3-8B4D-BCAD-048FE8C503AD}"/>
              </a:ext>
            </a:extLst>
          </p:cNvPr>
          <p:cNvSpPr txBox="1">
            <a:spLocks noChangeArrowheads="1"/>
          </p:cNvSpPr>
          <p:nvPr/>
        </p:nvSpPr>
        <p:spPr bwMode="auto">
          <a:xfrm>
            <a:off x="3451225" y="2794000"/>
            <a:ext cx="14255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CC0000"/>
                </a:solidFill>
                <a:effectLst/>
                <a:uLnTx/>
                <a:uFillTx/>
                <a:latin typeface="Arial" panose="020B0604020202020204" pitchFamily="34" charset="0"/>
                <a:ea typeface="+mn-ea"/>
                <a:cs typeface="+mn-cs"/>
              </a:rPr>
              <a:t>Which </a:t>
            </a:r>
            <a:br>
              <a:rPr kumimoji="0" lang="en-US" altLang="en-US" sz="1800" b="0" i="0" u="none" strike="noStrike" kern="1200" cap="none" spc="0" normalizeH="0" baseline="0" noProof="0">
                <a:ln>
                  <a:noFill/>
                </a:ln>
                <a:solidFill>
                  <a:srgbClr val="CC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CC0000"/>
                </a:solidFill>
                <a:effectLst/>
                <a:uLnTx/>
                <a:uFillTx/>
                <a:latin typeface="Arial" panose="020B0604020202020204" pitchFamily="34" charset="0"/>
                <a:ea typeface="+mn-ea"/>
                <a:cs typeface="+mn-cs"/>
              </a:rPr>
              <a:t>is it?</a:t>
            </a:r>
          </a:p>
        </p:txBody>
      </p:sp>
      <p:sp>
        <p:nvSpPr>
          <p:cNvPr id="1135621" name="Text Box 5">
            <a:extLst>
              <a:ext uri="{FF2B5EF4-FFF2-40B4-BE49-F238E27FC236}">
                <a16:creationId xmlns:a16="http://schemas.microsoft.com/office/drawing/2014/main" id="{0B28CF12-4767-814B-99A3-C81FCA89643F}"/>
              </a:ext>
            </a:extLst>
          </p:cNvPr>
          <p:cNvSpPr txBox="1">
            <a:spLocks noChangeArrowheads="1"/>
          </p:cNvSpPr>
          <p:nvPr/>
        </p:nvSpPr>
        <p:spPr bwMode="auto">
          <a:xfrm>
            <a:off x="5334000" y="3200400"/>
            <a:ext cx="35052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often compare two treatments used on </a:t>
            </a: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independent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samples. </a:t>
            </a:r>
          </a:p>
          <a:p>
            <a:pPr marL="0" marR="0" lvl="0" indent="0" algn="l" defTabSz="914400" rtl="0" eaLnBrk="1" fontAlgn="base" latinLnBrk="0" hangingPunct="1">
              <a:lnSpc>
                <a:spcPct val="13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Is the difference between both treatments due only to variations from the random sampling (B), or does it reflect a true difference in population means (A)? </a:t>
            </a:r>
          </a:p>
        </p:txBody>
      </p:sp>
      <p:sp>
        <p:nvSpPr>
          <p:cNvPr id="1135622" name="Text Box 6">
            <a:extLst>
              <a:ext uri="{FF2B5EF4-FFF2-40B4-BE49-F238E27FC236}">
                <a16:creationId xmlns:a16="http://schemas.microsoft.com/office/drawing/2014/main" id="{141CC995-2D79-3C42-AF4E-CC75B415B04F}"/>
              </a:ext>
            </a:extLst>
          </p:cNvPr>
          <p:cNvSpPr txBox="1">
            <a:spLocks noChangeArrowheads="1"/>
          </p:cNvSpPr>
          <p:nvPr/>
        </p:nvSpPr>
        <p:spPr bwMode="auto">
          <a:xfrm>
            <a:off x="365125" y="5791200"/>
            <a:ext cx="49688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20000"/>
              </a:spcBef>
              <a:spcAft>
                <a:spcPct val="25000"/>
              </a:spcAft>
              <a:buClr>
                <a:srgbClr val="CC9900"/>
              </a:buClr>
              <a:buSzPct val="65000"/>
              <a:buFont typeface="Wingdings" pitchFamily="2" charset="2"/>
              <a:buNone/>
              <a:tabLst/>
              <a:defRPr/>
            </a:pPr>
            <a:r>
              <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mn-ea"/>
                <a:cs typeface="+mn-cs"/>
              </a:rPr>
              <a:t>Independent samples: Subjects in one samples are completely unrelated to subjects in the other sample.</a:t>
            </a:r>
          </a:p>
        </p:txBody>
      </p:sp>
      <p:sp>
        <p:nvSpPr>
          <p:cNvPr id="35847" name="Oval 7">
            <a:extLst>
              <a:ext uri="{FF2B5EF4-FFF2-40B4-BE49-F238E27FC236}">
                <a16:creationId xmlns:a16="http://schemas.microsoft.com/office/drawing/2014/main" id="{54B92E3B-71D7-3E4D-9F08-AD1C8886B666}"/>
              </a:ext>
            </a:extLst>
          </p:cNvPr>
          <p:cNvSpPr>
            <a:spLocks noChangeArrowheads="1"/>
          </p:cNvSpPr>
          <p:nvPr/>
        </p:nvSpPr>
        <p:spPr bwMode="auto">
          <a:xfrm>
            <a:off x="685800" y="990600"/>
            <a:ext cx="2743200" cy="1930400"/>
          </a:xfrm>
          <a:prstGeom prst="ellipse">
            <a:avLst/>
          </a:prstGeom>
          <a:noFill/>
          <a:ln w="5715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8" name="Oval 8">
            <a:extLst>
              <a:ext uri="{FF2B5EF4-FFF2-40B4-BE49-F238E27FC236}">
                <a16:creationId xmlns:a16="http://schemas.microsoft.com/office/drawing/2014/main" id="{631EF37B-A033-1C45-8CF0-ACA9C20BA146}"/>
              </a:ext>
            </a:extLst>
          </p:cNvPr>
          <p:cNvSpPr>
            <a:spLocks noChangeArrowheads="1"/>
          </p:cNvSpPr>
          <p:nvPr/>
        </p:nvSpPr>
        <p:spPr bwMode="auto">
          <a:xfrm>
            <a:off x="2082800" y="1905000"/>
            <a:ext cx="889000" cy="711200"/>
          </a:xfrm>
          <a:prstGeom prst="ellipse">
            <a:avLst/>
          </a:pr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9" name="Text Box 9">
            <a:extLst>
              <a:ext uri="{FF2B5EF4-FFF2-40B4-BE49-F238E27FC236}">
                <a16:creationId xmlns:a16="http://schemas.microsoft.com/office/drawing/2014/main" id="{2FA4C19A-630E-1842-AB36-95EC73A05F67}"/>
              </a:ext>
            </a:extLst>
          </p:cNvPr>
          <p:cNvSpPr txBox="1">
            <a:spLocks noChangeArrowheads="1"/>
          </p:cNvSpPr>
          <p:nvPr/>
        </p:nvSpPr>
        <p:spPr bwMode="auto">
          <a:xfrm>
            <a:off x="911225" y="1347788"/>
            <a:ext cx="1246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333399"/>
                </a:solidFill>
                <a:effectLst/>
                <a:uLnTx/>
                <a:uFillTx/>
                <a:latin typeface="Arial" panose="020B0604020202020204" pitchFamily="34" charset="0"/>
                <a:ea typeface="+mn-ea"/>
                <a:cs typeface="+mn-cs"/>
              </a:rPr>
              <a:t>Population 1</a:t>
            </a:r>
          </a:p>
        </p:txBody>
      </p:sp>
      <p:sp>
        <p:nvSpPr>
          <p:cNvPr id="35850" name="Text Box 10">
            <a:extLst>
              <a:ext uri="{FF2B5EF4-FFF2-40B4-BE49-F238E27FC236}">
                <a16:creationId xmlns:a16="http://schemas.microsoft.com/office/drawing/2014/main" id="{527E77C8-94A3-814B-AC47-7AE80F16A873}"/>
              </a:ext>
            </a:extLst>
          </p:cNvPr>
          <p:cNvSpPr txBox="1">
            <a:spLocks noChangeArrowheads="1"/>
          </p:cNvSpPr>
          <p:nvPr/>
        </p:nvSpPr>
        <p:spPr bwMode="auto">
          <a:xfrm>
            <a:off x="2057400" y="2103438"/>
            <a:ext cx="963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FF9900"/>
                </a:solidFill>
                <a:effectLst/>
                <a:uLnTx/>
                <a:uFillTx/>
                <a:latin typeface="Arial" panose="020B0604020202020204" pitchFamily="34" charset="0"/>
                <a:ea typeface="+mn-ea"/>
                <a:cs typeface="+mn-cs"/>
              </a:rPr>
              <a:t>Sample 1</a:t>
            </a:r>
          </a:p>
        </p:txBody>
      </p:sp>
      <p:sp>
        <p:nvSpPr>
          <p:cNvPr id="35851" name="Oval 11">
            <a:extLst>
              <a:ext uri="{FF2B5EF4-FFF2-40B4-BE49-F238E27FC236}">
                <a16:creationId xmlns:a16="http://schemas.microsoft.com/office/drawing/2014/main" id="{8575A2A6-DC74-6F4D-BF84-B627F04B31CD}"/>
              </a:ext>
            </a:extLst>
          </p:cNvPr>
          <p:cNvSpPr>
            <a:spLocks noChangeArrowheads="1"/>
          </p:cNvSpPr>
          <p:nvPr/>
        </p:nvSpPr>
        <p:spPr bwMode="auto">
          <a:xfrm>
            <a:off x="4800600" y="1016000"/>
            <a:ext cx="2743200" cy="1930400"/>
          </a:xfrm>
          <a:prstGeom prst="ellipse">
            <a:avLst/>
          </a:prstGeom>
          <a:noFill/>
          <a:ln w="5715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2" name="Oval 12">
            <a:extLst>
              <a:ext uri="{FF2B5EF4-FFF2-40B4-BE49-F238E27FC236}">
                <a16:creationId xmlns:a16="http://schemas.microsoft.com/office/drawing/2014/main" id="{80FBF5F5-F7F4-1F40-867F-596296ED6F7E}"/>
              </a:ext>
            </a:extLst>
          </p:cNvPr>
          <p:cNvSpPr>
            <a:spLocks noChangeArrowheads="1"/>
          </p:cNvSpPr>
          <p:nvPr/>
        </p:nvSpPr>
        <p:spPr bwMode="auto">
          <a:xfrm>
            <a:off x="6426200" y="1625600"/>
            <a:ext cx="889000" cy="711200"/>
          </a:xfrm>
          <a:prstGeom prst="ellipse">
            <a:avLst/>
          </a:pr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3" name="Text Box 13">
            <a:extLst>
              <a:ext uri="{FF2B5EF4-FFF2-40B4-BE49-F238E27FC236}">
                <a16:creationId xmlns:a16="http://schemas.microsoft.com/office/drawing/2014/main" id="{BC0AFAFB-EE46-6D4A-8FCC-97A5E9A1AD70}"/>
              </a:ext>
            </a:extLst>
          </p:cNvPr>
          <p:cNvSpPr txBox="1">
            <a:spLocks noChangeArrowheads="1"/>
          </p:cNvSpPr>
          <p:nvPr/>
        </p:nvSpPr>
        <p:spPr bwMode="auto">
          <a:xfrm>
            <a:off x="5026025" y="1373188"/>
            <a:ext cx="1246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333399"/>
                </a:solidFill>
                <a:effectLst/>
                <a:uLnTx/>
                <a:uFillTx/>
                <a:latin typeface="Arial" panose="020B0604020202020204" pitchFamily="34" charset="0"/>
                <a:ea typeface="+mn-ea"/>
                <a:cs typeface="+mn-cs"/>
              </a:rPr>
              <a:t>Population 2</a:t>
            </a:r>
          </a:p>
        </p:txBody>
      </p:sp>
      <p:sp>
        <p:nvSpPr>
          <p:cNvPr id="35854" name="Text Box 14">
            <a:extLst>
              <a:ext uri="{FF2B5EF4-FFF2-40B4-BE49-F238E27FC236}">
                <a16:creationId xmlns:a16="http://schemas.microsoft.com/office/drawing/2014/main" id="{57EEFFF8-4DFC-3E4C-A674-33D41BB1ADCF}"/>
              </a:ext>
            </a:extLst>
          </p:cNvPr>
          <p:cNvSpPr txBox="1">
            <a:spLocks noChangeArrowheads="1"/>
          </p:cNvSpPr>
          <p:nvPr/>
        </p:nvSpPr>
        <p:spPr bwMode="auto">
          <a:xfrm>
            <a:off x="6400800" y="1824038"/>
            <a:ext cx="963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FF9900"/>
                </a:solidFill>
                <a:effectLst/>
                <a:uLnTx/>
                <a:uFillTx/>
                <a:latin typeface="Arial" panose="020B0604020202020204" pitchFamily="34" charset="0"/>
                <a:ea typeface="+mn-ea"/>
                <a:cs typeface="+mn-cs"/>
              </a:rPr>
              <a:t>Sample 2</a:t>
            </a:r>
          </a:p>
        </p:txBody>
      </p:sp>
      <p:sp>
        <p:nvSpPr>
          <p:cNvPr id="35855" name="Text Box 15">
            <a:extLst>
              <a:ext uri="{FF2B5EF4-FFF2-40B4-BE49-F238E27FC236}">
                <a16:creationId xmlns:a16="http://schemas.microsoft.com/office/drawing/2014/main" id="{E2C98A54-FC5F-4441-963C-3F58EED92D91}"/>
              </a:ext>
            </a:extLst>
          </p:cNvPr>
          <p:cNvSpPr txBox="1">
            <a:spLocks noChangeArrowheads="1"/>
          </p:cNvSpPr>
          <p:nvPr/>
        </p:nvSpPr>
        <p:spPr bwMode="auto">
          <a:xfrm>
            <a:off x="3854450" y="11572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grpSp>
        <p:nvGrpSpPr>
          <p:cNvPr id="2" name="Group 16">
            <a:extLst>
              <a:ext uri="{FF2B5EF4-FFF2-40B4-BE49-F238E27FC236}">
                <a16:creationId xmlns:a16="http://schemas.microsoft.com/office/drawing/2014/main" id="{EA757D99-BD4B-534A-AE24-F862D3C87899}"/>
              </a:ext>
            </a:extLst>
          </p:cNvPr>
          <p:cNvGrpSpPr>
            <a:grpSpLocks/>
          </p:cNvGrpSpPr>
          <p:nvPr/>
        </p:nvGrpSpPr>
        <p:grpSpPr bwMode="auto">
          <a:xfrm>
            <a:off x="1524000" y="3556000"/>
            <a:ext cx="3155950" cy="1930400"/>
            <a:chOff x="960" y="2240"/>
            <a:chExt cx="1988" cy="1216"/>
          </a:xfrm>
        </p:grpSpPr>
        <p:sp>
          <p:nvSpPr>
            <p:cNvPr id="35857" name="Oval 17">
              <a:extLst>
                <a:ext uri="{FF2B5EF4-FFF2-40B4-BE49-F238E27FC236}">
                  <a16:creationId xmlns:a16="http://schemas.microsoft.com/office/drawing/2014/main" id="{48B9982E-E936-6E49-874D-3B4CB12E75AA}"/>
                </a:ext>
              </a:extLst>
            </p:cNvPr>
            <p:cNvSpPr>
              <a:spLocks noChangeArrowheads="1"/>
            </p:cNvSpPr>
            <p:nvPr/>
          </p:nvSpPr>
          <p:spPr bwMode="auto">
            <a:xfrm>
              <a:off x="960" y="2240"/>
              <a:ext cx="1728" cy="1216"/>
            </a:xfrm>
            <a:prstGeom prst="ellipse">
              <a:avLst/>
            </a:prstGeom>
            <a:noFill/>
            <a:ln w="5715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8" name="Oval 18">
              <a:extLst>
                <a:ext uri="{FF2B5EF4-FFF2-40B4-BE49-F238E27FC236}">
                  <a16:creationId xmlns:a16="http://schemas.microsoft.com/office/drawing/2014/main" id="{35BFE35A-BC22-8942-A656-AEADDB184162}"/>
                </a:ext>
              </a:extLst>
            </p:cNvPr>
            <p:cNvSpPr>
              <a:spLocks noChangeArrowheads="1"/>
            </p:cNvSpPr>
            <p:nvPr/>
          </p:nvSpPr>
          <p:spPr bwMode="auto">
            <a:xfrm>
              <a:off x="2032" y="2672"/>
              <a:ext cx="560" cy="448"/>
            </a:xfrm>
            <a:prstGeom prst="ellipse">
              <a:avLst/>
            </a:pr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9" name="Text Box 19">
              <a:extLst>
                <a:ext uri="{FF2B5EF4-FFF2-40B4-BE49-F238E27FC236}">
                  <a16:creationId xmlns:a16="http://schemas.microsoft.com/office/drawing/2014/main" id="{884DAB15-4847-1943-8F59-4A980EE5F273}"/>
                </a:ext>
              </a:extLst>
            </p:cNvPr>
            <p:cNvSpPr txBox="1">
              <a:spLocks noChangeArrowheads="1"/>
            </p:cNvSpPr>
            <p:nvPr/>
          </p:nvSpPr>
          <p:spPr bwMode="auto">
            <a:xfrm>
              <a:off x="1102" y="2465"/>
              <a:ext cx="6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333399"/>
                  </a:solidFill>
                  <a:effectLst/>
                  <a:uLnTx/>
                  <a:uFillTx/>
                  <a:latin typeface="Arial" panose="020B0604020202020204" pitchFamily="34" charset="0"/>
                  <a:ea typeface="+mn-ea"/>
                  <a:cs typeface="+mn-cs"/>
                </a:rPr>
                <a:t>Population</a:t>
              </a:r>
            </a:p>
          </p:txBody>
        </p:sp>
        <p:sp>
          <p:nvSpPr>
            <p:cNvPr id="35860" name="Text Box 20">
              <a:extLst>
                <a:ext uri="{FF2B5EF4-FFF2-40B4-BE49-F238E27FC236}">
                  <a16:creationId xmlns:a16="http://schemas.microsoft.com/office/drawing/2014/main" id="{3953D679-2F39-1F4F-A87B-B15C576B9BDE}"/>
                </a:ext>
              </a:extLst>
            </p:cNvPr>
            <p:cNvSpPr txBox="1">
              <a:spLocks noChangeArrowheads="1"/>
            </p:cNvSpPr>
            <p:nvPr/>
          </p:nvSpPr>
          <p:spPr bwMode="auto">
            <a:xfrm>
              <a:off x="2016" y="2797"/>
              <a:ext cx="6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FF9900"/>
                  </a:solidFill>
                  <a:effectLst/>
                  <a:uLnTx/>
                  <a:uFillTx/>
                  <a:latin typeface="Arial" panose="020B0604020202020204" pitchFamily="34" charset="0"/>
                  <a:ea typeface="+mn-ea"/>
                  <a:cs typeface="+mn-cs"/>
                </a:rPr>
                <a:t>Sample 2</a:t>
              </a:r>
            </a:p>
          </p:txBody>
        </p:sp>
        <p:sp>
          <p:nvSpPr>
            <p:cNvPr id="35861" name="Oval 21">
              <a:extLst>
                <a:ext uri="{FF2B5EF4-FFF2-40B4-BE49-F238E27FC236}">
                  <a16:creationId xmlns:a16="http://schemas.microsoft.com/office/drawing/2014/main" id="{FE2DDC73-179C-2247-9B46-6D48AC41D96B}"/>
                </a:ext>
              </a:extLst>
            </p:cNvPr>
            <p:cNvSpPr>
              <a:spLocks noChangeArrowheads="1"/>
            </p:cNvSpPr>
            <p:nvPr/>
          </p:nvSpPr>
          <p:spPr bwMode="auto">
            <a:xfrm>
              <a:off x="1264" y="2912"/>
              <a:ext cx="560" cy="448"/>
            </a:xfrm>
            <a:prstGeom prst="ellipse">
              <a:avLst/>
            </a:pr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2" name="Text Box 22">
              <a:extLst>
                <a:ext uri="{FF2B5EF4-FFF2-40B4-BE49-F238E27FC236}">
                  <a16:creationId xmlns:a16="http://schemas.microsoft.com/office/drawing/2014/main" id="{ECEEC31F-E4BF-2141-BFE9-DAB62519E254}"/>
                </a:ext>
              </a:extLst>
            </p:cNvPr>
            <p:cNvSpPr txBox="1">
              <a:spLocks noChangeArrowheads="1"/>
            </p:cNvSpPr>
            <p:nvPr/>
          </p:nvSpPr>
          <p:spPr bwMode="auto">
            <a:xfrm>
              <a:off x="1248" y="3037"/>
              <a:ext cx="6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FF9900"/>
                  </a:solidFill>
                  <a:effectLst/>
                  <a:uLnTx/>
                  <a:uFillTx/>
                  <a:latin typeface="Arial" panose="020B0604020202020204" pitchFamily="34" charset="0"/>
                  <a:ea typeface="+mn-ea"/>
                  <a:cs typeface="+mn-cs"/>
                </a:rPr>
                <a:t>Sample 1</a:t>
              </a:r>
            </a:p>
          </p:txBody>
        </p:sp>
        <p:sp>
          <p:nvSpPr>
            <p:cNvPr id="35863" name="Text Box 23">
              <a:extLst>
                <a:ext uri="{FF2B5EF4-FFF2-40B4-BE49-F238E27FC236}">
                  <a16:creationId xmlns:a16="http://schemas.microsoft.com/office/drawing/2014/main" id="{11E4C133-7F56-904F-B537-FE2378F34F73}"/>
                </a:ext>
              </a:extLst>
            </p:cNvPr>
            <p:cNvSpPr txBox="1">
              <a:spLocks noChangeArrowheads="1"/>
            </p:cNvSpPr>
            <p:nvPr/>
          </p:nvSpPr>
          <p:spPr bwMode="auto">
            <a:xfrm>
              <a:off x="2640" y="2361"/>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p>
          </p:txBody>
        </p:sp>
      </p:grpSp>
    </p:spTree>
    <p:extLst>
      <p:ext uri="{BB962C8B-B14F-4D97-AF65-F5344CB8AC3E}">
        <p14:creationId xmlns:p14="http://schemas.microsoft.com/office/powerpoint/2010/main" val="757222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56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56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35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20" grpId="0"/>
      <p:bldP spid="1135621" grpId="0"/>
      <p:bldP spid="113562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545B394A-8C88-5F48-A65B-4EBA8E72C6C1}"/>
              </a:ext>
            </a:extLst>
          </p:cNvPr>
          <p:cNvSpPr>
            <a:spLocks noGrp="1" noChangeArrowheads="1"/>
          </p:cNvSpPr>
          <p:nvPr>
            <p:ph type="title"/>
          </p:nvPr>
        </p:nvSpPr>
        <p:spPr/>
        <p:txBody>
          <a:bodyPr/>
          <a:lstStyle/>
          <a:p>
            <a:pPr eaLnBrk="1" hangingPunct="1">
              <a:defRPr/>
            </a:pPr>
            <a:r>
              <a:rPr lang="en-US" dirty="0"/>
              <a:t>Two-sample </a:t>
            </a:r>
            <a:r>
              <a:rPr lang="en-US" i="1" dirty="0">
                <a:latin typeface="+mn-lt"/>
              </a:rPr>
              <a:t>z</a:t>
            </a:r>
            <a:r>
              <a:rPr lang="en-US" i="1" dirty="0"/>
              <a:t> </a:t>
            </a:r>
            <a:r>
              <a:rPr lang="en-US" dirty="0"/>
              <a:t>statistic (known </a:t>
            </a:r>
            <a:r>
              <a:rPr lang="en-US" dirty="0" err="1">
                <a:latin typeface="Symbol" pitchFamily="18" charset="2"/>
              </a:rPr>
              <a:t>s</a:t>
            </a:r>
            <a:r>
              <a:rPr lang="en-US" dirty="0" err="1">
                <a:latin typeface="+mn-lt"/>
              </a:rPr>
              <a:t>’s</a:t>
            </a:r>
            <a:r>
              <a:rPr lang="en-US" dirty="0"/>
              <a:t>)</a:t>
            </a:r>
          </a:p>
        </p:txBody>
      </p:sp>
      <p:sp>
        <p:nvSpPr>
          <p:cNvPr id="1136643" name="Rectangle 3">
            <a:extLst>
              <a:ext uri="{FF2B5EF4-FFF2-40B4-BE49-F238E27FC236}">
                <a16:creationId xmlns:a16="http://schemas.microsoft.com/office/drawing/2014/main" id="{5E49CAC1-863E-224F-BED0-10A644C3F331}"/>
              </a:ext>
            </a:extLst>
          </p:cNvPr>
          <p:cNvSpPr>
            <a:spLocks noGrp="1" noChangeArrowheads="1"/>
          </p:cNvSpPr>
          <p:nvPr>
            <p:ph type="body" sz="half" idx="1"/>
          </p:nvPr>
        </p:nvSpPr>
        <p:spPr>
          <a:xfrm>
            <a:off x="228600" y="1143000"/>
            <a:ext cx="8458200" cy="5486400"/>
          </a:xfrm>
        </p:spPr>
        <p:txBody>
          <a:bodyPr/>
          <a:lstStyle/>
          <a:p>
            <a:pPr marL="0" indent="0" eaLnBrk="1" hangingPunct="1">
              <a:lnSpc>
                <a:spcPct val="180000"/>
              </a:lnSpc>
              <a:spcAft>
                <a:spcPct val="25000"/>
              </a:spcAft>
              <a:buFont typeface="Wingdings" pitchFamily="2" charset="2"/>
              <a:buNone/>
            </a:pPr>
            <a:r>
              <a:rPr lang="en-US" altLang="en-US"/>
              <a:t>We have </a:t>
            </a:r>
            <a:r>
              <a:rPr lang="en-US" altLang="en-US" b="1">
                <a:solidFill>
                  <a:srgbClr val="333399"/>
                </a:solidFill>
              </a:rPr>
              <a:t>two independent SRSs</a:t>
            </a:r>
            <a:r>
              <a:rPr lang="en-US" altLang="en-US"/>
              <a:t> (simple random samples) possibly coming from two distinct populations with (</a:t>
            </a:r>
            <a:r>
              <a:rPr lang="en-US" altLang="en-US" i="1">
                <a:latin typeface="Symbol" pitchFamily="2" charset="2"/>
              </a:rPr>
              <a:t>m</a:t>
            </a:r>
            <a:r>
              <a:rPr lang="en-US" altLang="en-US" baseline="-25000">
                <a:latin typeface="Symbol" pitchFamily="2" charset="2"/>
              </a:rPr>
              <a:t>1</a:t>
            </a:r>
            <a:r>
              <a:rPr lang="en-US" altLang="en-US">
                <a:latin typeface="Symbol" pitchFamily="2" charset="2"/>
              </a:rPr>
              <a:t>,</a:t>
            </a:r>
            <a:r>
              <a:rPr lang="en-US" altLang="en-US" i="1">
                <a:latin typeface="Symbol" pitchFamily="2" charset="2"/>
              </a:rPr>
              <a:t>s</a:t>
            </a:r>
            <a:r>
              <a:rPr lang="en-US" altLang="en-US" baseline="-25000">
                <a:latin typeface="Symbol" pitchFamily="2" charset="2"/>
              </a:rPr>
              <a:t>1</a:t>
            </a:r>
            <a:r>
              <a:rPr lang="en-US" altLang="en-US"/>
              <a:t>) and (</a:t>
            </a:r>
            <a:r>
              <a:rPr lang="en-US" altLang="en-US" i="1">
                <a:latin typeface="Symbol" pitchFamily="2" charset="2"/>
              </a:rPr>
              <a:t>m</a:t>
            </a:r>
            <a:r>
              <a:rPr lang="en-US" altLang="en-US" baseline="-25000">
                <a:latin typeface="Symbol" pitchFamily="2" charset="2"/>
              </a:rPr>
              <a:t>2</a:t>
            </a:r>
            <a:r>
              <a:rPr lang="en-US" altLang="en-US">
                <a:latin typeface="Symbol" pitchFamily="2" charset="2"/>
              </a:rPr>
              <a:t>,</a:t>
            </a:r>
            <a:r>
              <a:rPr lang="en-US" altLang="en-US" i="1">
                <a:latin typeface="Symbol" pitchFamily="2" charset="2"/>
              </a:rPr>
              <a:t>s</a:t>
            </a:r>
            <a:r>
              <a:rPr lang="en-US" altLang="en-US" baseline="-25000">
                <a:latin typeface="Symbol" pitchFamily="2" charset="2"/>
              </a:rPr>
              <a:t>2</a:t>
            </a:r>
            <a:r>
              <a:rPr lang="en-US" altLang="en-US"/>
              <a:t>). We use   </a:t>
            </a:r>
            <a:r>
              <a:rPr lang="en-US" altLang="en-US" baseline="-25000"/>
              <a:t>1 </a:t>
            </a:r>
            <a:r>
              <a:rPr lang="en-US" altLang="en-US"/>
              <a:t>and    </a:t>
            </a:r>
            <a:r>
              <a:rPr lang="en-US" altLang="en-US" baseline="-25000"/>
              <a:t>2</a:t>
            </a:r>
            <a:r>
              <a:rPr lang="en-US" altLang="en-US"/>
              <a:t> to estimate the unknown </a:t>
            </a:r>
            <a:r>
              <a:rPr lang="en-US" altLang="en-US" i="1">
                <a:latin typeface="Symbol" pitchFamily="2" charset="2"/>
              </a:rPr>
              <a:t>m</a:t>
            </a:r>
            <a:r>
              <a:rPr lang="en-US" altLang="en-US" baseline="-25000">
                <a:latin typeface="Symbol" pitchFamily="2" charset="2"/>
              </a:rPr>
              <a:t>1</a:t>
            </a:r>
            <a:r>
              <a:rPr lang="en-US" altLang="en-US"/>
              <a:t> and </a:t>
            </a:r>
            <a:r>
              <a:rPr lang="en-US" altLang="en-US" i="1">
                <a:latin typeface="Symbol" pitchFamily="2" charset="2"/>
              </a:rPr>
              <a:t>m</a:t>
            </a:r>
            <a:r>
              <a:rPr lang="en-US" altLang="en-US" baseline="-25000">
                <a:latin typeface="Symbol" pitchFamily="2" charset="2"/>
              </a:rPr>
              <a:t>2</a:t>
            </a:r>
            <a:r>
              <a:rPr lang="en-US" altLang="en-US"/>
              <a:t>.</a:t>
            </a:r>
          </a:p>
          <a:p>
            <a:pPr marL="0" indent="0" eaLnBrk="1" hangingPunct="1">
              <a:lnSpc>
                <a:spcPct val="180000"/>
              </a:lnSpc>
              <a:spcAft>
                <a:spcPct val="25000"/>
              </a:spcAft>
              <a:buFont typeface="Wingdings" pitchFamily="2" charset="2"/>
              <a:buNone/>
            </a:pPr>
            <a:endParaRPr lang="en-US" altLang="en-US" sz="800"/>
          </a:p>
          <a:p>
            <a:pPr marL="0" indent="0" eaLnBrk="1" hangingPunct="1">
              <a:lnSpc>
                <a:spcPct val="180000"/>
              </a:lnSpc>
              <a:spcAft>
                <a:spcPct val="25000"/>
              </a:spcAft>
              <a:buFont typeface="Wingdings" pitchFamily="2" charset="2"/>
              <a:buNone/>
            </a:pPr>
            <a:r>
              <a:rPr lang="en-US" altLang="en-US"/>
              <a:t>When both populations are normal, the sampling distribution of (  </a:t>
            </a:r>
            <a:r>
              <a:rPr lang="en-US" altLang="en-US" baseline="-25000"/>
              <a:t>1</a:t>
            </a:r>
            <a:r>
              <a:rPr lang="en-US" altLang="en-US">
                <a:cs typeface="Arial" panose="020B0604020202020204" pitchFamily="34" charset="0"/>
              </a:rPr>
              <a:t>−</a:t>
            </a:r>
            <a:r>
              <a:rPr lang="en-US" altLang="en-US"/>
              <a:t>   </a:t>
            </a:r>
            <a:r>
              <a:rPr lang="en-US" altLang="en-US" baseline="-25000"/>
              <a:t>2</a:t>
            </a:r>
            <a:r>
              <a:rPr lang="en-US" altLang="en-US"/>
              <a:t>) is also normal, with standard deviation :</a:t>
            </a:r>
          </a:p>
          <a:p>
            <a:pPr marL="0" indent="0" eaLnBrk="1" hangingPunct="1">
              <a:lnSpc>
                <a:spcPct val="180000"/>
              </a:lnSpc>
              <a:spcAft>
                <a:spcPct val="25000"/>
              </a:spcAft>
              <a:buFont typeface="Wingdings" pitchFamily="2" charset="2"/>
              <a:buNone/>
            </a:pPr>
            <a:endParaRPr lang="en-US" altLang="en-US" sz="800"/>
          </a:p>
          <a:p>
            <a:pPr marL="0" indent="0" eaLnBrk="1" hangingPunct="1">
              <a:lnSpc>
                <a:spcPct val="180000"/>
              </a:lnSpc>
              <a:buFont typeface="Wingdings" pitchFamily="2" charset="2"/>
              <a:buNone/>
            </a:pPr>
            <a:r>
              <a:rPr lang="en-US" altLang="en-US"/>
              <a:t>Then the </a:t>
            </a:r>
            <a:r>
              <a:rPr lang="en-US" altLang="en-US" b="1"/>
              <a:t>two-sample </a:t>
            </a:r>
            <a:r>
              <a:rPr lang="en-US" altLang="en-US" b="1" i="1"/>
              <a:t>z </a:t>
            </a:r>
            <a:r>
              <a:rPr lang="en-US" altLang="en-US" b="1"/>
              <a:t>statistic </a:t>
            </a:r>
            <a:br>
              <a:rPr lang="en-US" altLang="en-US" b="1"/>
            </a:br>
            <a:r>
              <a:rPr lang="en-US" altLang="en-US"/>
              <a:t>has the standard normal </a:t>
            </a:r>
            <a:r>
              <a:rPr lang="en-US" altLang="en-US" i="1"/>
              <a:t>N(</a:t>
            </a:r>
            <a:r>
              <a:rPr lang="en-US" altLang="en-US"/>
              <a:t>0</a:t>
            </a:r>
            <a:r>
              <a:rPr lang="en-US" altLang="en-US" i="1"/>
              <a:t>, </a:t>
            </a:r>
            <a:r>
              <a:rPr lang="en-US" altLang="en-US"/>
              <a:t>1</a:t>
            </a:r>
            <a:r>
              <a:rPr lang="en-US" altLang="en-US" i="1"/>
              <a:t>) </a:t>
            </a:r>
            <a:br>
              <a:rPr lang="en-US" altLang="en-US" i="1"/>
            </a:br>
            <a:r>
              <a:rPr lang="en-US" altLang="en-US"/>
              <a:t>sampling distribution.</a:t>
            </a:r>
            <a:endParaRPr lang="en-US" altLang="en-US" sz="2400"/>
          </a:p>
        </p:txBody>
      </p:sp>
      <p:graphicFrame>
        <p:nvGraphicFramePr>
          <p:cNvPr id="9218" name="Object 4">
            <a:extLst>
              <a:ext uri="{FF2B5EF4-FFF2-40B4-BE49-F238E27FC236}">
                <a16:creationId xmlns:a16="http://schemas.microsoft.com/office/drawing/2014/main" id="{8F341D36-7F1B-6F44-B249-CC8B26856DE0}"/>
              </a:ext>
            </a:extLst>
          </p:cNvPr>
          <p:cNvGraphicFramePr>
            <a:graphicFrameLocks noGrp="1" noChangeAspect="1"/>
          </p:cNvGraphicFramePr>
          <p:nvPr>
            <p:ph sz="quarter" idx="2"/>
          </p:nvPr>
        </p:nvGraphicFramePr>
        <p:xfrm>
          <a:off x="5562600" y="3810000"/>
          <a:ext cx="1219200" cy="863600"/>
        </p:xfrm>
        <a:graphic>
          <a:graphicData uri="http://schemas.openxmlformats.org/presentationml/2006/ole">
            <mc:AlternateContent xmlns:mc="http://schemas.openxmlformats.org/markup-compatibility/2006">
              <mc:Choice xmlns:v="urn:schemas-microsoft-com:vml" Requires="v">
                <p:oleObj spid="_x0000_s585737" name="Equation" r:id="rId4" imgW="16090900" imgH="11404600" progId="Equation.3">
                  <p:embed/>
                </p:oleObj>
              </mc:Choice>
              <mc:Fallback>
                <p:oleObj name="Equation" r:id="rId4" imgW="16090900" imgH="11404600" progId="Equation.3">
                  <p:embed/>
                  <p:pic>
                    <p:nvPicPr>
                      <p:cNvPr id="9218" name="Object 4">
                        <a:extLst>
                          <a:ext uri="{FF2B5EF4-FFF2-40B4-BE49-F238E27FC236}">
                            <a16:creationId xmlns:a16="http://schemas.microsoft.com/office/drawing/2014/main" id="{8F341D36-7F1B-6F44-B249-CC8B26856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10000"/>
                        <a:ext cx="12192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5">
            <a:extLst>
              <a:ext uri="{FF2B5EF4-FFF2-40B4-BE49-F238E27FC236}">
                <a16:creationId xmlns:a16="http://schemas.microsoft.com/office/drawing/2014/main" id="{67A22D51-4940-FC48-89E1-C16B9955438E}"/>
              </a:ext>
            </a:extLst>
          </p:cNvPr>
          <p:cNvGraphicFramePr>
            <a:graphicFrameLocks noGrp="1" noChangeAspect="1"/>
          </p:cNvGraphicFramePr>
          <p:nvPr>
            <p:ph sz="quarter" idx="3"/>
          </p:nvPr>
        </p:nvGraphicFramePr>
        <p:xfrm>
          <a:off x="4953000" y="5029200"/>
          <a:ext cx="2895600" cy="1358900"/>
        </p:xfrm>
        <a:graphic>
          <a:graphicData uri="http://schemas.openxmlformats.org/presentationml/2006/ole">
            <mc:AlternateContent xmlns:mc="http://schemas.openxmlformats.org/markup-compatibility/2006">
              <mc:Choice xmlns:v="urn:schemas-microsoft-com:vml" Requires="v">
                <p:oleObj spid="_x0000_s585738" name="Equation" r:id="rId6" imgW="33642300" imgH="15798800" progId="Equation.3">
                  <p:embed/>
                </p:oleObj>
              </mc:Choice>
              <mc:Fallback>
                <p:oleObj name="Equation" r:id="rId6" imgW="33642300" imgH="15798800" progId="Equation.3">
                  <p:embed/>
                  <p:pic>
                    <p:nvPicPr>
                      <p:cNvPr id="9219" name="Object 5">
                        <a:extLst>
                          <a:ext uri="{FF2B5EF4-FFF2-40B4-BE49-F238E27FC236}">
                            <a16:creationId xmlns:a16="http://schemas.microsoft.com/office/drawing/2014/main" id="{67A22D51-4940-FC48-89E1-C16B995543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029200"/>
                        <a:ext cx="2895600" cy="1358900"/>
                      </a:xfrm>
                      <a:prstGeom prst="rect">
                        <a:avLst/>
                      </a:prstGeom>
                      <a:noFill/>
                      <a:ln w="38100" cmpd="dbl">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2" name="Picture 6" descr="Picture1">
            <a:extLst>
              <a:ext uri="{FF2B5EF4-FFF2-40B4-BE49-F238E27FC236}">
                <a16:creationId xmlns:a16="http://schemas.microsoft.com/office/drawing/2014/main" id="{F60FE60C-8913-6240-BDAE-2F60B11D7A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6388" y="1905000"/>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Picture1">
            <a:extLst>
              <a:ext uri="{FF2B5EF4-FFF2-40B4-BE49-F238E27FC236}">
                <a16:creationId xmlns:a16="http://schemas.microsoft.com/office/drawing/2014/main" id="{03763AA7-D88F-904E-9799-8D0057DFDA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438400"/>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48" name="Picture 8" descr="Picture1">
            <a:extLst>
              <a:ext uri="{FF2B5EF4-FFF2-40B4-BE49-F238E27FC236}">
                <a16:creationId xmlns:a16="http://schemas.microsoft.com/office/drawing/2014/main" id="{8D82EFF1-BAA2-9E40-8F15-460EB3B768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3429000"/>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49" name="Picture 9" descr="Picture1">
            <a:extLst>
              <a:ext uri="{FF2B5EF4-FFF2-40B4-BE49-F238E27FC236}">
                <a16:creationId xmlns:a16="http://schemas.microsoft.com/office/drawing/2014/main" id="{EB26750F-EAE2-404D-BEC6-1327196EAB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3429000"/>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94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51EE903-29B4-FB44-B2B6-40D48FD220C4}"/>
              </a:ext>
            </a:extLst>
          </p:cNvPr>
          <p:cNvSpPr>
            <a:spLocks noGrp="1" noChangeArrowheads="1"/>
          </p:cNvSpPr>
          <p:nvPr>
            <p:ph type="title"/>
          </p:nvPr>
        </p:nvSpPr>
        <p:spPr>
          <a:xfrm>
            <a:off x="457200" y="228600"/>
            <a:ext cx="8458200" cy="762000"/>
          </a:xfrm>
        </p:spPr>
        <p:txBody>
          <a:bodyPr/>
          <a:lstStyle/>
          <a:p>
            <a:pPr eaLnBrk="1" hangingPunct="1"/>
            <a:r>
              <a:rPr lang="en-US" altLang="en-US"/>
              <a:t>Two independent samples </a:t>
            </a:r>
            <a:r>
              <a:rPr lang="en-US" altLang="en-US" i="1"/>
              <a:t>t </a:t>
            </a:r>
            <a:r>
              <a:rPr lang="en-US" altLang="en-US"/>
              <a:t>distribution</a:t>
            </a:r>
          </a:p>
        </p:txBody>
      </p:sp>
      <p:sp>
        <p:nvSpPr>
          <p:cNvPr id="1137667" name="Rectangle 3">
            <a:extLst>
              <a:ext uri="{FF2B5EF4-FFF2-40B4-BE49-F238E27FC236}">
                <a16:creationId xmlns:a16="http://schemas.microsoft.com/office/drawing/2014/main" id="{989BF632-B165-2D40-B95D-A7F43E0027E7}"/>
              </a:ext>
            </a:extLst>
          </p:cNvPr>
          <p:cNvSpPr>
            <a:spLocks noGrp="1" noChangeArrowheads="1"/>
          </p:cNvSpPr>
          <p:nvPr>
            <p:ph type="body" idx="1"/>
          </p:nvPr>
        </p:nvSpPr>
        <p:spPr>
          <a:xfrm>
            <a:off x="457200" y="1295400"/>
            <a:ext cx="8305800" cy="5334000"/>
          </a:xfrm>
        </p:spPr>
        <p:txBody>
          <a:bodyPr/>
          <a:lstStyle/>
          <a:p>
            <a:pPr marL="0" indent="0" eaLnBrk="1" hangingPunct="1">
              <a:lnSpc>
                <a:spcPct val="170000"/>
              </a:lnSpc>
              <a:spcAft>
                <a:spcPct val="25000"/>
              </a:spcAft>
              <a:buFont typeface="Wingdings" pitchFamily="2" charset="2"/>
              <a:buNone/>
            </a:pPr>
            <a:r>
              <a:rPr lang="en-US" altLang="en-US"/>
              <a:t>We have </a:t>
            </a:r>
            <a:r>
              <a:rPr lang="en-US" altLang="en-US" b="1">
                <a:solidFill>
                  <a:srgbClr val="333399"/>
                </a:solidFill>
              </a:rPr>
              <a:t>two independent SRSs</a:t>
            </a:r>
            <a:r>
              <a:rPr lang="en-US" altLang="en-US"/>
              <a:t> (simple random samples) possibly coming from two distinct populations with (</a:t>
            </a:r>
            <a:r>
              <a:rPr lang="en-US" altLang="en-US" i="1">
                <a:latin typeface="Symbol" pitchFamily="2" charset="2"/>
              </a:rPr>
              <a:t>m</a:t>
            </a:r>
            <a:r>
              <a:rPr lang="en-US" altLang="en-US" baseline="-25000">
                <a:latin typeface="Symbol" pitchFamily="2" charset="2"/>
              </a:rPr>
              <a:t>1</a:t>
            </a:r>
            <a:r>
              <a:rPr lang="en-US" altLang="en-US">
                <a:latin typeface="Symbol" pitchFamily="2" charset="2"/>
              </a:rPr>
              <a:t>,</a:t>
            </a:r>
            <a:r>
              <a:rPr lang="en-US" altLang="en-US" i="1">
                <a:latin typeface="Symbol" pitchFamily="2" charset="2"/>
              </a:rPr>
              <a:t>s</a:t>
            </a:r>
            <a:r>
              <a:rPr lang="en-US" altLang="en-US" baseline="-25000">
                <a:latin typeface="Symbol" pitchFamily="2" charset="2"/>
              </a:rPr>
              <a:t>1</a:t>
            </a:r>
            <a:r>
              <a:rPr lang="en-US" altLang="en-US"/>
              <a:t>) and (</a:t>
            </a:r>
            <a:r>
              <a:rPr lang="en-US" altLang="en-US" i="1">
                <a:latin typeface="Symbol" pitchFamily="2" charset="2"/>
              </a:rPr>
              <a:t>m</a:t>
            </a:r>
            <a:r>
              <a:rPr lang="en-US" altLang="en-US" baseline="-25000">
                <a:latin typeface="Symbol" pitchFamily="2" charset="2"/>
              </a:rPr>
              <a:t>2</a:t>
            </a:r>
            <a:r>
              <a:rPr lang="en-US" altLang="en-US">
                <a:latin typeface="Symbol" pitchFamily="2" charset="2"/>
              </a:rPr>
              <a:t>,</a:t>
            </a:r>
            <a:r>
              <a:rPr lang="en-US" altLang="en-US" i="1">
                <a:latin typeface="Symbol" pitchFamily="2" charset="2"/>
              </a:rPr>
              <a:t>s</a:t>
            </a:r>
            <a:r>
              <a:rPr lang="en-US" altLang="en-US" baseline="-25000">
                <a:latin typeface="Symbol" pitchFamily="2" charset="2"/>
              </a:rPr>
              <a:t>2</a:t>
            </a:r>
            <a:r>
              <a:rPr lang="en-US" altLang="en-US"/>
              <a:t>) unknown. We use (  </a:t>
            </a:r>
            <a:r>
              <a:rPr lang="en-US" altLang="en-US" baseline="-25000"/>
              <a:t>1</a:t>
            </a:r>
            <a:r>
              <a:rPr lang="en-US" altLang="en-US"/>
              <a:t>,</a:t>
            </a:r>
            <a:r>
              <a:rPr lang="en-US" altLang="en-US" i="1"/>
              <a:t>s</a:t>
            </a:r>
            <a:r>
              <a:rPr lang="en-US" altLang="en-US" baseline="-25000"/>
              <a:t>1</a:t>
            </a:r>
            <a:r>
              <a:rPr lang="en-US" altLang="en-US"/>
              <a:t>) and (  </a:t>
            </a:r>
            <a:r>
              <a:rPr lang="en-US" altLang="en-US" baseline="-25000"/>
              <a:t>2</a:t>
            </a:r>
            <a:r>
              <a:rPr lang="en-US" altLang="en-US"/>
              <a:t>,</a:t>
            </a:r>
            <a:r>
              <a:rPr lang="en-US" altLang="en-US" i="1"/>
              <a:t>s</a:t>
            </a:r>
            <a:r>
              <a:rPr lang="en-US" altLang="en-US" baseline="-25000"/>
              <a:t>2</a:t>
            </a:r>
            <a:r>
              <a:rPr lang="en-US" altLang="en-US"/>
              <a:t>) to estimate (</a:t>
            </a:r>
            <a:r>
              <a:rPr lang="en-US" altLang="en-US" i="1">
                <a:latin typeface="Symbol" pitchFamily="2" charset="2"/>
              </a:rPr>
              <a:t>m</a:t>
            </a:r>
            <a:r>
              <a:rPr lang="en-US" altLang="en-US" baseline="-25000">
                <a:latin typeface="Symbol" pitchFamily="2" charset="2"/>
              </a:rPr>
              <a:t>1</a:t>
            </a:r>
            <a:r>
              <a:rPr lang="en-US" altLang="en-US">
                <a:latin typeface="Symbol" pitchFamily="2" charset="2"/>
              </a:rPr>
              <a:t>,</a:t>
            </a:r>
            <a:r>
              <a:rPr lang="en-US" altLang="en-US" i="1">
                <a:latin typeface="Symbol" pitchFamily="2" charset="2"/>
              </a:rPr>
              <a:t>s</a:t>
            </a:r>
            <a:r>
              <a:rPr lang="en-US" altLang="en-US" baseline="-25000">
                <a:latin typeface="Symbol" pitchFamily="2" charset="2"/>
              </a:rPr>
              <a:t>1</a:t>
            </a:r>
            <a:r>
              <a:rPr lang="en-US" altLang="en-US"/>
              <a:t>) and (</a:t>
            </a:r>
            <a:r>
              <a:rPr lang="en-US" altLang="en-US" i="1">
                <a:latin typeface="Symbol" pitchFamily="2" charset="2"/>
              </a:rPr>
              <a:t>m</a:t>
            </a:r>
            <a:r>
              <a:rPr lang="en-US" altLang="en-US" baseline="-25000">
                <a:latin typeface="Symbol" pitchFamily="2" charset="2"/>
              </a:rPr>
              <a:t>2</a:t>
            </a:r>
            <a:r>
              <a:rPr lang="en-US" altLang="en-US">
                <a:latin typeface="Symbol" pitchFamily="2" charset="2"/>
              </a:rPr>
              <a:t>,</a:t>
            </a:r>
            <a:r>
              <a:rPr lang="en-US" altLang="en-US" i="1">
                <a:latin typeface="Symbol" pitchFamily="2" charset="2"/>
              </a:rPr>
              <a:t>s</a:t>
            </a:r>
            <a:r>
              <a:rPr lang="en-US" altLang="en-US" baseline="-25000">
                <a:latin typeface="Symbol" pitchFamily="2" charset="2"/>
              </a:rPr>
              <a:t>2</a:t>
            </a:r>
            <a:r>
              <a:rPr lang="en-US" altLang="en-US"/>
              <a:t>), respectively.</a:t>
            </a:r>
          </a:p>
          <a:p>
            <a:pPr marL="0" indent="0" eaLnBrk="1" hangingPunct="1">
              <a:lnSpc>
                <a:spcPct val="170000"/>
              </a:lnSpc>
              <a:spcAft>
                <a:spcPct val="25000"/>
              </a:spcAft>
              <a:buFont typeface="Wingdings" pitchFamily="2" charset="2"/>
              <a:buNone/>
            </a:pPr>
            <a:endParaRPr lang="en-US" altLang="en-US"/>
          </a:p>
          <a:p>
            <a:pPr marL="0" indent="0" eaLnBrk="1" hangingPunct="1">
              <a:lnSpc>
                <a:spcPct val="170000"/>
              </a:lnSpc>
              <a:spcAft>
                <a:spcPct val="25000"/>
              </a:spcAft>
              <a:buFont typeface="Wingdings" pitchFamily="2" charset="2"/>
              <a:buNone/>
            </a:pPr>
            <a:r>
              <a:rPr lang="en-US" altLang="en-US"/>
              <a:t>To compare the means, both populations should be normally distributed. However, in practice, it is enough that the two distributions have similar shapes and that the sample data contain no strong outliers. </a:t>
            </a:r>
            <a:br>
              <a:rPr lang="en-US" altLang="en-US"/>
            </a:br>
            <a:endParaRPr lang="en-US" altLang="en-US" sz="1200"/>
          </a:p>
        </p:txBody>
      </p:sp>
      <p:pic>
        <p:nvPicPr>
          <p:cNvPr id="36868" name="Picture 4" descr="Picture1">
            <a:extLst>
              <a:ext uri="{FF2B5EF4-FFF2-40B4-BE49-F238E27FC236}">
                <a16:creationId xmlns:a16="http://schemas.microsoft.com/office/drawing/2014/main" id="{C1B2880C-2781-6D43-910D-4D51AF047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90800"/>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Picture1">
            <a:extLst>
              <a:ext uri="{FF2B5EF4-FFF2-40B4-BE49-F238E27FC236}">
                <a16:creationId xmlns:a16="http://schemas.microsoft.com/office/drawing/2014/main" id="{C4F9C52D-22DE-0047-B918-CFC8AEFAA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22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660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7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3">
            <a:extLst>
              <a:ext uri="{FF2B5EF4-FFF2-40B4-BE49-F238E27FC236}">
                <a16:creationId xmlns:a16="http://schemas.microsoft.com/office/drawing/2014/main" id="{6DE298BC-8802-D34F-B862-40D2C0AC193C}"/>
              </a:ext>
            </a:extLst>
          </p:cNvPr>
          <p:cNvGraphicFramePr>
            <a:graphicFrameLocks noChangeAspect="1"/>
          </p:cNvGraphicFramePr>
          <p:nvPr/>
        </p:nvGraphicFramePr>
        <p:xfrm>
          <a:off x="5551488" y="1066800"/>
          <a:ext cx="2906712" cy="1219200"/>
        </p:xfrm>
        <a:graphic>
          <a:graphicData uri="http://schemas.openxmlformats.org/presentationml/2006/ole">
            <mc:AlternateContent xmlns:mc="http://schemas.openxmlformats.org/markup-compatibility/2006">
              <mc:Choice xmlns:v="urn:schemas-microsoft-com:vml" Requires="v">
                <p:oleObj spid="_x0000_s589833" name="Equation" r:id="rId4" imgW="27203400" imgH="11404600" progId="Equation.3">
                  <p:embed/>
                </p:oleObj>
              </mc:Choice>
              <mc:Fallback>
                <p:oleObj name="Equation" r:id="rId4" imgW="27203400" imgH="11404600" progId="Equation.3">
                  <p:embed/>
                  <p:pic>
                    <p:nvPicPr>
                      <p:cNvPr id="10242" name="Object 3">
                        <a:extLst>
                          <a:ext uri="{FF2B5EF4-FFF2-40B4-BE49-F238E27FC236}">
                            <a16:creationId xmlns:a16="http://schemas.microsoft.com/office/drawing/2014/main" id="{6DE298BC-8802-D34F-B862-40D2C0AC1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488" y="1066800"/>
                        <a:ext cx="2906712"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11">
            <a:extLst>
              <a:ext uri="{FF2B5EF4-FFF2-40B4-BE49-F238E27FC236}">
                <a16:creationId xmlns:a16="http://schemas.microsoft.com/office/drawing/2014/main" id="{66EDBC57-D937-3143-83E5-BB5F3B9515A3}"/>
              </a:ext>
            </a:extLst>
          </p:cNvPr>
          <p:cNvSpPr>
            <a:spLocks noGrp="1" noChangeArrowheads="1"/>
          </p:cNvSpPr>
          <p:nvPr>
            <p:ph type="body" idx="1"/>
          </p:nvPr>
        </p:nvSpPr>
        <p:spPr>
          <a:xfrm>
            <a:off x="457200" y="381000"/>
            <a:ext cx="4953000" cy="2971800"/>
          </a:xfrm>
        </p:spPr>
        <p:txBody>
          <a:bodyPr/>
          <a:lstStyle/>
          <a:p>
            <a:pPr marL="0" indent="0" eaLnBrk="1" hangingPunct="1">
              <a:lnSpc>
                <a:spcPct val="160000"/>
              </a:lnSpc>
              <a:spcBef>
                <a:spcPct val="0"/>
              </a:spcBef>
              <a:buClrTx/>
              <a:buSzTx/>
              <a:buFontTx/>
              <a:buNone/>
            </a:pPr>
            <a:r>
              <a:rPr lang="en-US" altLang="en-US"/>
              <a:t>Whereas the two-sample z-statistic is N(0,1), the two-sample t</a:t>
            </a:r>
            <a:r>
              <a:rPr lang="en-US" altLang="en-US" i="1"/>
              <a:t> </a:t>
            </a:r>
            <a:r>
              <a:rPr lang="en-US" altLang="en-US"/>
              <a:t>statistic follows </a:t>
            </a:r>
            <a:r>
              <a:rPr lang="en-US" altLang="en-US" i="1">
                <a:solidFill>
                  <a:srgbClr val="FF0000"/>
                </a:solidFill>
              </a:rPr>
              <a:t>approximately </a:t>
            </a:r>
            <a:r>
              <a:rPr lang="en-US" altLang="en-US"/>
              <a:t>the t distribution because we must now estimate the standard deviation for the sampling distribution of the difference in the sample means: </a:t>
            </a:r>
          </a:p>
        </p:txBody>
      </p:sp>
      <p:sp>
        <p:nvSpPr>
          <p:cNvPr id="1138700" name="Text Box 12">
            <a:extLst>
              <a:ext uri="{FF2B5EF4-FFF2-40B4-BE49-F238E27FC236}">
                <a16:creationId xmlns:a16="http://schemas.microsoft.com/office/drawing/2014/main" id="{709C51B8-B2B8-7445-A7CC-F9280F8373C5}"/>
              </a:ext>
            </a:extLst>
          </p:cNvPr>
          <p:cNvSpPr txBox="1">
            <a:spLocks noChangeArrowheads="1"/>
          </p:cNvSpPr>
          <p:nvPr/>
        </p:nvSpPr>
        <p:spPr bwMode="auto">
          <a:xfrm>
            <a:off x="990600" y="5475288"/>
            <a:ext cx="7391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6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Conservatively, the degrees of freedom is equal to the smallest of (</a:t>
            </a:r>
            <a:r>
              <a:rPr kumimoji="0" lang="en-US" altLang="en-US" sz="2000" b="1" i="1" u="none" strike="noStrike" kern="1200" cap="none" spc="0" normalizeH="0" baseline="0" noProof="0">
                <a:ln>
                  <a:noFill/>
                </a:ln>
                <a:solidFill>
                  <a:srgbClr val="333399"/>
                </a:solidFill>
                <a:effectLst/>
                <a:uLnTx/>
                <a:uFillTx/>
                <a:latin typeface="Arial" panose="020B0604020202020204" pitchFamily="34" charset="0"/>
                <a:ea typeface="+mn-ea"/>
                <a:cs typeface="+mn-cs"/>
              </a:rPr>
              <a:t>n</a:t>
            </a:r>
            <a:r>
              <a:rPr kumimoji="0" lang="en-US" altLang="en-US" sz="2000" b="1" i="0" u="none" strike="noStrike" kern="1200" cap="none" spc="0" normalizeH="0" baseline="-25000" noProof="0">
                <a:ln>
                  <a:noFill/>
                </a:ln>
                <a:solidFill>
                  <a:srgbClr val="333399"/>
                </a:solidFill>
                <a:effectLst/>
                <a:uLnTx/>
                <a:uFillTx/>
                <a:latin typeface="Arial" panose="020B0604020202020204" pitchFamily="34" charset="0"/>
                <a:ea typeface="+mn-ea"/>
                <a:cs typeface="+mn-cs"/>
              </a:rPr>
              <a:t>1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1, </a:t>
            </a:r>
            <a:r>
              <a:rPr kumimoji="0" lang="en-US" altLang="en-US" sz="2000" b="1" i="1" u="none" strike="noStrike" kern="1200" cap="none" spc="0" normalizeH="0" baseline="0" noProof="0">
                <a:ln>
                  <a:noFill/>
                </a:ln>
                <a:solidFill>
                  <a:srgbClr val="333399"/>
                </a:solidFill>
                <a:effectLst/>
                <a:uLnTx/>
                <a:uFillTx/>
                <a:latin typeface="Arial" panose="020B0604020202020204" pitchFamily="34" charset="0"/>
                <a:ea typeface="+mn-ea"/>
                <a:cs typeface="+mn-cs"/>
              </a:rPr>
              <a:t>n</a:t>
            </a:r>
            <a:r>
              <a:rPr kumimoji="0" lang="en-US" altLang="en-US" sz="2000" b="1" i="0" u="none" strike="noStrike" kern="1200" cap="none" spc="0" normalizeH="0" baseline="-25000" noProof="0">
                <a:ln>
                  <a:noFill/>
                </a:ln>
                <a:solidFill>
                  <a:srgbClr val="333399"/>
                </a:solidFill>
                <a:effectLst/>
                <a:uLnTx/>
                <a:uFillTx/>
                <a:latin typeface="Arial" panose="020B0604020202020204" pitchFamily="34" charset="0"/>
                <a:ea typeface="+mn-ea"/>
                <a:cs typeface="+mn-cs"/>
              </a:rPr>
              <a:t>2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1).</a:t>
            </a:r>
            <a:endPar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graphicFrame>
        <p:nvGraphicFramePr>
          <p:cNvPr id="10243" name="Object 5">
            <a:extLst>
              <a:ext uri="{FF2B5EF4-FFF2-40B4-BE49-F238E27FC236}">
                <a16:creationId xmlns:a16="http://schemas.microsoft.com/office/drawing/2014/main" id="{21A362D3-ED76-EF41-A9B8-561393FACF7C}"/>
              </a:ext>
            </a:extLst>
          </p:cNvPr>
          <p:cNvGraphicFramePr>
            <a:graphicFrameLocks noChangeAspect="1"/>
          </p:cNvGraphicFramePr>
          <p:nvPr/>
        </p:nvGraphicFramePr>
        <p:xfrm>
          <a:off x="457200" y="3746500"/>
          <a:ext cx="2846388" cy="1358900"/>
        </p:xfrm>
        <a:graphic>
          <a:graphicData uri="http://schemas.openxmlformats.org/presentationml/2006/ole">
            <mc:AlternateContent xmlns:mc="http://schemas.openxmlformats.org/markup-compatibility/2006">
              <mc:Choice xmlns:v="urn:schemas-microsoft-com:vml" Requires="v">
                <p:oleObj spid="_x0000_s589834" name="Equation" r:id="rId6" imgW="33058100" imgH="15798800" progId="Equation.3">
                  <p:embed/>
                </p:oleObj>
              </mc:Choice>
              <mc:Fallback>
                <p:oleObj name="Equation" r:id="rId6" imgW="33058100" imgH="15798800" progId="Equation.3">
                  <p:embed/>
                  <p:pic>
                    <p:nvPicPr>
                      <p:cNvPr id="10243" name="Object 5">
                        <a:extLst>
                          <a:ext uri="{FF2B5EF4-FFF2-40B4-BE49-F238E27FC236}">
                            <a16:creationId xmlns:a16="http://schemas.microsoft.com/office/drawing/2014/main" id="{21A362D3-ED76-EF41-A9B8-561393FAC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746500"/>
                        <a:ext cx="2846388" cy="1358900"/>
                      </a:xfrm>
                      <a:prstGeom prst="rect">
                        <a:avLst/>
                      </a:prstGeom>
                      <a:noFill/>
                      <a:ln w="38100" cmpd="dbl">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TextBox 14">
            <a:extLst>
              <a:ext uri="{FF2B5EF4-FFF2-40B4-BE49-F238E27FC236}">
                <a16:creationId xmlns:a16="http://schemas.microsoft.com/office/drawing/2014/main" id="{F21FC795-25AE-D94D-AEF2-86E8ADCED187}"/>
              </a:ext>
            </a:extLst>
          </p:cNvPr>
          <p:cNvSpPr txBox="1">
            <a:spLocks noChangeArrowheads="1"/>
          </p:cNvSpPr>
          <p:nvPr/>
        </p:nvSpPr>
        <p:spPr bwMode="auto">
          <a:xfrm>
            <a:off x="4191000" y="3627438"/>
            <a:ext cx="4800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t-statistic follows approximately a t-distribution with a mean of zero and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and a variance of  df/(df-2).</a:t>
            </a:r>
          </a:p>
        </p:txBody>
      </p:sp>
      <p:sp>
        <p:nvSpPr>
          <p:cNvPr id="17" name="Right Arrow 16">
            <a:extLst>
              <a:ext uri="{FF2B5EF4-FFF2-40B4-BE49-F238E27FC236}">
                <a16:creationId xmlns:a16="http://schemas.microsoft.com/office/drawing/2014/main" id="{77AD58EA-96D2-C248-A52A-EA861C126A78}"/>
              </a:ext>
            </a:extLst>
          </p:cNvPr>
          <p:cNvSpPr/>
          <p:nvPr/>
        </p:nvSpPr>
        <p:spPr>
          <a:xfrm>
            <a:off x="3505200" y="4164013"/>
            <a:ext cx="609600" cy="484187"/>
          </a:xfrm>
          <a:prstGeom prst="rightArrow">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84770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8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70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a:extLst>
              <a:ext uri="{FF2B5EF4-FFF2-40B4-BE49-F238E27FC236}">
                <a16:creationId xmlns:a16="http://schemas.microsoft.com/office/drawing/2014/main" id="{082620D4-D446-3546-A54D-BC82FC9DF1C3}"/>
              </a:ext>
            </a:extLst>
          </p:cNvPr>
          <p:cNvGraphicFramePr>
            <a:graphicFrameLocks noChangeAspect="1"/>
          </p:cNvGraphicFramePr>
          <p:nvPr/>
        </p:nvGraphicFramePr>
        <p:xfrm>
          <a:off x="5867400" y="3759200"/>
          <a:ext cx="2286000" cy="681038"/>
        </p:xfrm>
        <a:graphic>
          <a:graphicData uri="http://schemas.openxmlformats.org/presentationml/2006/ole">
            <mc:AlternateContent xmlns:mc="http://schemas.openxmlformats.org/markup-compatibility/2006">
              <mc:Choice xmlns:v="urn:schemas-microsoft-com:vml" Requires="v">
                <p:oleObj spid="_x0000_s591881" name="Equation" r:id="rId4" imgW="8115300" imgH="2120900" progId="Equation.3">
                  <p:embed/>
                </p:oleObj>
              </mc:Choice>
              <mc:Fallback>
                <p:oleObj name="Equation" r:id="rId4" imgW="8115300" imgH="2120900" progId="Equation.3">
                  <p:embed/>
                  <p:pic>
                    <p:nvPicPr>
                      <p:cNvPr id="11266" name="Object 2">
                        <a:extLst>
                          <a:ext uri="{FF2B5EF4-FFF2-40B4-BE49-F238E27FC236}">
                            <a16:creationId xmlns:a16="http://schemas.microsoft.com/office/drawing/2014/main" id="{082620D4-D446-3546-A54D-BC82FC9DF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759200"/>
                        <a:ext cx="22860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8" name="Rectangle 3">
            <a:extLst>
              <a:ext uri="{FF2B5EF4-FFF2-40B4-BE49-F238E27FC236}">
                <a16:creationId xmlns:a16="http://schemas.microsoft.com/office/drawing/2014/main" id="{EA0895EF-5EF2-0843-B96F-2A4B431BB813}"/>
              </a:ext>
            </a:extLst>
          </p:cNvPr>
          <p:cNvSpPr>
            <a:spLocks noGrp="1" noChangeArrowheads="1"/>
          </p:cNvSpPr>
          <p:nvPr>
            <p:ph type="title"/>
          </p:nvPr>
        </p:nvSpPr>
        <p:spPr/>
        <p:txBody>
          <a:bodyPr/>
          <a:lstStyle/>
          <a:p>
            <a:pPr eaLnBrk="1" hangingPunct="1"/>
            <a:r>
              <a:rPr lang="en-US" altLang="en-US"/>
              <a:t>Two-sample </a:t>
            </a:r>
            <a:r>
              <a:rPr lang="en-US" altLang="en-US" i="1"/>
              <a:t>t</a:t>
            </a:r>
            <a:r>
              <a:rPr lang="en-US" altLang="en-US"/>
              <a:t> significance test </a:t>
            </a:r>
          </a:p>
        </p:txBody>
      </p:sp>
      <p:sp>
        <p:nvSpPr>
          <p:cNvPr id="11269" name="Rectangle 4">
            <a:extLst>
              <a:ext uri="{FF2B5EF4-FFF2-40B4-BE49-F238E27FC236}">
                <a16:creationId xmlns:a16="http://schemas.microsoft.com/office/drawing/2014/main" id="{DB8B0C0B-6285-2E49-8298-F82A8C31A1D1}"/>
              </a:ext>
            </a:extLst>
          </p:cNvPr>
          <p:cNvSpPr>
            <a:spLocks noGrp="1" noChangeArrowheads="1"/>
          </p:cNvSpPr>
          <p:nvPr>
            <p:ph type="body" idx="1"/>
          </p:nvPr>
        </p:nvSpPr>
        <p:spPr/>
        <p:txBody>
          <a:bodyPr/>
          <a:lstStyle/>
          <a:p>
            <a:pPr marL="0" indent="0" eaLnBrk="1" hangingPunct="1">
              <a:lnSpc>
                <a:spcPct val="130000"/>
              </a:lnSpc>
              <a:spcAft>
                <a:spcPct val="40000"/>
              </a:spcAft>
              <a:buFont typeface="Wingdings" pitchFamily="2" charset="2"/>
              <a:buNone/>
            </a:pPr>
            <a:r>
              <a:rPr lang="en-US" altLang="en-US" dirty="0"/>
              <a:t>The null hypothesis is that both population means </a:t>
            </a:r>
            <a:r>
              <a:rPr lang="en-US" altLang="en-US" i="1" dirty="0">
                <a:latin typeface="Symbol" pitchFamily="2" charset="2"/>
              </a:rPr>
              <a:t>m</a:t>
            </a:r>
            <a:r>
              <a:rPr lang="en-US" altLang="en-US" baseline="-25000" dirty="0">
                <a:latin typeface="Symbol" pitchFamily="2" charset="2"/>
              </a:rPr>
              <a:t>1</a:t>
            </a:r>
            <a:r>
              <a:rPr lang="en-US" altLang="en-US" dirty="0"/>
              <a:t> and </a:t>
            </a:r>
            <a:r>
              <a:rPr lang="en-US" altLang="en-US" i="1" dirty="0">
                <a:latin typeface="Symbol" pitchFamily="2" charset="2"/>
              </a:rPr>
              <a:t>m</a:t>
            </a:r>
            <a:r>
              <a:rPr lang="en-US" altLang="en-US" baseline="-25000" dirty="0">
                <a:latin typeface="Symbol" pitchFamily="2" charset="2"/>
              </a:rPr>
              <a:t>2</a:t>
            </a:r>
            <a:r>
              <a:rPr lang="en-US" altLang="en-US" dirty="0"/>
              <a:t> are equal, thus their difference is equal to zero.</a:t>
            </a:r>
          </a:p>
          <a:p>
            <a:pPr marL="0" indent="0" algn="ctr" eaLnBrk="1" hangingPunct="1">
              <a:lnSpc>
                <a:spcPct val="130000"/>
              </a:lnSpc>
              <a:spcAft>
                <a:spcPct val="40000"/>
              </a:spcAft>
              <a:buFont typeface="Wingdings" pitchFamily="2" charset="2"/>
              <a:buNone/>
            </a:pPr>
            <a:r>
              <a:rPr lang="en-US" altLang="en-US" b="1" i="1" dirty="0">
                <a:solidFill>
                  <a:srgbClr val="333399"/>
                </a:solidFill>
              </a:rPr>
              <a:t>H</a:t>
            </a:r>
            <a:r>
              <a:rPr lang="en-US" altLang="en-US" b="1" baseline="-25000" dirty="0">
                <a:solidFill>
                  <a:srgbClr val="333399"/>
                </a:solidFill>
              </a:rPr>
              <a:t>0</a:t>
            </a:r>
            <a:r>
              <a:rPr lang="en-US" altLang="en-US" b="1" dirty="0">
                <a:solidFill>
                  <a:srgbClr val="333399"/>
                </a:solidFill>
              </a:rPr>
              <a:t>: </a:t>
            </a:r>
            <a:r>
              <a:rPr lang="en-US" altLang="en-US" b="1" i="1" dirty="0">
                <a:solidFill>
                  <a:srgbClr val="333399"/>
                </a:solidFill>
                <a:latin typeface="Symbol" pitchFamily="2" charset="2"/>
              </a:rPr>
              <a:t>m</a:t>
            </a:r>
            <a:r>
              <a:rPr lang="en-US" altLang="en-US" b="1" baseline="-25000" dirty="0">
                <a:solidFill>
                  <a:srgbClr val="333399"/>
                </a:solidFill>
                <a:latin typeface="Symbol" pitchFamily="2" charset="2"/>
              </a:rPr>
              <a:t>1</a:t>
            </a:r>
            <a:r>
              <a:rPr lang="en-US" altLang="en-US" b="1" dirty="0">
                <a:solidFill>
                  <a:srgbClr val="333399"/>
                </a:solidFill>
              </a:rPr>
              <a:t> = </a:t>
            </a:r>
            <a:r>
              <a:rPr lang="en-US" altLang="en-US" b="1" i="1" dirty="0">
                <a:solidFill>
                  <a:srgbClr val="333399"/>
                </a:solidFill>
                <a:latin typeface="Symbol" pitchFamily="2" charset="2"/>
              </a:rPr>
              <a:t>m</a:t>
            </a:r>
            <a:r>
              <a:rPr lang="en-US" altLang="en-US" b="1" baseline="-25000" dirty="0">
                <a:solidFill>
                  <a:srgbClr val="333399"/>
                </a:solidFill>
                <a:latin typeface="Symbol" pitchFamily="2" charset="2"/>
              </a:rPr>
              <a:t>2</a:t>
            </a:r>
            <a:r>
              <a:rPr lang="en-US" altLang="en-US" b="1" dirty="0">
                <a:solidFill>
                  <a:srgbClr val="333399"/>
                </a:solidFill>
                <a:latin typeface="Symbol" pitchFamily="2" charset="2"/>
              </a:rPr>
              <a:t>   &lt;=&gt;  </a:t>
            </a:r>
            <a:r>
              <a:rPr lang="en-US" altLang="en-US" b="1" i="1" dirty="0">
                <a:solidFill>
                  <a:srgbClr val="333399"/>
                </a:solidFill>
                <a:latin typeface="Symbol" pitchFamily="2" charset="2"/>
              </a:rPr>
              <a:t>m</a:t>
            </a:r>
            <a:r>
              <a:rPr lang="en-US" altLang="en-US" b="1" baseline="-25000" dirty="0">
                <a:solidFill>
                  <a:srgbClr val="333399"/>
                </a:solidFill>
                <a:latin typeface="Symbol" pitchFamily="2" charset="2"/>
              </a:rPr>
              <a:t>1</a:t>
            </a:r>
            <a:r>
              <a:rPr lang="en-US" altLang="en-US" b="1" dirty="0">
                <a:solidFill>
                  <a:srgbClr val="333399"/>
                </a:solidFill>
              </a:rPr>
              <a:t> </a:t>
            </a:r>
            <a:r>
              <a:rPr lang="en-US" altLang="en-US" b="1" dirty="0">
                <a:solidFill>
                  <a:srgbClr val="333399"/>
                </a:solidFill>
                <a:cs typeface="Arial" panose="020B0604020202020204" pitchFamily="34" charset="0"/>
              </a:rPr>
              <a:t>−</a:t>
            </a:r>
            <a:r>
              <a:rPr lang="en-US" altLang="en-US" b="1" dirty="0">
                <a:solidFill>
                  <a:srgbClr val="333399"/>
                </a:solidFill>
              </a:rPr>
              <a:t> </a:t>
            </a:r>
            <a:r>
              <a:rPr lang="en-US" altLang="en-US" b="1" i="1" dirty="0">
                <a:solidFill>
                  <a:srgbClr val="333399"/>
                </a:solidFill>
                <a:latin typeface="Symbol" pitchFamily="2" charset="2"/>
              </a:rPr>
              <a:t>m</a:t>
            </a:r>
            <a:r>
              <a:rPr lang="en-US" altLang="en-US" b="1" baseline="-25000" dirty="0">
                <a:solidFill>
                  <a:srgbClr val="333399"/>
                </a:solidFill>
                <a:latin typeface="Symbol" pitchFamily="2" charset="2"/>
              </a:rPr>
              <a:t>2</a:t>
            </a:r>
            <a:r>
              <a:rPr lang="en-US" altLang="en-US" b="1" dirty="0">
                <a:solidFill>
                  <a:srgbClr val="333399"/>
                </a:solidFill>
                <a:latin typeface="Symbol" pitchFamily="2" charset="2"/>
              </a:rPr>
              <a:t> = 0</a:t>
            </a:r>
            <a:r>
              <a:rPr lang="en-US" altLang="en-US" b="1" dirty="0">
                <a:latin typeface="Symbol" pitchFamily="2" charset="2"/>
              </a:rPr>
              <a:t> </a:t>
            </a:r>
          </a:p>
          <a:p>
            <a:pPr marL="0" indent="0" algn="ctr" eaLnBrk="1" hangingPunct="1">
              <a:lnSpc>
                <a:spcPct val="130000"/>
              </a:lnSpc>
              <a:spcAft>
                <a:spcPct val="40000"/>
              </a:spcAft>
              <a:buFont typeface="Wingdings" pitchFamily="2" charset="2"/>
              <a:buNone/>
            </a:pPr>
            <a:r>
              <a:rPr lang="en-US" altLang="en-US" dirty="0"/>
              <a:t>with either a one-sided or a two-sided alternative hypothesis.</a:t>
            </a:r>
          </a:p>
          <a:p>
            <a:pPr marL="0" indent="0" eaLnBrk="1" hangingPunct="1">
              <a:lnSpc>
                <a:spcPct val="120000"/>
              </a:lnSpc>
              <a:buFont typeface="Wingdings" pitchFamily="2" charset="2"/>
              <a:buNone/>
            </a:pPr>
            <a:endParaRPr lang="en-US" altLang="en-US" sz="1200" dirty="0"/>
          </a:p>
          <a:p>
            <a:pPr marL="0" indent="0" eaLnBrk="1" hangingPunct="1">
              <a:lnSpc>
                <a:spcPct val="120000"/>
              </a:lnSpc>
              <a:buFont typeface="Wingdings" pitchFamily="2" charset="2"/>
              <a:buNone/>
            </a:pPr>
            <a:r>
              <a:rPr lang="en-US" altLang="en-US" sz="1800" dirty="0"/>
              <a:t>We find how many standard errors (SE) away </a:t>
            </a:r>
            <a:br>
              <a:rPr lang="en-US" altLang="en-US" sz="1800" dirty="0"/>
            </a:br>
            <a:r>
              <a:rPr lang="en-US" altLang="en-US" sz="1800" dirty="0"/>
              <a:t>from (</a:t>
            </a:r>
            <a:r>
              <a:rPr lang="en-US" altLang="en-US" sz="1800" i="1" dirty="0">
                <a:latin typeface="Symbol" pitchFamily="2" charset="2"/>
              </a:rPr>
              <a:t>m</a:t>
            </a:r>
            <a:r>
              <a:rPr lang="en-US" altLang="en-US" sz="1800" baseline="-25000" dirty="0">
                <a:latin typeface="Symbol" pitchFamily="2" charset="2"/>
              </a:rPr>
              <a:t>1</a:t>
            </a:r>
            <a:r>
              <a:rPr lang="en-US" altLang="en-US" sz="1800" dirty="0"/>
              <a:t> </a:t>
            </a:r>
            <a:r>
              <a:rPr lang="en-US" altLang="en-US" sz="1800" dirty="0">
                <a:cs typeface="Arial" panose="020B0604020202020204" pitchFamily="34" charset="0"/>
              </a:rPr>
              <a:t>−</a:t>
            </a:r>
            <a:r>
              <a:rPr lang="en-US" altLang="en-US" sz="1800" dirty="0"/>
              <a:t> </a:t>
            </a:r>
            <a:r>
              <a:rPr lang="en-US" altLang="en-US" sz="1800" i="1" dirty="0">
                <a:latin typeface="Symbol" pitchFamily="2" charset="2"/>
              </a:rPr>
              <a:t>m</a:t>
            </a:r>
            <a:r>
              <a:rPr lang="en-US" altLang="en-US" sz="1800" baseline="-25000" dirty="0">
                <a:latin typeface="Symbol" pitchFamily="2" charset="2"/>
              </a:rPr>
              <a:t>2</a:t>
            </a:r>
            <a:r>
              <a:rPr lang="en-US" altLang="en-US" sz="1800" dirty="0"/>
              <a:t>) is (   </a:t>
            </a:r>
            <a:r>
              <a:rPr lang="en-US" altLang="en-US" sz="1800" baseline="-25000" dirty="0"/>
              <a:t>1</a:t>
            </a:r>
            <a:r>
              <a:rPr lang="en-US" altLang="en-US" sz="1800" dirty="0">
                <a:cs typeface="Arial" panose="020B0604020202020204" pitchFamily="34" charset="0"/>
              </a:rPr>
              <a:t>−</a:t>
            </a:r>
            <a:r>
              <a:rPr lang="en-US" altLang="en-US" sz="1800" dirty="0"/>
              <a:t>   </a:t>
            </a:r>
            <a:r>
              <a:rPr lang="en-US" altLang="en-US" sz="1800" baseline="-25000" dirty="0"/>
              <a:t>2</a:t>
            </a:r>
            <a:r>
              <a:rPr lang="en-US" altLang="en-US" sz="1800" dirty="0"/>
              <a:t>) by standardizing with </a:t>
            </a:r>
            <a:r>
              <a:rPr lang="en-US" altLang="en-US" sz="1800" i="1" dirty="0"/>
              <a:t>t</a:t>
            </a:r>
            <a:r>
              <a:rPr lang="en-US" altLang="en-US" sz="1800" dirty="0"/>
              <a:t>:</a:t>
            </a:r>
          </a:p>
          <a:p>
            <a:pPr marL="0" indent="0" eaLnBrk="1" hangingPunct="1">
              <a:lnSpc>
                <a:spcPct val="120000"/>
              </a:lnSpc>
              <a:buFont typeface="Wingdings" pitchFamily="2" charset="2"/>
              <a:buNone/>
            </a:pPr>
            <a:endParaRPr lang="en-US" altLang="en-US" sz="1800" dirty="0"/>
          </a:p>
          <a:p>
            <a:pPr marL="0" indent="0" eaLnBrk="1" hangingPunct="1">
              <a:lnSpc>
                <a:spcPct val="120000"/>
              </a:lnSpc>
              <a:buFont typeface="Wingdings" pitchFamily="2" charset="2"/>
              <a:buNone/>
            </a:pPr>
            <a:r>
              <a:rPr lang="en-US" altLang="en-US" sz="1800" dirty="0"/>
              <a:t>Because in a two-sample test </a:t>
            </a:r>
            <a:r>
              <a:rPr lang="en-US" altLang="en-US" sz="1800" i="1" dirty="0"/>
              <a:t>H</a:t>
            </a:r>
            <a:r>
              <a:rPr lang="en-US" altLang="en-US" sz="1800" baseline="-25000" dirty="0"/>
              <a:t>0</a:t>
            </a:r>
            <a:r>
              <a:rPr lang="en-US" altLang="en-US" sz="1800" dirty="0"/>
              <a:t> </a:t>
            </a:r>
            <a:br>
              <a:rPr lang="en-US" altLang="en-US" sz="1800" dirty="0"/>
            </a:br>
            <a:r>
              <a:rPr lang="en-US" altLang="en-US" sz="1800" dirty="0"/>
              <a:t>poses (</a:t>
            </a:r>
            <a:r>
              <a:rPr lang="en-US" altLang="en-US" sz="1800" i="1" dirty="0">
                <a:latin typeface="Symbol" pitchFamily="2" charset="2"/>
              </a:rPr>
              <a:t>m</a:t>
            </a:r>
            <a:r>
              <a:rPr lang="en-US" altLang="en-US" sz="1800" baseline="-25000" dirty="0">
                <a:latin typeface="Symbol" pitchFamily="2" charset="2"/>
              </a:rPr>
              <a:t>1</a:t>
            </a:r>
            <a:r>
              <a:rPr lang="en-US" altLang="en-US" sz="1800" dirty="0"/>
              <a:t> </a:t>
            </a:r>
            <a:r>
              <a:rPr lang="en-US" altLang="en-US" sz="1800" dirty="0">
                <a:cs typeface="Arial" panose="020B0604020202020204" pitchFamily="34" charset="0"/>
              </a:rPr>
              <a:t>−</a:t>
            </a:r>
            <a:r>
              <a:rPr lang="en-US" altLang="en-US" sz="1800" dirty="0"/>
              <a:t> </a:t>
            </a:r>
            <a:r>
              <a:rPr lang="en-US" altLang="en-US" sz="1800" i="1" dirty="0">
                <a:latin typeface="Symbol" pitchFamily="2" charset="2"/>
              </a:rPr>
              <a:t>m</a:t>
            </a:r>
            <a:r>
              <a:rPr lang="en-US" altLang="en-US" sz="1800" baseline="-25000" dirty="0">
                <a:latin typeface="Symbol" pitchFamily="2" charset="2"/>
              </a:rPr>
              <a:t>2</a:t>
            </a:r>
            <a:r>
              <a:rPr lang="en-US" altLang="en-US" sz="1800" dirty="0">
                <a:latin typeface="Symbol" pitchFamily="2" charset="2"/>
              </a:rPr>
              <a:t>) =</a:t>
            </a:r>
            <a:r>
              <a:rPr lang="en-US" altLang="en-US" sz="1800" dirty="0"/>
              <a:t> 0, we simply use</a:t>
            </a:r>
          </a:p>
          <a:p>
            <a:pPr marL="0" indent="0" eaLnBrk="1" hangingPunct="1">
              <a:lnSpc>
                <a:spcPct val="120000"/>
              </a:lnSpc>
              <a:buFont typeface="Wingdings" pitchFamily="2" charset="2"/>
              <a:buNone/>
            </a:pPr>
            <a:endParaRPr lang="en-US" altLang="en-US" dirty="0"/>
          </a:p>
          <a:p>
            <a:pPr marL="0" indent="0" eaLnBrk="1" hangingPunct="1">
              <a:lnSpc>
                <a:spcPct val="120000"/>
              </a:lnSpc>
              <a:buFont typeface="Wingdings" pitchFamily="2" charset="2"/>
              <a:buNone/>
            </a:pPr>
            <a:r>
              <a:rPr lang="en-US" altLang="en-US" b="1" dirty="0">
                <a:solidFill>
                  <a:srgbClr val="333399"/>
                </a:solidFill>
              </a:rPr>
              <a:t>With df = smallest(</a:t>
            </a:r>
            <a:r>
              <a:rPr lang="en-US" altLang="en-US" b="1" i="1" dirty="0">
                <a:solidFill>
                  <a:srgbClr val="333399"/>
                </a:solidFill>
              </a:rPr>
              <a:t>n</a:t>
            </a:r>
            <a:r>
              <a:rPr lang="en-US" altLang="en-US" b="1" baseline="-25000" dirty="0">
                <a:solidFill>
                  <a:srgbClr val="333399"/>
                </a:solidFill>
              </a:rPr>
              <a:t>1 </a:t>
            </a:r>
            <a:r>
              <a:rPr lang="en-US" altLang="en-US" b="1" dirty="0">
                <a:solidFill>
                  <a:srgbClr val="333399"/>
                </a:solidFill>
                <a:cs typeface="Arial" panose="020B0604020202020204" pitchFamily="34" charset="0"/>
              </a:rPr>
              <a:t>− </a:t>
            </a:r>
            <a:r>
              <a:rPr lang="en-US" altLang="en-US" b="1" dirty="0">
                <a:solidFill>
                  <a:srgbClr val="333399"/>
                </a:solidFill>
              </a:rPr>
              <a:t>1, </a:t>
            </a:r>
            <a:r>
              <a:rPr lang="en-US" altLang="en-US" b="1" i="1" dirty="0">
                <a:solidFill>
                  <a:srgbClr val="333399"/>
                </a:solidFill>
              </a:rPr>
              <a:t>n</a:t>
            </a:r>
            <a:r>
              <a:rPr lang="en-US" altLang="en-US" b="1" baseline="-25000" dirty="0">
                <a:solidFill>
                  <a:srgbClr val="333399"/>
                </a:solidFill>
              </a:rPr>
              <a:t>2 </a:t>
            </a:r>
            <a:r>
              <a:rPr lang="en-US" altLang="en-US" b="1" dirty="0">
                <a:solidFill>
                  <a:srgbClr val="333399"/>
                </a:solidFill>
                <a:cs typeface="Arial" panose="020B0604020202020204" pitchFamily="34" charset="0"/>
              </a:rPr>
              <a:t>− </a:t>
            </a:r>
            <a:r>
              <a:rPr lang="en-US" altLang="en-US" b="1" dirty="0">
                <a:solidFill>
                  <a:srgbClr val="333399"/>
                </a:solidFill>
              </a:rPr>
              <a:t>1)</a:t>
            </a:r>
          </a:p>
        </p:txBody>
      </p:sp>
      <p:graphicFrame>
        <p:nvGraphicFramePr>
          <p:cNvPr id="11267" name="Object 5">
            <a:extLst>
              <a:ext uri="{FF2B5EF4-FFF2-40B4-BE49-F238E27FC236}">
                <a16:creationId xmlns:a16="http://schemas.microsoft.com/office/drawing/2014/main" id="{6438F5E8-9AE7-2F44-80C0-1EA1D502881B}"/>
              </a:ext>
            </a:extLst>
          </p:cNvPr>
          <p:cNvGraphicFramePr>
            <a:graphicFrameLocks noChangeAspect="1"/>
          </p:cNvGraphicFramePr>
          <p:nvPr/>
        </p:nvGraphicFramePr>
        <p:xfrm>
          <a:off x="5562600" y="4806950"/>
          <a:ext cx="2209800" cy="1670050"/>
        </p:xfrm>
        <a:graphic>
          <a:graphicData uri="http://schemas.openxmlformats.org/presentationml/2006/ole">
            <mc:AlternateContent xmlns:mc="http://schemas.openxmlformats.org/markup-compatibility/2006">
              <mc:Choice xmlns:v="urn:schemas-microsoft-com:vml" Requires="v">
                <p:oleObj spid="_x0000_s591882" name="Equation" r:id="rId6" imgW="4826000" imgH="3797300" progId="Equation.3">
                  <p:embed/>
                </p:oleObj>
              </mc:Choice>
              <mc:Fallback>
                <p:oleObj name="Equation" r:id="rId6" imgW="4826000" imgH="3797300" progId="Equation.3">
                  <p:embed/>
                  <p:pic>
                    <p:nvPicPr>
                      <p:cNvPr id="11267" name="Object 5">
                        <a:extLst>
                          <a:ext uri="{FF2B5EF4-FFF2-40B4-BE49-F238E27FC236}">
                            <a16:creationId xmlns:a16="http://schemas.microsoft.com/office/drawing/2014/main" id="{6438F5E8-9AE7-2F44-80C0-1EA1D50288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806950"/>
                        <a:ext cx="2209800" cy="1670050"/>
                      </a:xfrm>
                      <a:prstGeom prst="rect">
                        <a:avLst/>
                      </a:prstGeom>
                      <a:noFill/>
                      <a:ln w="38100" cmpd="dbl">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0" name="Picture 6" descr="Picture1">
            <a:extLst>
              <a:ext uri="{FF2B5EF4-FFF2-40B4-BE49-F238E27FC236}">
                <a16:creationId xmlns:a16="http://schemas.microsoft.com/office/drawing/2014/main" id="{AFA028E7-B4A4-F045-BD2B-7271B3CE65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962400"/>
            <a:ext cx="2238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Picture1">
            <a:extLst>
              <a:ext uri="{FF2B5EF4-FFF2-40B4-BE49-F238E27FC236}">
                <a16:creationId xmlns:a16="http://schemas.microsoft.com/office/drawing/2014/main" id="{F983FC2F-5A35-374D-AC3B-B8945ED393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962400"/>
            <a:ext cx="22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52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7BB585D-62A2-4247-8FA5-F06AFA16EAD5}"/>
              </a:ext>
            </a:extLst>
          </p:cNvPr>
          <p:cNvSpPr>
            <a:spLocks noGrp="1" noChangeArrowheads="1"/>
          </p:cNvSpPr>
          <p:nvPr>
            <p:ph type="title"/>
          </p:nvPr>
        </p:nvSpPr>
        <p:spPr/>
        <p:txBody>
          <a:bodyPr/>
          <a:lstStyle/>
          <a:p>
            <a:pPr eaLnBrk="1" hangingPunct="1">
              <a:lnSpc>
                <a:spcPct val="110000"/>
              </a:lnSpc>
            </a:pPr>
            <a:r>
              <a:rPr lang="en-US" altLang="en-US" sz="2800" b="1">
                <a:solidFill>
                  <a:srgbClr val="333399"/>
                </a:solidFill>
              </a:rPr>
              <a:t>Tips on using Table A</a:t>
            </a:r>
            <a:endParaRPr lang="en-US" altLang="en-US" sz="2800">
              <a:solidFill>
                <a:srgbClr val="333399"/>
              </a:solidFill>
            </a:endParaRPr>
          </a:p>
        </p:txBody>
      </p:sp>
      <p:sp>
        <p:nvSpPr>
          <p:cNvPr id="51203" name="Rectangle 3">
            <a:extLst>
              <a:ext uri="{FF2B5EF4-FFF2-40B4-BE49-F238E27FC236}">
                <a16:creationId xmlns:a16="http://schemas.microsoft.com/office/drawing/2014/main" id="{AE38A479-4DFC-D24A-98D9-EAF2D6DB4451}"/>
              </a:ext>
            </a:extLst>
          </p:cNvPr>
          <p:cNvSpPr>
            <a:spLocks noGrp="1" noChangeArrowheads="1"/>
          </p:cNvSpPr>
          <p:nvPr>
            <p:ph type="body" sz="half" idx="1"/>
          </p:nvPr>
        </p:nvSpPr>
        <p:spPr>
          <a:xfrm>
            <a:off x="457200" y="1371600"/>
            <a:ext cx="4038600" cy="2362200"/>
          </a:xfrm>
        </p:spPr>
        <p:txBody>
          <a:bodyPr/>
          <a:lstStyle/>
          <a:p>
            <a:pPr marL="0" indent="0" eaLnBrk="1" hangingPunct="1">
              <a:lnSpc>
                <a:spcPct val="140000"/>
              </a:lnSpc>
              <a:buFont typeface="Wingdings" pitchFamily="2" charset="2"/>
              <a:buNone/>
            </a:pPr>
            <a:r>
              <a:rPr lang="en-US" altLang="en-US"/>
              <a:t>Because the Normal distribution is symmetrical, there are 2 ways that you can calculate the area under the standard Normal curve </a:t>
            </a:r>
            <a:r>
              <a:rPr lang="en-US" altLang="en-US" u="sng"/>
              <a:t>to the right</a:t>
            </a:r>
            <a:r>
              <a:rPr lang="en-US" altLang="en-US"/>
              <a:t> of a z value.</a:t>
            </a:r>
          </a:p>
        </p:txBody>
      </p:sp>
      <p:grpSp>
        <p:nvGrpSpPr>
          <p:cNvPr id="2" name="Group 4">
            <a:extLst>
              <a:ext uri="{FF2B5EF4-FFF2-40B4-BE49-F238E27FC236}">
                <a16:creationId xmlns:a16="http://schemas.microsoft.com/office/drawing/2014/main" id="{16D68F91-3143-1944-BF64-C5685C07D5D7}"/>
              </a:ext>
            </a:extLst>
          </p:cNvPr>
          <p:cNvGrpSpPr>
            <a:grpSpLocks/>
          </p:cNvGrpSpPr>
          <p:nvPr/>
        </p:nvGrpSpPr>
        <p:grpSpPr bwMode="auto">
          <a:xfrm>
            <a:off x="457200" y="4572000"/>
            <a:ext cx="6858000" cy="2133600"/>
            <a:chOff x="288" y="2880"/>
            <a:chExt cx="4320" cy="1344"/>
          </a:xfrm>
        </p:grpSpPr>
        <p:pic>
          <p:nvPicPr>
            <p:cNvPr id="51212" name="Picture 5">
              <a:extLst>
                <a:ext uri="{FF2B5EF4-FFF2-40B4-BE49-F238E27FC236}">
                  <a16:creationId xmlns:a16="http://schemas.microsoft.com/office/drawing/2014/main" id="{4E4EC093-F091-174D-92A7-9A3FF9387E81}"/>
                </a:ext>
              </a:extLst>
            </p:cNvPr>
            <p:cNvPicPr>
              <a:picLocks noChangeAspect="1" noChangeArrowheads="1"/>
            </p:cNvPicPr>
            <p:nvPr/>
          </p:nvPicPr>
          <p:blipFill>
            <a:blip r:embed="rId3">
              <a:clrChange>
                <a:clrFrom>
                  <a:srgbClr val="63C8D0"/>
                </a:clrFrom>
                <a:clrTo>
                  <a:srgbClr val="63C8D0">
                    <a:alpha val="0"/>
                  </a:srgbClr>
                </a:clrTo>
              </a:clrChange>
              <a:extLst>
                <a:ext uri="{28A0092B-C50C-407E-A947-70E740481C1C}">
                  <a14:useLocalDpi xmlns:a14="http://schemas.microsoft.com/office/drawing/2010/main" val="0"/>
                </a:ext>
              </a:extLst>
            </a:blip>
            <a:srcRect b="51036"/>
            <a:stretch>
              <a:fillRect/>
            </a:stretch>
          </p:blipFill>
          <p:spPr bwMode="auto">
            <a:xfrm>
              <a:off x="288" y="2880"/>
              <a:ext cx="4320" cy="10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13" name="Rectangle 6">
              <a:extLst>
                <a:ext uri="{FF2B5EF4-FFF2-40B4-BE49-F238E27FC236}">
                  <a16:creationId xmlns:a16="http://schemas.microsoft.com/office/drawing/2014/main" id="{471DCFFE-B19A-4240-9FF5-BB6C1544F6E7}"/>
                </a:ext>
              </a:extLst>
            </p:cNvPr>
            <p:cNvSpPr>
              <a:spLocks noChangeArrowheads="1"/>
            </p:cNvSpPr>
            <p:nvPr/>
          </p:nvSpPr>
          <p:spPr bwMode="auto">
            <a:xfrm>
              <a:off x="344" y="3936"/>
              <a:ext cx="4224" cy="2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20000"/>
                </a:spcBef>
                <a:spcAft>
                  <a:spcPct val="0"/>
                </a:spcAft>
                <a:buClr>
                  <a:srgbClr val="3333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area right of z   =                1               -      area left of z</a:t>
              </a:r>
            </a:p>
          </p:txBody>
        </p:sp>
      </p:grpSp>
      <p:grpSp>
        <p:nvGrpSpPr>
          <p:cNvPr id="3" name="Group 7">
            <a:extLst>
              <a:ext uri="{FF2B5EF4-FFF2-40B4-BE49-F238E27FC236}">
                <a16:creationId xmlns:a16="http://schemas.microsoft.com/office/drawing/2014/main" id="{C87DFCFE-5DCB-574B-90AA-265ED73FEE35}"/>
              </a:ext>
            </a:extLst>
          </p:cNvPr>
          <p:cNvGrpSpPr>
            <a:grpSpLocks/>
          </p:cNvGrpSpPr>
          <p:nvPr/>
        </p:nvGrpSpPr>
        <p:grpSpPr bwMode="auto">
          <a:xfrm>
            <a:off x="4800600" y="198438"/>
            <a:ext cx="4038600" cy="4144962"/>
            <a:chOff x="3024" y="125"/>
            <a:chExt cx="2544" cy="2611"/>
          </a:xfrm>
        </p:grpSpPr>
        <p:pic>
          <p:nvPicPr>
            <p:cNvPr id="51206" name="Picture 8">
              <a:extLst>
                <a:ext uri="{FF2B5EF4-FFF2-40B4-BE49-F238E27FC236}">
                  <a16:creationId xmlns:a16="http://schemas.microsoft.com/office/drawing/2014/main" id="{1199C71C-184A-F24D-ADF4-7B6973F583D0}"/>
                </a:ext>
              </a:extLst>
            </p:cNvPr>
            <p:cNvPicPr>
              <a:picLocks noChangeAspect="1" noChangeArrowheads="1"/>
            </p:cNvPicPr>
            <p:nvPr/>
          </p:nvPicPr>
          <p:blipFill>
            <a:blip r:embed="rId4">
              <a:clrChange>
                <a:clrFrom>
                  <a:srgbClr val="D8E2F3"/>
                </a:clrFrom>
                <a:clrTo>
                  <a:srgbClr val="D8E2F3">
                    <a:alpha val="0"/>
                  </a:srgbClr>
                </a:clrTo>
              </a:clrChange>
              <a:extLst>
                <a:ext uri="{28A0092B-C50C-407E-A947-70E740481C1C}">
                  <a14:useLocalDpi xmlns:a14="http://schemas.microsoft.com/office/drawing/2010/main" val="0"/>
                </a:ext>
              </a:extLst>
            </a:blip>
            <a:srcRect/>
            <a:stretch>
              <a:fillRect/>
            </a:stretch>
          </p:blipFill>
          <p:spPr bwMode="auto">
            <a:xfrm>
              <a:off x="3168" y="125"/>
              <a:ext cx="2384"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9">
              <a:extLst>
                <a:ext uri="{FF2B5EF4-FFF2-40B4-BE49-F238E27FC236}">
                  <a16:creationId xmlns:a16="http://schemas.microsoft.com/office/drawing/2014/main" id="{E7095871-509A-9B44-B884-1BFDCA48F0F2}"/>
                </a:ext>
              </a:extLst>
            </p:cNvPr>
            <p:cNvPicPr>
              <a:picLocks noChangeAspect="1" noChangeArrowheads="1"/>
            </p:cNvPicPr>
            <p:nvPr/>
          </p:nvPicPr>
          <p:blipFill>
            <a:blip r:embed="rId5">
              <a:clrChange>
                <a:clrFrom>
                  <a:srgbClr val="D8E2F3"/>
                </a:clrFrom>
                <a:clrTo>
                  <a:srgbClr val="D8E2F3">
                    <a:alpha val="0"/>
                  </a:srgbClr>
                </a:clrTo>
              </a:clrChange>
              <a:extLst>
                <a:ext uri="{28A0092B-C50C-407E-A947-70E740481C1C}">
                  <a14:useLocalDpi xmlns:a14="http://schemas.microsoft.com/office/drawing/2010/main" val="0"/>
                </a:ext>
              </a:extLst>
            </a:blip>
            <a:srcRect/>
            <a:stretch>
              <a:fillRect/>
            </a:stretch>
          </p:blipFill>
          <p:spPr bwMode="auto">
            <a:xfrm>
              <a:off x="3024" y="895"/>
              <a:ext cx="2544"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10">
              <a:extLst>
                <a:ext uri="{FF2B5EF4-FFF2-40B4-BE49-F238E27FC236}">
                  <a16:creationId xmlns:a16="http://schemas.microsoft.com/office/drawing/2014/main" id="{019D0891-B58F-BD49-A9D2-282C464D7058}"/>
                </a:ext>
              </a:extLst>
            </p:cNvPr>
            <p:cNvSpPr txBox="1">
              <a:spLocks noChangeArrowheads="1"/>
            </p:cNvSpPr>
            <p:nvPr/>
          </p:nvSpPr>
          <p:spPr bwMode="auto">
            <a:xfrm>
              <a:off x="4016" y="1407"/>
              <a:ext cx="624" cy="173"/>
            </a:xfrm>
            <a:prstGeom prst="rect">
              <a:avLst/>
            </a:prstGeom>
            <a:solidFill>
              <a:srgbClr val="FFF2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Narrow" panose="020B0604020202020204" pitchFamily="34" charset="0"/>
                  <a:ea typeface="+mn-ea"/>
                  <a:cs typeface="+mn-cs"/>
                </a:rPr>
                <a:t>Area = 0.9901</a:t>
              </a:r>
            </a:p>
          </p:txBody>
        </p:sp>
        <p:sp>
          <p:nvSpPr>
            <p:cNvPr id="51209" name="Text Box 11">
              <a:extLst>
                <a:ext uri="{FF2B5EF4-FFF2-40B4-BE49-F238E27FC236}">
                  <a16:creationId xmlns:a16="http://schemas.microsoft.com/office/drawing/2014/main" id="{6A974367-7413-6F46-BE23-D173A6036318}"/>
                </a:ext>
              </a:extLst>
            </p:cNvPr>
            <p:cNvSpPr txBox="1">
              <a:spLocks noChangeArrowheads="1"/>
            </p:cNvSpPr>
            <p:nvPr/>
          </p:nvSpPr>
          <p:spPr bwMode="auto">
            <a:xfrm>
              <a:off x="3024" y="1844"/>
              <a:ext cx="62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Narrow" panose="020B0604020202020204" pitchFamily="34" charset="0"/>
                  <a:ea typeface="+mn-ea"/>
                  <a:cs typeface="+mn-cs"/>
                </a:rPr>
                <a:t>Area = 0.0099</a:t>
              </a:r>
            </a:p>
          </p:txBody>
        </p:sp>
        <p:sp>
          <p:nvSpPr>
            <p:cNvPr id="51210" name="Text Box 12">
              <a:extLst>
                <a:ext uri="{FF2B5EF4-FFF2-40B4-BE49-F238E27FC236}">
                  <a16:creationId xmlns:a16="http://schemas.microsoft.com/office/drawing/2014/main" id="{A35C4B1A-A763-B245-825F-440F3032DC1B}"/>
                </a:ext>
              </a:extLst>
            </p:cNvPr>
            <p:cNvSpPr txBox="1">
              <a:spLocks noChangeArrowheads="1"/>
            </p:cNvSpPr>
            <p:nvPr/>
          </p:nvSpPr>
          <p:spPr bwMode="auto">
            <a:xfrm>
              <a:off x="3312" y="2264"/>
              <a:ext cx="425"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Narrow" panose="020B0604020202020204" pitchFamily="34" charset="0"/>
                  <a:ea typeface="+mn-ea"/>
                  <a:cs typeface="+mn-cs"/>
                </a:rPr>
                <a:t>z = -2.33</a:t>
              </a:r>
            </a:p>
          </p:txBody>
        </p:sp>
        <p:sp>
          <p:nvSpPr>
            <p:cNvPr id="51211" name="Rectangle 13">
              <a:extLst>
                <a:ext uri="{FF2B5EF4-FFF2-40B4-BE49-F238E27FC236}">
                  <a16:creationId xmlns:a16="http://schemas.microsoft.com/office/drawing/2014/main" id="{36B46076-F51D-7C4D-B3AD-62164CE928C5}"/>
                </a:ext>
              </a:extLst>
            </p:cNvPr>
            <p:cNvSpPr>
              <a:spLocks noChangeArrowheads="1"/>
            </p:cNvSpPr>
            <p:nvPr/>
          </p:nvSpPr>
          <p:spPr bwMode="auto">
            <a:xfrm>
              <a:off x="3264" y="2448"/>
              <a:ext cx="2304" cy="2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20000"/>
                </a:spcBef>
                <a:spcAft>
                  <a:spcPct val="0"/>
                </a:spcAft>
                <a:buClr>
                  <a:srgbClr val="3333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area right of z = area left of -z </a:t>
              </a:r>
              <a:endPar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33078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20674BA3-07E6-244B-A233-117519ABF684}"/>
              </a:ext>
            </a:extLst>
          </p:cNvPr>
          <p:cNvSpPr txBox="1">
            <a:spLocks noChangeArrowheads="1"/>
          </p:cNvSpPr>
          <p:nvPr/>
        </p:nvSpPr>
        <p:spPr bwMode="auto">
          <a:xfrm>
            <a:off x="609600" y="228600"/>
            <a:ext cx="6096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Does smoking damage the lungs of children exposed to parental smoking?</a:t>
            </a:r>
            <a:endParaRPr kumimoji="0" lang="en-US" altLang="en-US" sz="1800" b="0"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Forced vital capacity (FVC) is the volume (in milliliters) of air that an individual can exhale in 6 seconds.</a:t>
            </a:r>
          </a:p>
          <a:p>
            <a:pPr marL="0" marR="0" lvl="0" indent="0" algn="l" defTabSz="914400" rtl="0" eaLnBrk="0" fontAlgn="base" latinLnBrk="0" hangingPunct="0">
              <a:lnSpc>
                <a:spcPct val="12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FVC was obtained for a sample of children not exposed to parental smoking and a group of children exposed to parental smoking. </a:t>
            </a:r>
          </a:p>
        </p:txBody>
      </p:sp>
      <p:pic>
        <p:nvPicPr>
          <p:cNvPr id="37891" name="Picture 3">
            <a:extLst>
              <a:ext uri="{FF2B5EF4-FFF2-40B4-BE49-F238E27FC236}">
                <a16:creationId xmlns:a16="http://schemas.microsoft.com/office/drawing/2014/main" id="{FBD208B6-CCA8-ED48-BFB9-55D59A56C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83163"/>
            <a:ext cx="31242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0740" name="Text Box 4">
            <a:extLst>
              <a:ext uri="{FF2B5EF4-FFF2-40B4-BE49-F238E27FC236}">
                <a16:creationId xmlns:a16="http://schemas.microsoft.com/office/drawing/2014/main" id="{A8784AD4-C3E5-8347-8568-129EB3510514}"/>
              </a:ext>
            </a:extLst>
          </p:cNvPr>
          <p:cNvSpPr txBox="1">
            <a:spLocks noChangeArrowheads="1"/>
          </p:cNvSpPr>
          <p:nvPr/>
        </p:nvSpPr>
        <p:spPr bwMode="auto">
          <a:xfrm>
            <a:off x="3200400" y="4752975"/>
            <a:ext cx="57912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want to know whether parental smoking decreases children’s lung capacity as measured by the FVC test.</a:t>
            </a:r>
            <a:endPar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Is the mean FVC lower in the population of children exposed to parental smoking?</a:t>
            </a:r>
          </a:p>
        </p:txBody>
      </p:sp>
      <p:graphicFrame>
        <p:nvGraphicFramePr>
          <p:cNvPr id="1140741" name="Group 5">
            <a:extLst>
              <a:ext uri="{FF2B5EF4-FFF2-40B4-BE49-F238E27FC236}">
                <a16:creationId xmlns:a16="http://schemas.microsoft.com/office/drawing/2014/main" id="{9F1D1E75-6BC4-7141-8EB0-6E600138C125}"/>
              </a:ext>
            </a:extLst>
          </p:cNvPr>
          <p:cNvGraphicFramePr>
            <a:graphicFrameLocks noGrp="1"/>
          </p:cNvGraphicFramePr>
          <p:nvPr/>
        </p:nvGraphicFramePr>
        <p:xfrm>
          <a:off x="3048000" y="3262313"/>
          <a:ext cx="4572000" cy="1006476"/>
        </p:xfrm>
        <a:graphic>
          <a:graphicData uri="http://schemas.openxmlformats.org/drawingml/2006/table">
            <a:tbl>
              <a:tblPr/>
              <a:tblGrid>
                <a:gridCol w="1820863">
                  <a:extLst>
                    <a:ext uri="{9D8B030D-6E8A-4147-A177-3AD203B41FA5}">
                      <a16:colId xmlns:a16="http://schemas.microsoft.com/office/drawing/2014/main" val="20000"/>
                    </a:ext>
                  </a:extLst>
                </a:gridCol>
                <a:gridCol w="1089025">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gridCol w="831850">
                  <a:extLst>
                    <a:ext uri="{9D8B030D-6E8A-4147-A177-3AD203B41FA5}">
                      <a16:colId xmlns:a16="http://schemas.microsoft.com/office/drawing/2014/main" val="20003"/>
                    </a:ext>
                  </a:extLst>
                </a:gridCol>
              </a:tblGrid>
              <a:tr h="335492">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Parental smoking</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FVC </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1" u="none" strike="noStrike" cap="none" normalizeH="0" baseline="0">
                          <a:ln>
                            <a:noFill/>
                          </a:ln>
                          <a:solidFill>
                            <a:schemeClr val="tx1"/>
                          </a:solidFill>
                          <a:effectLst/>
                          <a:latin typeface="Arial" charset="0"/>
                        </a:rPr>
                        <a:t>s</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1" u="none" strike="noStrike" cap="none" normalizeH="0" baseline="0">
                          <a:ln>
                            <a:noFill/>
                          </a:ln>
                          <a:solidFill>
                            <a:schemeClr val="tx1"/>
                          </a:solidFill>
                          <a:effectLst/>
                          <a:latin typeface="Arial" charset="0"/>
                        </a:rPr>
                        <a:t>n</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492">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Yes</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75.5</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9.3</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30</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92">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No</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88.2</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15.1</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600" b="0" i="0" u="none" strike="noStrike" cap="none" normalizeH="0" baseline="0">
                          <a:ln>
                            <a:noFill/>
                          </a:ln>
                          <a:solidFill>
                            <a:schemeClr val="tx1"/>
                          </a:solidFill>
                          <a:effectLst/>
                          <a:latin typeface="Arial" charset="0"/>
                        </a:rPr>
                        <a:t>30</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7915" name="Picture 27">
            <a:extLst>
              <a:ext uri="{FF2B5EF4-FFF2-40B4-BE49-F238E27FC236}">
                <a16:creationId xmlns:a16="http://schemas.microsoft.com/office/drawing/2014/main" id="{C8F2CB87-6836-EB48-A0F2-BA71F861F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0"/>
            <a:ext cx="2047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28" descr="Picture1">
            <a:extLst>
              <a:ext uri="{FF2B5EF4-FFF2-40B4-BE49-F238E27FC236}">
                <a16:creationId xmlns:a16="http://schemas.microsoft.com/office/drawing/2014/main" id="{91F0D855-B556-EE4B-B51C-566E0D895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276600"/>
            <a:ext cx="222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724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0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0"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1762" name="Group 2">
            <a:extLst>
              <a:ext uri="{FF2B5EF4-FFF2-40B4-BE49-F238E27FC236}">
                <a16:creationId xmlns:a16="http://schemas.microsoft.com/office/drawing/2014/main" id="{600FEC5D-EEF7-4441-9046-25CD152D35CE}"/>
              </a:ext>
            </a:extLst>
          </p:cNvPr>
          <p:cNvGraphicFramePr>
            <a:graphicFrameLocks noGrp="1"/>
          </p:cNvGraphicFramePr>
          <p:nvPr/>
        </p:nvGraphicFramePr>
        <p:xfrm>
          <a:off x="4876800" y="3219450"/>
          <a:ext cx="3962400" cy="973138"/>
        </p:xfrm>
        <a:graphic>
          <a:graphicData uri="http://schemas.openxmlformats.org/drawingml/2006/table">
            <a:tbl>
              <a:tblPr/>
              <a:tblGrid>
                <a:gridCol w="1577975">
                  <a:extLst>
                    <a:ext uri="{9D8B030D-6E8A-4147-A177-3AD203B41FA5}">
                      <a16:colId xmlns:a16="http://schemas.microsoft.com/office/drawing/2014/main" val="20000"/>
                    </a:ext>
                  </a:extLst>
                </a:gridCol>
                <a:gridCol w="944563">
                  <a:extLst>
                    <a:ext uri="{9D8B030D-6E8A-4147-A177-3AD203B41FA5}">
                      <a16:colId xmlns:a16="http://schemas.microsoft.com/office/drawing/2014/main" val="20001"/>
                    </a:ext>
                  </a:extLst>
                </a:gridCol>
                <a:gridCol w="719137">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tblGrid>
              <a:tr h="212725">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Parental smoking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FVC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963">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75.5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75">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CC99"/>
                        </a:buClr>
                        <a:buSzPct val="65000"/>
                        <a:buFont typeface="Wingdings" pitchFamily="2" charset="2"/>
                        <a:buNone/>
                        <a:tabLst/>
                      </a:pPr>
                      <a:r>
                        <a:rPr kumimoji="0" lang="en-US" sz="14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41784" name="Text Box 24">
            <a:extLst>
              <a:ext uri="{FF2B5EF4-FFF2-40B4-BE49-F238E27FC236}">
                <a16:creationId xmlns:a16="http://schemas.microsoft.com/office/drawing/2014/main" id="{7FBF25F3-01C3-9741-B238-4F3811EB5C41}"/>
              </a:ext>
            </a:extLst>
          </p:cNvPr>
          <p:cNvSpPr txBox="1">
            <a:spLocks noChangeArrowheads="1"/>
          </p:cNvSpPr>
          <p:nvPr/>
        </p:nvSpPr>
        <p:spPr bwMode="auto">
          <a:xfrm>
            <a:off x="533400" y="1600200"/>
            <a:ext cx="6248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t-statistic for the difference in sample averages follows approximately the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distribution. A conservative estimate of df is 29. </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calculate the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statistic:</a:t>
            </a:r>
          </a:p>
        </p:txBody>
      </p:sp>
      <p:graphicFrame>
        <p:nvGraphicFramePr>
          <p:cNvPr id="1141786" name="Object 26">
            <a:extLst>
              <a:ext uri="{FF2B5EF4-FFF2-40B4-BE49-F238E27FC236}">
                <a16:creationId xmlns:a16="http://schemas.microsoft.com/office/drawing/2014/main" id="{F2CFDF79-6BD7-4F46-8FD2-8F6DDDCA55E1}"/>
              </a:ext>
            </a:extLst>
          </p:cNvPr>
          <p:cNvGraphicFramePr>
            <a:graphicFrameLocks noChangeAspect="1"/>
          </p:cNvGraphicFramePr>
          <p:nvPr/>
        </p:nvGraphicFramePr>
        <p:xfrm>
          <a:off x="609600" y="3422650"/>
          <a:ext cx="3505200" cy="2063750"/>
        </p:xfrm>
        <a:graphic>
          <a:graphicData uri="http://schemas.openxmlformats.org/presentationml/2006/ole">
            <mc:AlternateContent xmlns:mc="http://schemas.openxmlformats.org/markup-compatibility/2006">
              <mc:Choice xmlns:v="urn:schemas-microsoft-com:vml" Requires="v">
                <p:oleObj spid="_x0000_s595973" name="Equation" r:id="rId4" imgW="48564800" imgH="27495500" progId="Equation.3">
                  <p:embed/>
                </p:oleObj>
              </mc:Choice>
              <mc:Fallback>
                <p:oleObj name="Equation" r:id="rId4" imgW="48564800" imgH="27495500" progId="Equation.3">
                  <p:embed/>
                  <p:pic>
                    <p:nvPicPr>
                      <p:cNvPr id="1141786" name="Object 26">
                        <a:extLst>
                          <a:ext uri="{FF2B5EF4-FFF2-40B4-BE49-F238E27FC236}">
                            <a16:creationId xmlns:a16="http://schemas.microsoft.com/office/drawing/2014/main" id="{F2CFDF79-6BD7-4F46-8FD2-8F6DDDCA5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22650"/>
                        <a:ext cx="3505200" cy="206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1787" name="Text Box 27">
            <a:extLst>
              <a:ext uri="{FF2B5EF4-FFF2-40B4-BE49-F238E27FC236}">
                <a16:creationId xmlns:a16="http://schemas.microsoft.com/office/drawing/2014/main" id="{12FA7101-F0F7-2340-AC75-8C999C472442}"/>
              </a:ext>
            </a:extLst>
          </p:cNvPr>
          <p:cNvSpPr txBox="1">
            <a:spLocks noChangeArrowheads="1"/>
          </p:cNvSpPr>
          <p:nvPr/>
        </p:nvSpPr>
        <p:spPr bwMode="auto">
          <a:xfrm>
            <a:off x="3886200" y="4689475"/>
            <a:ext cx="4953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 table D, for df 29 we find:</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&gt; 3.659 =&gt;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p</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 0.0005 (one sided)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It’s a very significant difference, we reject </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12315" name="Text Box 28">
            <a:extLst>
              <a:ext uri="{FF2B5EF4-FFF2-40B4-BE49-F238E27FC236}">
                <a16:creationId xmlns:a16="http://schemas.microsoft.com/office/drawing/2014/main" id="{B16AB8DF-369A-B141-86DE-02661AA08AA3}"/>
              </a:ext>
            </a:extLst>
          </p:cNvPr>
          <p:cNvSpPr txBox="1">
            <a:spLocks noChangeArrowheads="1"/>
          </p:cNvSpPr>
          <p:nvPr/>
        </p:nvSpPr>
        <p:spPr bwMode="auto">
          <a:xfrm>
            <a:off x="990600" y="381000"/>
            <a:ext cx="5638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35000" eaLnBrk="0" hangingPunct="0">
              <a:defRPr>
                <a:solidFill>
                  <a:schemeClr val="tx1"/>
                </a:solidFill>
                <a:latin typeface="Arial" panose="020B0604020202020204" pitchFamily="34" charset="0"/>
              </a:defRPr>
            </a:lvl1pPr>
            <a:lvl2pPr marL="742950" indent="-285750" defTabSz="635000" eaLnBrk="0" hangingPunct="0">
              <a:defRPr>
                <a:solidFill>
                  <a:schemeClr val="tx1"/>
                </a:solidFill>
                <a:latin typeface="Arial" panose="020B0604020202020204" pitchFamily="34" charset="0"/>
              </a:defRPr>
            </a:lvl2pPr>
            <a:lvl3pPr marL="1143000" indent="-228600" defTabSz="635000" eaLnBrk="0" hangingPunct="0">
              <a:defRPr>
                <a:solidFill>
                  <a:schemeClr val="tx1"/>
                </a:solidFill>
                <a:latin typeface="Arial" panose="020B0604020202020204" pitchFamily="34" charset="0"/>
              </a:defRPr>
            </a:lvl3pPr>
            <a:lvl4pPr marL="1600200" indent="-228600" defTabSz="635000" eaLnBrk="0" hangingPunct="0">
              <a:defRPr>
                <a:solidFill>
                  <a:schemeClr val="tx1"/>
                </a:solidFill>
                <a:latin typeface="Arial" panose="020B0604020202020204" pitchFamily="34" charset="0"/>
              </a:defRPr>
            </a:lvl4pPr>
            <a:lvl5pPr marL="2057400" indent="-228600" defTabSz="635000" eaLnBrk="0" hangingPunct="0">
              <a:defRPr>
                <a:solidFill>
                  <a:schemeClr val="tx1"/>
                </a:solidFill>
                <a:latin typeface="Arial" panose="020B0604020202020204" pitchFamily="34" charset="0"/>
              </a:defRPr>
            </a:lvl5pPr>
            <a:lvl6pPr marL="2514600" indent="-228600" defTabSz="635000" eaLnBrk="0" fontAlgn="base" hangingPunct="0">
              <a:spcBef>
                <a:spcPct val="0"/>
              </a:spcBef>
              <a:spcAft>
                <a:spcPct val="0"/>
              </a:spcAft>
              <a:defRPr>
                <a:solidFill>
                  <a:schemeClr val="tx1"/>
                </a:solidFill>
                <a:latin typeface="Arial" panose="020B0604020202020204" pitchFamily="34" charset="0"/>
              </a:defRPr>
            </a:lvl6pPr>
            <a:lvl7pPr marL="2971800" indent="-228600" defTabSz="635000" eaLnBrk="0" fontAlgn="base" hangingPunct="0">
              <a:spcBef>
                <a:spcPct val="0"/>
              </a:spcBef>
              <a:spcAft>
                <a:spcPct val="0"/>
              </a:spcAft>
              <a:defRPr>
                <a:solidFill>
                  <a:schemeClr val="tx1"/>
                </a:solidFill>
                <a:latin typeface="Arial" panose="020B0604020202020204" pitchFamily="34" charset="0"/>
              </a:defRPr>
            </a:lvl7pPr>
            <a:lvl8pPr marL="3429000" indent="-228600" defTabSz="635000" eaLnBrk="0" fontAlgn="base" hangingPunct="0">
              <a:spcBef>
                <a:spcPct val="0"/>
              </a:spcBef>
              <a:spcAft>
                <a:spcPct val="0"/>
              </a:spcAft>
              <a:defRPr>
                <a:solidFill>
                  <a:schemeClr val="tx1"/>
                </a:solidFill>
                <a:latin typeface="Arial" panose="020B0604020202020204" pitchFamily="34" charset="0"/>
              </a:defRPr>
            </a:lvl8pPr>
            <a:lvl9pPr marL="3886200" indent="-228600" defTabSz="635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35000" rtl="0" eaLnBrk="1" fontAlgn="base" latinLnBrk="0" hangingPunct="1">
              <a:lnSpc>
                <a:spcPct val="14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smoke</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no</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&lt;=&gt;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smoke</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no</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0</a:t>
            </a:r>
          </a:p>
          <a:p>
            <a:pPr marL="0" marR="0" lvl="0" indent="0" algn="l" defTabSz="635000" rtl="0" eaLnBrk="1" fontAlgn="base" latinLnBrk="0" hangingPunct="1">
              <a:lnSpc>
                <a:spcPct val="14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a</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smoke</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no</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&lt;=&gt;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smoke</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a:ln>
                  <a:noFill/>
                </a:ln>
                <a:solidFill>
                  <a:srgbClr val="000000"/>
                </a:solidFill>
                <a:effectLst/>
                <a:uLnTx/>
                <a:uFillTx/>
                <a:latin typeface="Symbol" pitchFamily="2" charset="2"/>
                <a:ea typeface="+mn-ea"/>
                <a:cs typeface="+mn-cs"/>
              </a:rPr>
              <a:t>m</a:t>
            </a:r>
            <a:r>
              <a:rPr kumimoji="0" lang="en-US" alt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no</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 0 (one sided)</a:t>
            </a:r>
          </a:p>
        </p:txBody>
      </p:sp>
      <p:sp>
        <p:nvSpPr>
          <p:cNvPr id="1141789" name="Text Box 29">
            <a:extLst>
              <a:ext uri="{FF2B5EF4-FFF2-40B4-BE49-F238E27FC236}">
                <a16:creationId xmlns:a16="http://schemas.microsoft.com/office/drawing/2014/main" id="{F2EA76E0-8575-7B4F-8A3F-C62C81702659}"/>
              </a:ext>
            </a:extLst>
          </p:cNvPr>
          <p:cNvSpPr txBox="1">
            <a:spLocks noChangeArrowheads="1"/>
          </p:cNvSpPr>
          <p:nvPr/>
        </p:nvSpPr>
        <p:spPr bwMode="auto">
          <a:xfrm>
            <a:off x="533400" y="6124575"/>
            <a:ext cx="8001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Lung capacity is significantly impaired in children of smoking parents.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2317" name="Picture 30">
            <a:extLst>
              <a:ext uri="{FF2B5EF4-FFF2-40B4-BE49-F238E27FC236}">
                <a16:creationId xmlns:a16="http://schemas.microsoft.com/office/drawing/2014/main" id="{AF9026F1-7006-F24D-BB2D-431EE3B63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125" y="0"/>
            <a:ext cx="2047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1" descr="Picture1">
            <a:extLst>
              <a:ext uri="{FF2B5EF4-FFF2-40B4-BE49-F238E27FC236}">
                <a16:creationId xmlns:a16="http://schemas.microsoft.com/office/drawing/2014/main" id="{4F9B63D6-C250-CC49-83B0-C866A15C29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276600"/>
            <a:ext cx="22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127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17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417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17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41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84" grpId="0"/>
      <p:bldP spid="1141787" grpId="0" autoUpdateAnimBg="0"/>
      <p:bldP spid="1141789"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B272B544-D8EA-A54C-B5C6-651DF8A5C06A}"/>
              </a:ext>
            </a:extLst>
          </p:cNvPr>
          <p:cNvSpPr>
            <a:spLocks noGrp="1" noChangeArrowheads="1"/>
          </p:cNvSpPr>
          <p:nvPr>
            <p:ph type="title"/>
          </p:nvPr>
        </p:nvSpPr>
        <p:spPr>
          <a:xfrm>
            <a:off x="381000" y="228600"/>
            <a:ext cx="8610600" cy="762000"/>
          </a:xfrm>
        </p:spPr>
        <p:txBody>
          <a:bodyPr/>
          <a:lstStyle/>
          <a:p>
            <a:pPr eaLnBrk="1" hangingPunct="1"/>
            <a:r>
              <a:rPr lang="en-US" altLang="en-US" dirty="0"/>
              <a:t>Two-sample </a:t>
            </a:r>
            <a:r>
              <a:rPr lang="en-US" altLang="en-US" i="1" dirty="0"/>
              <a:t>t</a:t>
            </a:r>
            <a:r>
              <a:rPr lang="en-US" altLang="en-US" dirty="0"/>
              <a:t> confidence interval</a:t>
            </a:r>
          </a:p>
        </p:txBody>
      </p:sp>
      <p:sp>
        <p:nvSpPr>
          <p:cNvPr id="13316" name="Rectangle 3">
            <a:extLst>
              <a:ext uri="{FF2B5EF4-FFF2-40B4-BE49-F238E27FC236}">
                <a16:creationId xmlns:a16="http://schemas.microsoft.com/office/drawing/2014/main" id="{175DD480-1861-9B46-BAE1-F626B59CDE14}"/>
              </a:ext>
            </a:extLst>
          </p:cNvPr>
          <p:cNvSpPr>
            <a:spLocks noGrp="1" noChangeArrowheads="1"/>
          </p:cNvSpPr>
          <p:nvPr>
            <p:ph type="body" idx="1"/>
          </p:nvPr>
        </p:nvSpPr>
        <p:spPr>
          <a:xfrm>
            <a:off x="457200" y="990600"/>
            <a:ext cx="8229600" cy="5638800"/>
          </a:xfrm>
        </p:spPr>
        <p:txBody>
          <a:bodyPr/>
          <a:lstStyle/>
          <a:p>
            <a:pPr marL="0" indent="0" eaLnBrk="1" hangingPunct="1">
              <a:lnSpc>
                <a:spcPct val="130000"/>
              </a:lnSpc>
              <a:spcBef>
                <a:spcPct val="45000"/>
              </a:spcBef>
              <a:buFont typeface="Wingdings" pitchFamily="2" charset="2"/>
              <a:buNone/>
            </a:pPr>
            <a:r>
              <a:rPr lang="en-US" altLang="en-US"/>
              <a:t>Because we have two independent samples we use the difference between both sample averages (   </a:t>
            </a:r>
            <a:r>
              <a:rPr lang="en-US" altLang="en-US" baseline="-25000"/>
              <a:t>1 </a:t>
            </a:r>
            <a:r>
              <a:rPr lang="en-US" altLang="en-US">
                <a:cs typeface="Arial" panose="020B0604020202020204" pitchFamily="34" charset="0"/>
              </a:rPr>
              <a:t>−</a:t>
            </a:r>
            <a:r>
              <a:rPr lang="en-US" altLang="en-US"/>
              <a:t>    </a:t>
            </a:r>
            <a:r>
              <a:rPr lang="en-US" altLang="en-US" baseline="-25000"/>
              <a:t>2</a:t>
            </a:r>
            <a:r>
              <a:rPr lang="en-US" altLang="en-US"/>
              <a:t>) to estimate (</a:t>
            </a:r>
            <a:r>
              <a:rPr lang="en-US" altLang="en-US" i="1">
                <a:latin typeface="Symbol" pitchFamily="2" charset="2"/>
              </a:rPr>
              <a:t>m</a:t>
            </a:r>
            <a:r>
              <a:rPr lang="en-US" altLang="en-US" baseline="-25000">
                <a:latin typeface="Symbol" pitchFamily="2" charset="2"/>
              </a:rPr>
              <a:t>1</a:t>
            </a:r>
            <a:r>
              <a:rPr lang="en-US" altLang="en-US"/>
              <a:t> </a:t>
            </a:r>
            <a:r>
              <a:rPr lang="en-US" altLang="en-US">
                <a:cs typeface="Arial" panose="020B0604020202020204" pitchFamily="34" charset="0"/>
              </a:rPr>
              <a:t>−</a:t>
            </a:r>
            <a:r>
              <a:rPr lang="en-US" altLang="en-US"/>
              <a:t> </a:t>
            </a:r>
            <a:r>
              <a:rPr lang="en-US" altLang="en-US" i="1">
                <a:latin typeface="Symbol" pitchFamily="2" charset="2"/>
              </a:rPr>
              <a:t>m</a:t>
            </a:r>
            <a:r>
              <a:rPr lang="en-US" altLang="en-US" baseline="-25000">
                <a:latin typeface="Symbol" pitchFamily="2" charset="2"/>
              </a:rPr>
              <a:t>2</a:t>
            </a:r>
            <a:r>
              <a:rPr lang="en-US" altLang="en-US"/>
              <a:t>).</a:t>
            </a:r>
          </a:p>
        </p:txBody>
      </p:sp>
      <p:grpSp>
        <p:nvGrpSpPr>
          <p:cNvPr id="13317" name="Group 4">
            <a:extLst>
              <a:ext uri="{FF2B5EF4-FFF2-40B4-BE49-F238E27FC236}">
                <a16:creationId xmlns:a16="http://schemas.microsoft.com/office/drawing/2014/main" id="{5E32A030-CB83-2E4E-A665-985F0ED8C20F}"/>
              </a:ext>
            </a:extLst>
          </p:cNvPr>
          <p:cNvGrpSpPr>
            <a:grpSpLocks/>
          </p:cNvGrpSpPr>
          <p:nvPr/>
        </p:nvGrpSpPr>
        <p:grpSpPr bwMode="auto">
          <a:xfrm>
            <a:off x="4876800" y="2667000"/>
            <a:ext cx="4038600" cy="3227388"/>
            <a:chOff x="3352" y="1152"/>
            <a:chExt cx="2264" cy="1920"/>
          </a:xfrm>
        </p:grpSpPr>
        <p:pic>
          <p:nvPicPr>
            <p:cNvPr id="13322" name="Picture 5" descr="F06-05">
              <a:extLst>
                <a:ext uri="{FF2B5EF4-FFF2-40B4-BE49-F238E27FC236}">
                  <a16:creationId xmlns:a16="http://schemas.microsoft.com/office/drawing/2014/main" id="{4E509244-8705-3E48-AAC1-A39F7EF1FAAC}"/>
                </a:ext>
              </a:extLst>
            </p:cNvPr>
            <p:cNvPicPr>
              <a:picLocks noChangeAspect="1" noChangeArrowheads="1"/>
            </p:cNvPicPr>
            <p:nvPr/>
          </p:nvPicPr>
          <p:blipFill>
            <a:blip r:embed="rId4">
              <a:clrChange>
                <a:clrFrom>
                  <a:srgbClr val="D8E2F3"/>
                </a:clrFrom>
                <a:clrTo>
                  <a:srgbClr val="D8E2F3">
                    <a:alpha val="0"/>
                  </a:srgbClr>
                </a:clrTo>
              </a:clrChange>
              <a:lum bright="-20000" contrast="46000"/>
              <a:extLst>
                <a:ext uri="{28A0092B-C50C-407E-A947-70E740481C1C}">
                  <a14:useLocalDpi xmlns:a14="http://schemas.microsoft.com/office/drawing/2010/main" val="0"/>
                </a:ext>
              </a:extLst>
            </a:blip>
            <a:srcRect l="4094" r="4094" b="-6517"/>
            <a:stretch>
              <a:fillRect/>
            </a:stretch>
          </p:blipFill>
          <p:spPr bwMode="auto">
            <a:xfrm>
              <a:off x="3352" y="1152"/>
              <a:ext cx="2264" cy="19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3" name="Text Box 6">
              <a:extLst>
                <a:ext uri="{FF2B5EF4-FFF2-40B4-BE49-F238E27FC236}">
                  <a16:creationId xmlns:a16="http://schemas.microsoft.com/office/drawing/2014/main" id="{BF4238C9-9874-DD4A-9C23-FEFD6F1D5ECD}"/>
                </a:ext>
              </a:extLst>
            </p:cNvPr>
            <p:cNvSpPr txBox="1">
              <a:spLocks noChangeArrowheads="1"/>
            </p:cNvSpPr>
            <p:nvPr/>
          </p:nvSpPr>
          <p:spPr bwMode="auto">
            <a:xfrm>
              <a:off x="4146" y="1953"/>
              <a:ext cx="676" cy="236"/>
            </a:xfrm>
            <a:prstGeom prst="rect">
              <a:avLst/>
            </a:prstGeom>
            <a:solidFill>
              <a:srgbClr val="FFE65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p>
          </p:txBody>
        </p:sp>
        <p:sp>
          <p:nvSpPr>
            <p:cNvPr id="13324" name="Rectangle 7">
              <a:extLst>
                <a:ext uri="{FF2B5EF4-FFF2-40B4-BE49-F238E27FC236}">
                  <a16:creationId xmlns:a16="http://schemas.microsoft.com/office/drawing/2014/main" id="{61D927CA-7B9B-DE4B-8720-AE1927D4FE99}"/>
                </a:ext>
              </a:extLst>
            </p:cNvPr>
            <p:cNvSpPr>
              <a:spLocks noChangeArrowheads="1"/>
            </p:cNvSpPr>
            <p:nvPr/>
          </p:nvSpPr>
          <p:spPr bwMode="auto">
            <a:xfrm>
              <a:off x="4766" y="2832"/>
              <a:ext cx="242" cy="12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25" name="Text Box 8">
              <a:extLst>
                <a:ext uri="{FF2B5EF4-FFF2-40B4-BE49-F238E27FC236}">
                  <a16:creationId xmlns:a16="http://schemas.microsoft.com/office/drawing/2014/main" id="{490CBBED-D6C2-264E-8FF5-8BB32654387F}"/>
                </a:ext>
              </a:extLst>
            </p:cNvPr>
            <p:cNvSpPr txBox="1">
              <a:spLocks noChangeArrowheads="1"/>
            </p:cNvSpPr>
            <p:nvPr/>
          </p:nvSpPr>
          <p:spPr bwMode="auto">
            <a:xfrm>
              <a:off x="4663" y="2832"/>
              <a:ext cx="437" cy="21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13326" name="Text Box 9">
              <a:extLst>
                <a:ext uri="{FF2B5EF4-FFF2-40B4-BE49-F238E27FC236}">
                  <a16:creationId xmlns:a16="http://schemas.microsoft.com/office/drawing/2014/main" id="{38FB9F86-60EC-364C-9EE6-8D7A2B0BFA3E}"/>
                </a:ext>
              </a:extLst>
            </p:cNvPr>
            <p:cNvSpPr txBox="1">
              <a:spLocks noChangeArrowheads="1"/>
            </p:cNvSpPr>
            <p:nvPr/>
          </p:nvSpPr>
          <p:spPr bwMode="auto">
            <a:xfrm>
              <a:off x="3875" y="2832"/>
              <a:ext cx="351" cy="21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13327" name="Rectangle 10">
              <a:extLst>
                <a:ext uri="{FF2B5EF4-FFF2-40B4-BE49-F238E27FC236}">
                  <a16:creationId xmlns:a16="http://schemas.microsoft.com/office/drawing/2014/main" id="{31D03FFD-0696-BC40-90A3-7C0C58BDBEEC}"/>
                </a:ext>
              </a:extLst>
            </p:cNvPr>
            <p:cNvSpPr>
              <a:spLocks noChangeArrowheads="1"/>
            </p:cNvSpPr>
            <p:nvPr/>
          </p:nvSpPr>
          <p:spPr bwMode="auto">
            <a:xfrm>
              <a:off x="3360" y="2083"/>
              <a:ext cx="548" cy="20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28" name="Rectangle 11">
              <a:extLst>
                <a:ext uri="{FF2B5EF4-FFF2-40B4-BE49-F238E27FC236}">
                  <a16:creationId xmlns:a16="http://schemas.microsoft.com/office/drawing/2014/main" id="{DA7DA553-E409-C647-B1B7-C1436B0628DD}"/>
                </a:ext>
              </a:extLst>
            </p:cNvPr>
            <p:cNvSpPr>
              <a:spLocks noChangeArrowheads="1"/>
            </p:cNvSpPr>
            <p:nvPr/>
          </p:nvSpPr>
          <p:spPr bwMode="auto">
            <a:xfrm>
              <a:off x="5020" y="2083"/>
              <a:ext cx="596" cy="20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29" name="Rectangle 12">
              <a:extLst>
                <a:ext uri="{FF2B5EF4-FFF2-40B4-BE49-F238E27FC236}">
                  <a16:creationId xmlns:a16="http://schemas.microsoft.com/office/drawing/2014/main" id="{31A4F43E-A44F-B14D-8B76-FB9F47B7E607}"/>
                </a:ext>
              </a:extLst>
            </p:cNvPr>
            <p:cNvSpPr>
              <a:spLocks noChangeArrowheads="1"/>
            </p:cNvSpPr>
            <p:nvPr/>
          </p:nvSpPr>
          <p:spPr bwMode="auto">
            <a:xfrm>
              <a:off x="4742" y="1354"/>
              <a:ext cx="675" cy="20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30" name="Rectangle 13">
              <a:extLst>
                <a:ext uri="{FF2B5EF4-FFF2-40B4-BE49-F238E27FC236}">
                  <a16:creationId xmlns:a16="http://schemas.microsoft.com/office/drawing/2014/main" id="{AA7B1338-1F9F-564F-8B29-8705FDD53A02}"/>
                </a:ext>
              </a:extLst>
            </p:cNvPr>
            <p:cNvSpPr>
              <a:spLocks noChangeArrowheads="1"/>
            </p:cNvSpPr>
            <p:nvPr/>
          </p:nvSpPr>
          <p:spPr bwMode="auto">
            <a:xfrm>
              <a:off x="3630" y="2164"/>
              <a:ext cx="198" cy="36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31" name="Line 14">
              <a:extLst>
                <a:ext uri="{FF2B5EF4-FFF2-40B4-BE49-F238E27FC236}">
                  <a16:creationId xmlns:a16="http://schemas.microsoft.com/office/drawing/2014/main" id="{367ABC1E-BF69-C044-A272-3FF742FE5CC2}"/>
                </a:ext>
              </a:extLst>
            </p:cNvPr>
            <p:cNvSpPr>
              <a:spLocks noChangeShapeType="1"/>
            </p:cNvSpPr>
            <p:nvPr/>
          </p:nvSpPr>
          <p:spPr bwMode="auto">
            <a:xfrm>
              <a:off x="4056" y="2649"/>
              <a:ext cx="834"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32" name="Line 16">
              <a:extLst>
                <a:ext uri="{FF2B5EF4-FFF2-40B4-BE49-F238E27FC236}">
                  <a16:creationId xmlns:a16="http://schemas.microsoft.com/office/drawing/2014/main" id="{F97996B2-CE37-1249-B9A5-6DA888A2D690}"/>
                </a:ext>
              </a:extLst>
            </p:cNvPr>
            <p:cNvSpPr>
              <a:spLocks noChangeShapeType="1"/>
            </p:cNvSpPr>
            <p:nvPr/>
          </p:nvSpPr>
          <p:spPr bwMode="auto">
            <a:xfrm flipV="1">
              <a:off x="4464" y="2609"/>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3318" name="Line 18">
            <a:extLst>
              <a:ext uri="{FF2B5EF4-FFF2-40B4-BE49-F238E27FC236}">
                <a16:creationId xmlns:a16="http://schemas.microsoft.com/office/drawing/2014/main" id="{57C3340D-C7F1-3E41-BA47-00447D99CB28}"/>
              </a:ext>
            </a:extLst>
          </p:cNvPr>
          <p:cNvSpPr>
            <a:spLocks noChangeShapeType="1"/>
          </p:cNvSpPr>
          <p:nvPr/>
        </p:nvSpPr>
        <p:spPr bwMode="auto">
          <a:xfrm>
            <a:off x="6870700" y="2794000"/>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9" name="Rectangle 20">
            <a:extLst>
              <a:ext uri="{FF2B5EF4-FFF2-40B4-BE49-F238E27FC236}">
                <a16:creationId xmlns:a16="http://schemas.microsoft.com/office/drawing/2014/main" id="{38E776BD-CF5D-5B43-AD28-5FA0E1DC5756}"/>
              </a:ext>
            </a:extLst>
          </p:cNvPr>
          <p:cNvSpPr>
            <a:spLocks noChangeArrowheads="1"/>
          </p:cNvSpPr>
          <p:nvPr/>
        </p:nvSpPr>
        <p:spPr bwMode="auto">
          <a:xfrm>
            <a:off x="685800" y="2057400"/>
            <a:ext cx="403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20000"/>
              </a:spcBef>
              <a:spcAft>
                <a:spcPct val="25000"/>
              </a:spcAft>
              <a:buClr>
                <a:srgbClr val="00CC99"/>
              </a:buClr>
              <a:buSzPct val="65000"/>
              <a:buFont typeface="Wingdings" pitchFamily="2" charset="2"/>
              <a:buNone/>
              <a:tabLst/>
              <a:defRPr/>
            </a:pP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Practical use of </a:t>
            </a:r>
            <a:r>
              <a:rPr kumimoji="0" lang="en-US" altLang="en-US" sz="2000" b="1" i="1" u="none" strike="noStrike" kern="1200" cap="none" spc="0" normalizeH="0" baseline="0" noProof="0">
                <a:ln>
                  <a:noFill/>
                </a:ln>
                <a:solidFill>
                  <a:srgbClr val="333399"/>
                </a:solidFill>
                <a:effectLst/>
                <a:uLnTx/>
                <a:uFillTx/>
                <a:latin typeface="Arial" panose="020B0604020202020204" pitchFamily="34" charset="0"/>
                <a:ea typeface="+mn-ea"/>
                <a:cs typeface="+mn-cs"/>
              </a:rPr>
              <a:t>t</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a:t>
            </a:r>
            <a:r>
              <a:rPr kumimoji="0" lang="en-US" altLang="en-US" sz="2000" b="1" i="1" u="none" strike="noStrike" kern="1200" cap="none" spc="0" normalizeH="0" baseline="0" noProof="0">
                <a:ln>
                  <a:noFill/>
                </a:ln>
                <a:solidFill>
                  <a:srgbClr val="333399"/>
                </a:solidFill>
                <a:effectLst/>
                <a:uLnTx/>
                <a:uFillTx/>
                <a:latin typeface="Arial" panose="020B0604020202020204" pitchFamily="34" charset="0"/>
                <a:ea typeface="+mn-ea"/>
                <a:cs typeface="+mn-cs"/>
              </a:rPr>
              <a:t>t</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t>
            </a:r>
            <a:endParaRPr kumimoji="0" lang="en-US" altLang="en-US" sz="2000" b="0"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30000"/>
              </a:lnSpc>
              <a:spcBef>
                <a:spcPct val="20000"/>
              </a:spcBef>
              <a:spcAft>
                <a:spcPct val="25000"/>
              </a:spcAft>
              <a:buClr>
                <a:srgbClr val="CC0000"/>
              </a:buClr>
              <a:buSzPct val="50000"/>
              <a:buFont typeface="Wingdings" pitchFamily="2" charset="2"/>
              <a:buChar char="p"/>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 the area between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and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30000"/>
              </a:lnSpc>
              <a:spcBef>
                <a:spcPct val="20000"/>
              </a:spcBef>
              <a:spcAft>
                <a:spcPct val="25000"/>
              </a:spcAft>
              <a:buClr>
                <a:srgbClr val="CC0000"/>
              </a:buClr>
              <a:buSzPct val="50000"/>
              <a:buFont typeface="Wingdings" pitchFamily="2" charset="2"/>
              <a:buChar char="p"/>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We find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in the line of Table D for df = smallest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20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1</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20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2</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 and the column for confidence level C.</a:t>
            </a:r>
          </a:p>
          <a:p>
            <a:pPr marL="0" marR="0" lvl="0" indent="0" algn="l" defTabSz="914400" rtl="0" eaLnBrk="1" fontAlgn="base" latinLnBrk="0" hangingPunct="1">
              <a:lnSpc>
                <a:spcPct val="130000"/>
              </a:lnSpc>
              <a:spcBef>
                <a:spcPct val="20000"/>
              </a:spcBef>
              <a:spcAft>
                <a:spcPct val="25000"/>
              </a:spcAft>
              <a:buClr>
                <a:srgbClr val="CC0000"/>
              </a:buClr>
              <a:buSzPct val="50000"/>
              <a:buFont typeface="Wingdings" pitchFamily="2" charset="2"/>
              <a:buChar char="p"/>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margin of error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m</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is:</a:t>
            </a:r>
          </a:p>
        </p:txBody>
      </p:sp>
      <p:graphicFrame>
        <p:nvGraphicFramePr>
          <p:cNvPr id="13314" name="Object 21">
            <a:extLst>
              <a:ext uri="{FF2B5EF4-FFF2-40B4-BE49-F238E27FC236}">
                <a16:creationId xmlns:a16="http://schemas.microsoft.com/office/drawing/2014/main" id="{F53BE1BF-8057-C64C-8C28-1522B50656D1}"/>
              </a:ext>
            </a:extLst>
          </p:cNvPr>
          <p:cNvGraphicFramePr>
            <a:graphicFrameLocks noChangeAspect="1"/>
          </p:cNvGraphicFramePr>
          <p:nvPr/>
        </p:nvGraphicFramePr>
        <p:xfrm>
          <a:off x="762000" y="5181600"/>
          <a:ext cx="3417888" cy="1108075"/>
        </p:xfrm>
        <a:graphic>
          <a:graphicData uri="http://schemas.openxmlformats.org/presentationml/2006/ole">
            <mc:AlternateContent xmlns:mc="http://schemas.openxmlformats.org/markup-compatibility/2006">
              <mc:Choice xmlns:v="urn:schemas-microsoft-com:vml" Requires="v">
                <p:oleObj spid="_x0000_s598021" name="Equation" r:id="rId5" imgW="35102800" imgH="11404600" progId="Equation.3">
                  <p:embed/>
                </p:oleObj>
              </mc:Choice>
              <mc:Fallback>
                <p:oleObj name="Equation" r:id="rId5" imgW="35102800" imgH="11404600" progId="Equation.3">
                  <p:embed/>
                  <p:pic>
                    <p:nvPicPr>
                      <p:cNvPr id="13314" name="Object 21">
                        <a:extLst>
                          <a:ext uri="{FF2B5EF4-FFF2-40B4-BE49-F238E27FC236}">
                            <a16:creationId xmlns:a16="http://schemas.microsoft.com/office/drawing/2014/main" id="{F53BE1BF-8057-C64C-8C28-1522B50656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181600"/>
                        <a:ext cx="3417888" cy="1108075"/>
                      </a:xfrm>
                      <a:prstGeom prst="rect">
                        <a:avLst/>
                      </a:prstGeom>
                      <a:noFill/>
                      <a:ln w="38100" cmpd="dbl">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20" name="Picture 22" descr="Picture1">
            <a:extLst>
              <a:ext uri="{FF2B5EF4-FFF2-40B4-BE49-F238E27FC236}">
                <a16:creationId xmlns:a16="http://schemas.microsoft.com/office/drawing/2014/main" id="{A17701D3-FC7C-BF45-930B-8717649C2E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447800"/>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3" descr="Picture1">
            <a:extLst>
              <a:ext uri="{FF2B5EF4-FFF2-40B4-BE49-F238E27FC236}">
                <a16:creationId xmlns:a16="http://schemas.microsoft.com/office/drawing/2014/main" id="{CB10151C-CD62-6547-9100-E8322F3CF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447800"/>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704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E8411078-BF67-294C-90BE-7C66ECBD66D5}"/>
              </a:ext>
            </a:extLst>
          </p:cNvPr>
          <p:cNvSpPr>
            <a:spLocks noGrp="1" noChangeArrowheads="1"/>
          </p:cNvSpPr>
          <p:nvPr>
            <p:ph type="title"/>
          </p:nvPr>
        </p:nvSpPr>
        <p:spPr>
          <a:xfrm>
            <a:off x="457200" y="304800"/>
            <a:ext cx="8229600" cy="762000"/>
          </a:xfrm>
        </p:spPr>
        <p:txBody>
          <a:bodyPr/>
          <a:lstStyle/>
          <a:p>
            <a:pPr eaLnBrk="1" hangingPunct="1">
              <a:lnSpc>
                <a:spcPct val="110000"/>
              </a:lnSpc>
            </a:pPr>
            <a:r>
              <a:rPr lang="en-US" altLang="en-US" sz="2800" b="1">
                <a:solidFill>
                  <a:srgbClr val="333399"/>
                </a:solidFill>
              </a:rPr>
              <a:t>Common mistake !!!</a:t>
            </a:r>
          </a:p>
        </p:txBody>
      </p:sp>
      <p:sp>
        <p:nvSpPr>
          <p:cNvPr id="14340" name="Rectangle 3">
            <a:extLst>
              <a:ext uri="{FF2B5EF4-FFF2-40B4-BE49-F238E27FC236}">
                <a16:creationId xmlns:a16="http://schemas.microsoft.com/office/drawing/2014/main" id="{850A5999-6D27-1C42-9E88-3C537F376054}"/>
              </a:ext>
            </a:extLst>
          </p:cNvPr>
          <p:cNvSpPr>
            <a:spLocks noGrp="1" noChangeArrowheads="1"/>
          </p:cNvSpPr>
          <p:nvPr>
            <p:ph type="body" idx="1"/>
          </p:nvPr>
        </p:nvSpPr>
        <p:spPr>
          <a:xfrm>
            <a:off x="457200" y="1219200"/>
            <a:ext cx="8305800" cy="4876800"/>
          </a:xfrm>
        </p:spPr>
        <p:txBody>
          <a:bodyPr/>
          <a:lstStyle/>
          <a:p>
            <a:pPr marL="0" indent="0" eaLnBrk="1" hangingPunct="1">
              <a:lnSpc>
                <a:spcPct val="130000"/>
              </a:lnSpc>
              <a:buFont typeface="Wingdings" pitchFamily="2" charset="2"/>
              <a:buNone/>
            </a:pPr>
            <a:r>
              <a:rPr lang="en-US" altLang="en-US" dirty="0"/>
              <a:t>A common mistake is to calculate a one-sample confidence interval for </a:t>
            </a:r>
            <a:r>
              <a:rPr lang="en-US" altLang="en-US" i="1" dirty="0">
                <a:latin typeface="Symbol" pitchFamily="2" charset="2"/>
              </a:rPr>
              <a:t>m</a:t>
            </a:r>
            <a:r>
              <a:rPr lang="en-US" altLang="en-US" baseline="-25000" dirty="0">
                <a:latin typeface="Symbol" pitchFamily="2" charset="2"/>
              </a:rPr>
              <a:t>1</a:t>
            </a:r>
            <a:r>
              <a:rPr lang="en-US" altLang="en-US" dirty="0"/>
              <a:t> and then check whether </a:t>
            </a:r>
            <a:r>
              <a:rPr lang="en-US" altLang="en-US" i="1" dirty="0">
                <a:latin typeface="Symbol" pitchFamily="2" charset="2"/>
              </a:rPr>
              <a:t>m</a:t>
            </a:r>
            <a:r>
              <a:rPr lang="en-US" altLang="en-US" baseline="-25000" dirty="0">
                <a:latin typeface="Symbol" pitchFamily="2" charset="2"/>
              </a:rPr>
              <a:t>2</a:t>
            </a:r>
            <a:r>
              <a:rPr lang="en-US" altLang="en-US" dirty="0"/>
              <a:t> falls within that confidence interval, or vice-versa.</a:t>
            </a:r>
          </a:p>
          <a:p>
            <a:pPr marL="0" indent="0" eaLnBrk="1" hangingPunct="1">
              <a:lnSpc>
                <a:spcPct val="130000"/>
              </a:lnSpc>
              <a:buFont typeface="Wingdings" pitchFamily="2" charset="2"/>
              <a:buNone/>
            </a:pPr>
            <a:endParaRPr lang="en-US" altLang="en-US" dirty="0"/>
          </a:p>
          <a:p>
            <a:pPr marL="0" indent="0" eaLnBrk="1" hangingPunct="1">
              <a:lnSpc>
                <a:spcPct val="130000"/>
              </a:lnSpc>
              <a:buFont typeface="Wingdings" pitchFamily="2" charset="2"/>
              <a:buNone/>
            </a:pPr>
            <a:r>
              <a:rPr lang="en-US" altLang="en-US" dirty="0"/>
              <a:t>This is WRONG because the variability in the sampling distribution for two independent samples is more complex and must take into account variability coming from both samples. Hence the more complex formula for the standard error. </a:t>
            </a:r>
          </a:p>
        </p:txBody>
      </p:sp>
      <p:graphicFrame>
        <p:nvGraphicFramePr>
          <p:cNvPr id="14338" name="Object 4">
            <a:extLst>
              <a:ext uri="{FF2B5EF4-FFF2-40B4-BE49-F238E27FC236}">
                <a16:creationId xmlns:a16="http://schemas.microsoft.com/office/drawing/2014/main" id="{C8117A08-E92B-4444-A359-315B6631B4DF}"/>
              </a:ext>
            </a:extLst>
          </p:cNvPr>
          <p:cNvGraphicFramePr>
            <a:graphicFrameLocks noChangeAspect="1"/>
          </p:cNvGraphicFramePr>
          <p:nvPr/>
        </p:nvGraphicFramePr>
        <p:xfrm>
          <a:off x="3619500" y="4559300"/>
          <a:ext cx="1905000" cy="990600"/>
        </p:xfrm>
        <a:graphic>
          <a:graphicData uri="http://schemas.openxmlformats.org/presentationml/2006/ole">
            <mc:AlternateContent xmlns:mc="http://schemas.openxmlformats.org/markup-compatibility/2006">
              <mc:Choice xmlns:v="urn:schemas-microsoft-com:vml" Requires="v">
                <p:oleObj spid="_x0000_s600069" name="Equation" r:id="rId4" imgW="21945600" imgH="11404600" progId="Equation.3">
                  <p:embed/>
                </p:oleObj>
              </mc:Choice>
              <mc:Fallback>
                <p:oleObj name="Equation" r:id="rId4" imgW="21945600" imgH="11404600" progId="Equation.3">
                  <p:embed/>
                  <p:pic>
                    <p:nvPicPr>
                      <p:cNvPr id="14338" name="Object 4">
                        <a:extLst>
                          <a:ext uri="{FF2B5EF4-FFF2-40B4-BE49-F238E27FC236}">
                            <a16:creationId xmlns:a16="http://schemas.microsoft.com/office/drawing/2014/main" id="{C8117A08-E92B-4444-A359-315B6631B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4559300"/>
                        <a:ext cx="19050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665370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a:extLst>
              <a:ext uri="{FF2B5EF4-FFF2-40B4-BE49-F238E27FC236}">
                <a16:creationId xmlns:a16="http://schemas.microsoft.com/office/drawing/2014/main" id="{AAB7546F-E9D4-F449-8495-BC97B1EA0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341"/>
          <a:stretch>
            <a:fillRect/>
          </a:stretch>
        </p:blipFill>
        <p:spPr bwMode="auto">
          <a:xfrm>
            <a:off x="533400" y="1981200"/>
            <a:ext cx="5491163"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a:extLst>
              <a:ext uri="{FF2B5EF4-FFF2-40B4-BE49-F238E27FC236}">
                <a16:creationId xmlns:a16="http://schemas.microsoft.com/office/drawing/2014/main" id="{ED6384EA-C10A-C347-A427-B656C8627CAF}"/>
              </a:ext>
            </a:extLst>
          </p:cNvPr>
          <p:cNvSpPr txBox="1">
            <a:spLocks noChangeArrowheads="1"/>
          </p:cNvSpPr>
          <p:nvPr/>
        </p:nvSpPr>
        <p:spPr bwMode="auto">
          <a:xfrm>
            <a:off x="542925" y="307975"/>
            <a:ext cx="80168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Can directed reading activities in the classroom help improve reading ability? A class of 21 third-graders participates in these activities for 8 weeks while a control classroom of 23 third-graders follows the same curriculum without the activities. After 8 weeks, all children take a reading test (scores in table).</a:t>
            </a:r>
          </a:p>
        </p:txBody>
      </p:sp>
      <p:pic>
        <p:nvPicPr>
          <p:cNvPr id="15365" name="Picture 4">
            <a:extLst>
              <a:ext uri="{FF2B5EF4-FFF2-40B4-BE49-F238E27FC236}">
                <a16:creationId xmlns:a16="http://schemas.microsoft.com/office/drawing/2014/main" id="{AF7D0964-7457-C042-AE8D-9925C8907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839"/>
          <a:stretch>
            <a:fillRect/>
          </a:stretch>
        </p:blipFill>
        <p:spPr bwMode="auto">
          <a:xfrm>
            <a:off x="6172200" y="22860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837" name="Rectangle 5">
            <a:extLst>
              <a:ext uri="{FF2B5EF4-FFF2-40B4-BE49-F238E27FC236}">
                <a16:creationId xmlns:a16="http://schemas.microsoft.com/office/drawing/2014/main" id="{E28EF1C9-72A9-8448-B1D8-11DAD38A5DF7}"/>
              </a:ext>
            </a:extLst>
          </p:cNvPr>
          <p:cNvSpPr>
            <a:spLocks noChangeArrowheads="1"/>
          </p:cNvSpPr>
          <p:nvPr/>
        </p:nvSpPr>
        <p:spPr bwMode="auto">
          <a:xfrm>
            <a:off x="609600" y="3581400"/>
            <a:ext cx="807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95% confidence interval for (</a:t>
            </a:r>
            <a:r>
              <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1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with df = 20 conservatively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itchFamily="2" charset="2"/>
              </a:rPr>
              <a:t></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2.086:</a:t>
            </a:r>
          </a:p>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95% confidence, (</a:t>
            </a:r>
            <a:r>
              <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µ</a:t>
            </a:r>
            <a:r>
              <a:rPr kumimoji="0" lang="en-US" altLang="en-US" sz="1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falls within 9</a:t>
            </a:r>
            <a:r>
              <a:rPr kumimoji="0" lang="en-US"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96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8.99 or 1.0 to 18.9.</a:t>
            </a:r>
          </a:p>
        </p:txBody>
      </p:sp>
      <p:graphicFrame>
        <p:nvGraphicFramePr>
          <p:cNvPr id="1144838" name="Object 6">
            <a:extLst>
              <a:ext uri="{FF2B5EF4-FFF2-40B4-BE49-F238E27FC236}">
                <a16:creationId xmlns:a16="http://schemas.microsoft.com/office/drawing/2014/main" id="{826DFC3F-9D6D-D049-A189-D51329490C8F}"/>
              </a:ext>
            </a:extLst>
          </p:cNvPr>
          <p:cNvGraphicFramePr>
            <a:graphicFrameLocks noChangeAspect="1"/>
          </p:cNvGraphicFramePr>
          <p:nvPr/>
        </p:nvGraphicFramePr>
        <p:xfrm>
          <a:off x="1247775" y="4143375"/>
          <a:ext cx="6677025" cy="931863"/>
        </p:xfrm>
        <a:graphic>
          <a:graphicData uri="http://schemas.openxmlformats.org/presentationml/2006/ole">
            <mc:AlternateContent xmlns:mc="http://schemas.openxmlformats.org/markup-compatibility/2006">
              <mc:Choice xmlns:v="urn:schemas-microsoft-com:vml" Requires="v">
                <p:oleObj spid="_x0000_s602117" name="Equation" r:id="rId6" imgW="81622900" imgH="11404600" progId="Equation.3">
                  <p:embed/>
                </p:oleObj>
              </mc:Choice>
              <mc:Fallback>
                <p:oleObj name="Equation" r:id="rId6" imgW="81622900" imgH="11404600" progId="Equation.3">
                  <p:embed/>
                  <p:pic>
                    <p:nvPicPr>
                      <p:cNvPr id="1144838" name="Object 6">
                        <a:extLst>
                          <a:ext uri="{FF2B5EF4-FFF2-40B4-BE49-F238E27FC236}">
                            <a16:creationId xmlns:a16="http://schemas.microsoft.com/office/drawing/2014/main" id="{826DFC3F-9D6D-D049-A189-D51329490C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775" y="4143375"/>
                        <a:ext cx="6677025"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44839" name="Picture 7">
            <a:extLst>
              <a:ext uri="{FF2B5EF4-FFF2-40B4-BE49-F238E27FC236}">
                <a16:creationId xmlns:a16="http://schemas.microsoft.com/office/drawing/2014/main" id="{EFC6EF27-92C0-6C4B-9F9F-05597460CB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200" y="6134100"/>
            <a:ext cx="7232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4840" name="Picture 8">
            <a:extLst>
              <a:ext uri="{FF2B5EF4-FFF2-40B4-BE49-F238E27FC236}">
                <a16:creationId xmlns:a16="http://schemas.microsoft.com/office/drawing/2014/main" id="{2D551DD9-CD35-3648-A921-77E5A02AE8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16011"/>
          <a:stretch>
            <a:fillRect/>
          </a:stretch>
        </p:blipFill>
        <p:spPr bwMode="auto">
          <a:xfrm>
            <a:off x="1104900" y="5867400"/>
            <a:ext cx="7239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469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48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48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48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44837">
                                            <p:txEl>
                                              <p:pRg st="3" end="3"/>
                                            </p:txEl>
                                          </p:spTgt>
                                        </p:tgtEl>
                                        <p:attrNameLst>
                                          <p:attrName>style.visibility</p:attrName>
                                        </p:attrNameLst>
                                      </p:cBhvr>
                                      <p:to>
                                        <p:strVal val="visible"/>
                                      </p:to>
                                    </p:set>
                                  </p:childTnLst>
                                </p:cTn>
                              </p:par>
                              <p:par>
                                <p:cTn id="15" presetID="4" presetClass="entr" presetSubtype="16" fill="hold" nodeType="withEffect">
                                  <p:stCondLst>
                                    <p:cond delay="0"/>
                                  </p:stCondLst>
                                  <p:childTnLst>
                                    <p:set>
                                      <p:cBhvr>
                                        <p:cTn id="16" dur="1" fill="hold">
                                          <p:stCondLst>
                                            <p:cond delay="0"/>
                                          </p:stCondLst>
                                        </p:cTn>
                                        <p:tgtEl>
                                          <p:spTgt spid="1144838"/>
                                        </p:tgtEl>
                                        <p:attrNameLst>
                                          <p:attrName>style.visibility</p:attrName>
                                        </p:attrNameLst>
                                      </p:cBhvr>
                                      <p:to>
                                        <p:strVal val="visible"/>
                                      </p:to>
                                    </p:set>
                                    <p:animEffect transition="in" filter="box(in)">
                                      <p:cBhvr>
                                        <p:cTn id="17" dur="500"/>
                                        <p:tgtEl>
                                          <p:spTgt spid="1144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7"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08D2812-0153-4B43-A697-7539F45E351F}"/>
              </a:ext>
            </a:extLst>
          </p:cNvPr>
          <p:cNvSpPr>
            <a:spLocks noGrp="1" noChangeArrowheads="1"/>
          </p:cNvSpPr>
          <p:nvPr>
            <p:ph type="title"/>
          </p:nvPr>
        </p:nvSpPr>
        <p:spPr/>
        <p:txBody>
          <a:bodyPr/>
          <a:lstStyle/>
          <a:p>
            <a:pPr eaLnBrk="1" hangingPunct="1"/>
            <a:r>
              <a:rPr lang="en-US" altLang="en-US"/>
              <a:t>Robustness</a:t>
            </a:r>
          </a:p>
        </p:txBody>
      </p:sp>
      <p:sp>
        <p:nvSpPr>
          <p:cNvPr id="38915" name="Rectangle 3">
            <a:extLst>
              <a:ext uri="{FF2B5EF4-FFF2-40B4-BE49-F238E27FC236}">
                <a16:creationId xmlns:a16="http://schemas.microsoft.com/office/drawing/2014/main" id="{F11EBBA0-728B-2D4A-BFA0-F5996E63E0E0}"/>
              </a:ext>
            </a:extLst>
          </p:cNvPr>
          <p:cNvSpPr>
            <a:spLocks noGrp="1" noChangeArrowheads="1"/>
          </p:cNvSpPr>
          <p:nvPr>
            <p:ph type="body" idx="1"/>
          </p:nvPr>
        </p:nvSpPr>
        <p:spPr>
          <a:xfrm>
            <a:off x="457200" y="1219200"/>
            <a:ext cx="8229600" cy="4876800"/>
          </a:xfrm>
        </p:spPr>
        <p:txBody>
          <a:bodyPr/>
          <a:lstStyle/>
          <a:p>
            <a:pPr marL="0" indent="0" eaLnBrk="1" hangingPunct="1">
              <a:lnSpc>
                <a:spcPct val="150000"/>
              </a:lnSpc>
              <a:buFont typeface="Wingdings" pitchFamily="2" charset="2"/>
              <a:buNone/>
            </a:pPr>
            <a:r>
              <a:rPr lang="en-US" altLang="en-US"/>
              <a:t>The two-sample </a:t>
            </a:r>
            <a:r>
              <a:rPr lang="en-US" altLang="en-US" i="1"/>
              <a:t>t</a:t>
            </a:r>
            <a:r>
              <a:rPr lang="en-US" altLang="en-US"/>
              <a:t> procedures are more robust than the one-sample </a:t>
            </a:r>
            <a:r>
              <a:rPr lang="en-US" altLang="en-US" i="1"/>
              <a:t>t</a:t>
            </a:r>
            <a:r>
              <a:rPr lang="en-US" altLang="en-US"/>
              <a:t> procedures. They are the most robust when both sample sizes are equal and both sample distributions are similar. But even when we deviate from this, two-sample tests tend to remain quite robust.</a:t>
            </a:r>
            <a:br>
              <a:rPr lang="en-US" altLang="en-US"/>
            </a:br>
            <a:endParaRPr lang="en-US" altLang="en-US" sz="1000"/>
          </a:p>
          <a:p>
            <a:pPr lvl="1" eaLnBrk="1" hangingPunct="1">
              <a:lnSpc>
                <a:spcPct val="150000"/>
              </a:lnSpc>
              <a:buFont typeface="Wingdings" pitchFamily="2" charset="2"/>
              <a:buNone/>
            </a:pPr>
            <a:r>
              <a:rPr lang="en-US" altLang="en-US" sz="1800">
                <a:sym typeface="Wingdings" pitchFamily="2" charset="2"/>
              </a:rPr>
              <a:t> When planning a two-sample study, choose equal sample sizes if you can.</a:t>
            </a:r>
            <a:endParaRPr lang="en-US" altLang="en-US" sz="1800"/>
          </a:p>
          <a:p>
            <a:pPr marL="0" indent="0" eaLnBrk="1" hangingPunct="1">
              <a:lnSpc>
                <a:spcPct val="150000"/>
              </a:lnSpc>
              <a:buFont typeface="Wingdings" pitchFamily="2" charset="2"/>
              <a:buNone/>
            </a:pPr>
            <a:endParaRPr lang="en-US" altLang="en-US"/>
          </a:p>
          <a:p>
            <a:pPr marL="0" indent="0" eaLnBrk="1" hangingPunct="1">
              <a:lnSpc>
                <a:spcPct val="150000"/>
              </a:lnSpc>
              <a:spcBef>
                <a:spcPct val="50000"/>
              </a:spcBef>
              <a:buFont typeface="Wingdings" pitchFamily="2" charset="2"/>
              <a:buNone/>
            </a:pPr>
            <a:r>
              <a:rPr lang="en-US" altLang="en-US"/>
              <a:t>As a guideline, a combined sample size (</a:t>
            </a:r>
            <a:r>
              <a:rPr lang="en-US" altLang="en-US" i="1"/>
              <a:t>n</a:t>
            </a:r>
            <a:r>
              <a:rPr lang="en-US" altLang="en-US" baseline="-25000"/>
              <a:t>1</a:t>
            </a:r>
            <a:r>
              <a:rPr lang="en-US" altLang="en-US"/>
              <a:t> + </a:t>
            </a:r>
            <a:r>
              <a:rPr lang="en-US" altLang="en-US" i="1"/>
              <a:t>n</a:t>
            </a:r>
            <a:r>
              <a:rPr lang="en-US" altLang="en-US" baseline="-25000"/>
              <a:t>2</a:t>
            </a:r>
            <a:r>
              <a:rPr lang="en-US" altLang="en-US"/>
              <a:t>) of 40 or more will allow you to work with even the most skewed distributions.</a:t>
            </a:r>
          </a:p>
        </p:txBody>
      </p:sp>
    </p:spTree>
    <p:extLst>
      <p:ext uri="{BB962C8B-B14F-4D97-AF65-F5344CB8AC3E}">
        <p14:creationId xmlns:p14="http://schemas.microsoft.com/office/powerpoint/2010/main" val="871713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5232D4CF-1538-094C-A3C2-48E068C04D22}"/>
              </a:ext>
            </a:extLst>
          </p:cNvPr>
          <p:cNvSpPr>
            <a:spLocks noGrp="1" noChangeArrowheads="1"/>
          </p:cNvSpPr>
          <p:nvPr>
            <p:ph type="title"/>
          </p:nvPr>
        </p:nvSpPr>
        <p:spPr/>
        <p:txBody>
          <a:bodyPr/>
          <a:lstStyle/>
          <a:p>
            <a:pPr eaLnBrk="1" hangingPunct="1"/>
            <a:r>
              <a:rPr lang="en-US" altLang="en-US"/>
              <a:t>Details of the two sample </a:t>
            </a:r>
            <a:r>
              <a:rPr lang="en-US" altLang="en-US" i="1"/>
              <a:t>t</a:t>
            </a:r>
            <a:r>
              <a:rPr lang="en-US" altLang="en-US"/>
              <a:t> procedures</a:t>
            </a:r>
          </a:p>
        </p:txBody>
      </p:sp>
      <p:sp>
        <p:nvSpPr>
          <p:cNvPr id="16388" name="Rectangle 3">
            <a:extLst>
              <a:ext uri="{FF2B5EF4-FFF2-40B4-BE49-F238E27FC236}">
                <a16:creationId xmlns:a16="http://schemas.microsoft.com/office/drawing/2014/main" id="{F1CB8F5B-4A16-F44D-8F46-EA48451177E1}"/>
              </a:ext>
            </a:extLst>
          </p:cNvPr>
          <p:cNvSpPr>
            <a:spLocks noChangeArrowheads="1"/>
          </p:cNvSpPr>
          <p:nvPr/>
        </p:nvSpPr>
        <p:spPr bwMode="auto">
          <a:xfrm>
            <a:off x="457200" y="12192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20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true value of the degrees of freedom</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for a two-sample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-distribution is quite lengthy to calculate. That’s why we use an approximate value, df = smallest(</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20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1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20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2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 which errs on the conservative side (often smaller than the exact).</a:t>
            </a:r>
          </a:p>
          <a:p>
            <a:pPr marL="0" marR="0" lvl="0" indent="0" algn="l" defTabSz="914400" rtl="0" eaLnBrk="1" fontAlgn="base" latinLnBrk="0" hangingPunct="1">
              <a:lnSpc>
                <a:spcPct val="150000"/>
              </a:lnSpc>
              <a:spcBef>
                <a:spcPct val="55000"/>
              </a:spcBef>
              <a:spcAft>
                <a:spcPct val="0"/>
              </a:spcAft>
              <a:buClr>
                <a:srgbClr val="00CC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Computer software, though, gives the exact degrees of freedom</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 the rounded value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your sample data.</a:t>
            </a:r>
          </a:p>
        </p:txBody>
      </p:sp>
      <p:graphicFrame>
        <p:nvGraphicFramePr>
          <p:cNvPr id="16386" name="Object 4">
            <a:extLst>
              <a:ext uri="{FF2B5EF4-FFF2-40B4-BE49-F238E27FC236}">
                <a16:creationId xmlns:a16="http://schemas.microsoft.com/office/drawing/2014/main" id="{ECB3628B-829A-9549-A7BF-9155C2F08781}"/>
              </a:ext>
            </a:extLst>
          </p:cNvPr>
          <p:cNvGraphicFramePr>
            <a:graphicFrameLocks noChangeAspect="1"/>
          </p:cNvGraphicFramePr>
          <p:nvPr/>
        </p:nvGraphicFramePr>
        <p:xfrm>
          <a:off x="2895600" y="4400550"/>
          <a:ext cx="3352800" cy="1847850"/>
        </p:xfrm>
        <a:graphic>
          <a:graphicData uri="http://schemas.openxmlformats.org/presentationml/2006/ole">
            <mc:AlternateContent xmlns:mc="http://schemas.openxmlformats.org/markup-compatibility/2006">
              <mc:Choice xmlns:v="urn:schemas-microsoft-com:vml" Requires="v">
                <p:oleObj spid="_x0000_s606213" name="Equation" r:id="rId4" imgW="10896600" imgH="5562600" progId="Equation.3">
                  <p:embed/>
                </p:oleObj>
              </mc:Choice>
              <mc:Fallback>
                <p:oleObj name="Equation" r:id="rId4" imgW="10896600" imgH="5562600" progId="Equation.3">
                  <p:embed/>
                  <p:pic>
                    <p:nvPicPr>
                      <p:cNvPr id="16386" name="Object 4">
                        <a:extLst>
                          <a:ext uri="{FF2B5EF4-FFF2-40B4-BE49-F238E27FC236}">
                            <a16:creationId xmlns:a16="http://schemas.microsoft.com/office/drawing/2014/main" id="{ECB3628B-829A-9549-A7BF-9155C2F087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400550"/>
                        <a:ext cx="3352800"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81069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906" name="Object 2">
            <a:extLst>
              <a:ext uri="{FF2B5EF4-FFF2-40B4-BE49-F238E27FC236}">
                <a16:creationId xmlns:a16="http://schemas.microsoft.com/office/drawing/2014/main" id="{5A51454A-1102-9F4B-9852-D08A19B61434}"/>
              </a:ext>
            </a:extLst>
          </p:cNvPr>
          <p:cNvGraphicFramePr>
            <a:graphicFrameLocks noChangeAspect="1"/>
          </p:cNvGraphicFramePr>
          <p:nvPr/>
        </p:nvGraphicFramePr>
        <p:xfrm>
          <a:off x="4953000" y="2286000"/>
          <a:ext cx="2681288" cy="1433513"/>
        </p:xfrm>
        <a:graphic>
          <a:graphicData uri="http://schemas.openxmlformats.org/presentationml/2006/ole">
            <mc:AlternateContent xmlns:mc="http://schemas.openxmlformats.org/markup-compatibility/2006">
              <mc:Choice xmlns:v="urn:schemas-microsoft-com:vml" Requires="v">
                <p:oleObj spid="_x0000_s608261" name="Equation" r:id="rId4" imgW="32766000" imgH="17551400" progId="Equation.3">
                  <p:embed/>
                </p:oleObj>
              </mc:Choice>
              <mc:Fallback>
                <p:oleObj name="Equation" r:id="rId4" imgW="32766000" imgH="17551400" progId="Equation.3">
                  <p:embed/>
                  <p:pic>
                    <p:nvPicPr>
                      <p:cNvPr id="1147906" name="Object 2">
                        <a:extLst>
                          <a:ext uri="{FF2B5EF4-FFF2-40B4-BE49-F238E27FC236}">
                            <a16:creationId xmlns:a16="http://schemas.microsoft.com/office/drawing/2014/main" id="{5A51454A-1102-9F4B-9852-D08A19B614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6000"/>
                        <a:ext cx="2681288" cy="1433513"/>
                      </a:xfrm>
                      <a:prstGeom prst="rect">
                        <a:avLst/>
                      </a:prstGeom>
                      <a:solidFill>
                        <a:schemeClr val="bg1"/>
                      </a:solidFill>
                      <a:ln w="38100" cmpd="dbl">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1" name="Picture 3">
            <a:extLst>
              <a:ext uri="{FF2B5EF4-FFF2-40B4-BE49-F238E27FC236}">
                <a16:creationId xmlns:a16="http://schemas.microsoft.com/office/drawing/2014/main" id="{419B059A-008F-7747-B6F7-5E1694592E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38" y="2022475"/>
            <a:ext cx="31797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a:extLst>
              <a:ext uri="{FF2B5EF4-FFF2-40B4-BE49-F238E27FC236}">
                <a16:creationId xmlns:a16="http://schemas.microsoft.com/office/drawing/2014/main" id="{EC67EB4B-14AC-6B48-BEA6-382D391050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19" t="-8888" r="33714" b="6667"/>
          <a:stretch>
            <a:fillRect/>
          </a:stretch>
        </p:blipFill>
        <p:spPr bwMode="auto">
          <a:xfrm>
            <a:off x="4038600" y="1219200"/>
            <a:ext cx="464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a:extLst>
              <a:ext uri="{FF2B5EF4-FFF2-40B4-BE49-F238E27FC236}">
                <a16:creationId xmlns:a16="http://schemas.microsoft.com/office/drawing/2014/main" id="{6C68AA02-EC4A-7E4A-8FC6-2A640FA13F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949" t="-4803" r="32774" b="-6761"/>
          <a:stretch>
            <a:fillRect/>
          </a:stretch>
        </p:blipFill>
        <p:spPr bwMode="auto">
          <a:xfrm>
            <a:off x="4038600" y="914400"/>
            <a:ext cx="4660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7">
            <a:extLst>
              <a:ext uri="{FF2B5EF4-FFF2-40B4-BE49-F238E27FC236}">
                <a16:creationId xmlns:a16="http://schemas.microsoft.com/office/drawing/2014/main" id="{1BA7A5D8-0A50-2343-8169-C851D42CB54B}"/>
              </a:ext>
            </a:extLst>
          </p:cNvPr>
          <p:cNvSpPr txBox="1">
            <a:spLocks noChangeArrowheads="1"/>
          </p:cNvSpPr>
          <p:nvPr/>
        </p:nvSpPr>
        <p:spPr bwMode="auto">
          <a:xfrm>
            <a:off x="533400" y="525780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SPSS</a:t>
            </a:r>
          </a:p>
        </p:txBody>
      </p:sp>
      <p:sp>
        <p:nvSpPr>
          <p:cNvPr id="17415" name="Text Box 11">
            <a:extLst>
              <a:ext uri="{FF2B5EF4-FFF2-40B4-BE49-F238E27FC236}">
                <a16:creationId xmlns:a16="http://schemas.microsoft.com/office/drawing/2014/main" id="{E358DD99-7234-324D-AA1F-D5BB40619CCC}"/>
              </a:ext>
            </a:extLst>
          </p:cNvPr>
          <p:cNvSpPr txBox="1">
            <a:spLocks noChangeArrowheads="1"/>
          </p:cNvSpPr>
          <p:nvPr/>
        </p:nvSpPr>
        <p:spPr bwMode="auto">
          <a:xfrm>
            <a:off x="666750" y="166688"/>
            <a:ext cx="832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95% confidence interval for the reading ability study using the more precise degrees of freedom:</a:t>
            </a:r>
          </a:p>
        </p:txBody>
      </p:sp>
      <p:sp>
        <p:nvSpPr>
          <p:cNvPr id="17416" name="Rectangle 14">
            <a:extLst>
              <a:ext uri="{FF2B5EF4-FFF2-40B4-BE49-F238E27FC236}">
                <a16:creationId xmlns:a16="http://schemas.microsoft.com/office/drawing/2014/main" id="{E724DA4D-884D-A243-B983-204EA83B0688}"/>
              </a:ext>
            </a:extLst>
          </p:cNvPr>
          <p:cNvSpPr>
            <a:spLocks noChangeArrowheads="1"/>
          </p:cNvSpPr>
          <p:nvPr/>
        </p:nvSpPr>
        <p:spPr bwMode="auto">
          <a:xfrm>
            <a:off x="4419600" y="5334000"/>
            <a:ext cx="685800" cy="8382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7417" name="Group 15">
            <a:extLst>
              <a:ext uri="{FF2B5EF4-FFF2-40B4-BE49-F238E27FC236}">
                <a16:creationId xmlns:a16="http://schemas.microsoft.com/office/drawing/2014/main" id="{C7F6E00A-0259-014C-90FF-167943B6AA89}"/>
              </a:ext>
            </a:extLst>
          </p:cNvPr>
          <p:cNvGrpSpPr>
            <a:grpSpLocks noChangeAspect="1"/>
          </p:cNvGrpSpPr>
          <p:nvPr/>
        </p:nvGrpSpPr>
        <p:grpSpPr bwMode="auto">
          <a:xfrm>
            <a:off x="0" y="3962400"/>
            <a:ext cx="8591550" cy="2720975"/>
            <a:chOff x="384" y="3024"/>
            <a:chExt cx="5341" cy="1296"/>
          </a:xfrm>
        </p:grpSpPr>
        <p:sp>
          <p:nvSpPr>
            <p:cNvPr id="17419" name="AutoShape 16">
              <a:extLst>
                <a:ext uri="{FF2B5EF4-FFF2-40B4-BE49-F238E27FC236}">
                  <a16:creationId xmlns:a16="http://schemas.microsoft.com/office/drawing/2014/main" id="{61C60353-5CE5-D846-9F4E-921E4CF57731}"/>
                </a:ext>
              </a:extLst>
            </p:cNvPr>
            <p:cNvSpPr>
              <a:spLocks noChangeAspect="1" noChangeArrowheads="1" noTextEdit="1"/>
            </p:cNvSpPr>
            <p:nvPr/>
          </p:nvSpPr>
          <p:spPr bwMode="auto">
            <a:xfrm>
              <a:off x="384" y="3024"/>
              <a:ext cx="5341"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0" name="Rectangle 17">
              <a:extLst>
                <a:ext uri="{FF2B5EF4-FFF2-40B4-BE49-F238E27FC236}">
                  <a16:creationId xmlns:a16="http://schemas.microsoft.com/office/drawing/2014/main" id="{CCBA53D7-D539-EC49-B717-81B2D48A96BC}"/>
                </a:ext>
              </a:extLst>
            </p:cNvPr>
            <p:cNvSpPr>
              <a:spLocks noChangeArrowheads="1"/>
            </p:cNvSpPr>
            <p:nvPr/>
          </p:nvSpPr>
          <p:spPr bwMode="auto">
            <a:xfrm>
              <a:off x="1680" y="3024"/>
              <a:ext cx="4020" cy="1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1" name="Rectangle 18">
              <a:extLst>
                <a:ext uri="{FF2B5EF4-FFF2-40B4-BE49-F238E27FC236}">
                  <a16:creationId xmlns:a16="http://schemas.microsoft.com/office/drawing/2014/main" id="{B41B1400-1BF7-F347-82D4-369F6FB1C758}"/>
                </a:ext>
              </a:extLst>
            </p:cNvPr>
            <p:cNvSpPr>
              <a:spLocks noChangeArrowheads="1"/>
            </p:cNvSpPr>
            <p:nvPr/>
          </p:nvSpPr>
          <p:spPr bwMode="auto">
            <a:xfrm>
              <a:off x="384" y="3024"/>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2" name="Rectangle 19">
              <a:extLst>
                <a:ext uri="{FF2B5EF4-FFF2-40B4-BE49-F238E27FC236}">
                  <a16:creationId xmlns:a16="http://schemas.microsoft.com/office/drawing/2014/main" id="{E2768187-943F-CE4D-9681-50324E2C148D}"/>
                </a:ext>
              </a:extLst>
            </p:cNvPr>
            <p:cNvSpPr>
              <a:spLocks noChangeArrowheads="1"/>
            </p:cNvSpPr>
            <p:nvPr/>
          </p:nvSpPr>
          <p:spPr bwMode="auto">
            <a:xfrm>
              <a:off x="440" y="3080"/>
              <a:ext cx="5215"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0" name="Rectangle 20">
              <a:extLst>
                <a:ext uri="{FF2B5EF4-FFF2-40B4-BE49-F238E27FC236}">
                  <a16:creationId xmlns:a16="http://schemas.microsoft.com/office/drawing/2014/main" id="{2800058A-E107-224B-BDB4-6524A3699DD2}"/>
                </a:ext>
              </a:extLst>
            </p:cNvPr>
            <p:cNvSpPr>
              <a:spLocks noChangeArrowheads="1"/>
            </p:cNvSpPr>
            <p:nvPr/>
          </p:nvSpPr>
          <p:spPr bwMode="auto">
            <a:xfrm>
              <a:off x="2604" y="3092"/>
              <a:ext cx="1091" cy="80"/>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90" b="1" i="0" u="none" strike="noStrike" kern="1200" cap="none" spc="0" normalizeH="0" baseline="0" noProof="0" dirty="0">
                  <a:ln>
                    <a:noFill/>
                  </a:ln>
                  <a:solidFill>
                    <a:srgbClr val="000000"/>
                  </a:solidFill>
                  <a:effectLst/>
                  <a:uLnTx/>
                  <a:uFillTx/>
                  <a:latin typeface="Arial" charset="0"/>
                  <a:ea typeface="+mn-ea"/>
                  <a:cs typeface="+mn-cs"/>
                </a:rPr>
                <a:t>Independent Samples Test</a:t>
              </a:r>
              <a:endParaRPr kumimoji="0" lang="en-US" sz="109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24" name="Rectangle 25">
              <a:extLst>
                <a:ext uri="{FF2B5EF4-FFF2-40B4-BE49-F238E27FC236}">
                  <a16:creationId xmlns:a16="http://schemas.microsoft.com/office/drawing/2014/main" id="{BD521A1D-8478-344D-83F8-6CFFDDF2B61C}"/>
                </a:ext>
              </a:extLst>
            </p:cNvPr>
            <p:cNvSpPr>
              <a:spLocks noChangeArrowheads="1"/>
            </p:cNvSpPr>
            <p:nvPr/>
          </p:nvSpPr>
          <p:spPr bwMode="auto">
            <a:xfrm>
              <a:off x="2496" y="3819"/>
              <a:ext cx="43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5" name="Rectangle 26">
              <a:extLst>
                <a:ext uri="{FF2B5EF4-FFF2-40B4-BE49-F238E27FC236}">
                  <a16:creationId xmlns:a16="http://schemas.microsoft.com/office/drawing/2014/main" id="{2114F1B3-A5B6-324A-83A8-239997E7A806}"/>
                </a:ext>
              </a:extLst>
            </p:cNvPr>
            <p:cNvSpPr>
              <a:spLocks noChangeArrowheads="1"/>
            </p:cNvSpPr>
            <p:nvPr/>
          </p:nvSpPr>
          <p:spPr bwMode="auto">
            <a:xfrm>
              <a:off x="2682" y="3875"/>
              <a:ext cx="1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2.267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6" name="Rectangle 27">
              <a:extLst>
                <a:ext uri="{FF2B5EF4-FFF2-40B4-BE49-F238E27FC236}">
                  <a16:creationId xmlns:a16="http://schemas.microsoft.com/office/drawing/2014/main" id="{DFA734E1-BE48-8E4F-B2BE-0A0D9688D206}"/>
                </a:ext>
              </a:extLst>
            </p:cNvPr>
            <p:cNvSpPr>
              <a:spLocks noChangeArrowheads="1"/>
            </p:cNvSpPr>
            <p:nvPr/>
          </p:nvSpPr>
          <p:spPr bwMode="auto">
            <a:xfrm>
              <a:off x="2918" y="3819"/>
              <a:ext cx="43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7" name="Rectangle 28">
              <a:extLst>
                <a:ext uri="{FF2B5EF4-FFF2-40B4-BE49-F238E27FC236}">
                  <a16:creationId xmlns:a16="http://schemas.microsoft.com/office/drawing/2014/main" id="{AA1D984D-0464-1B42-B888-44197B488B07}"/>
                </a:ext>
              </a:extLst>
            </p:cNvPr>
            <p:cNvSpPr>
              <a:spLocks noChangeArrowheads="1"/>
            </p:cNvSpPr>
            <p:nvPr/>
          </p:nvSpPr>
          <p:spPr bwMode="auto">
            <a:xfrm>
              <a:off x="3188" y="3875"/>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8" name="Rectangle 29">
              <a:extLst>
                <a:ext uri="{FF2B5EF4-FFF2-40B4-BE49-F238E27FC236}">
                  <a16:creationId xmlns:a16="http://schemas.microsoft.com/office/drawing/2014/main" id="{4A02BA29-4C2D-3746-AAA2-F9F6EF5A4C21}"/>
                </a:ext>
              </a:extLst>
            </p:cNvPr>
            <p:cNvSpPr>
              <a:spLocks noChangeArrowheads="1"/>
            </p:cNvSpPr>
            <p:nvPr/>
          </p:nvSpPr>
          <p:spPr bwMode="auto">
            <a:xfrm>
              <a:off x="3341" y="3819"/>
              <a:ext cx="546"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9" name="Rectangle 30">
              <a:extLst>
                <a:ext uri="{FF2B5EF4-FFF2-40B4-BE49-F238E27FC236}">
                  <a16:creationId xmlns:a16="http://schemas.microsoft.com/office/drawing/2014/main" id="{94F759B1-980E-3B4C-84C9-8EC6F40407F0}"/>
                </a:ext>
              </a:extLst>
            </p:cNvPr>
            <p:cNvSpPr>
              <a:spLocks noChangeArrowheads="1"/>
            </p:cNvSpPr>
            <p:nvPr/>
          </p:nvSpPr>
          <p:spPr bwMode="auto">
            <a:xfrm>
              <a:off x="3673" y="3875"/>
              <a:ext cx="1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0" name="Rectangle 31">
              <a:extLst>
                <a:ext uri="{FF2B5EF4-FFF2-40B4-BE49-F238E27FC236}">
                  <a16:creationId xmlns:a16="http://schemas.microsoft.com/office/drawing/2014/main" id="{53F2BC12-0B81-4643-BDC2-1202AFFE5ACE}"/>
                </a:ext>
              </a:extLst>
            </p:cNvPr>
            <p:cNvSpPr>
              <a:spLocks noChangeArrowheads="1"/>
            </p:cNvSpPr>
            <p:nvPr/>
          </p:nvSpPr>
          <p:spPr bwMode="auto">
            <a:xfrm>
              <a:off x="3876" y="3819"/>
              <a:ext cx="47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1" name="Rectangle 32">
              <a:extLst>
                <a:ext uri="{FF2B5EF4-FFF2-40B4-BE49-F238E27FC236}">
                  <a16:creationId xmlns:a16="http://schemas.microsoft.com/office/drawing/2014/main" id="{9CF411AE-535D-4D41-98DE-6C8606AD4530}"/>
                </a:ext>
              </a:extLst>
            </p:cNvPr>
            <p:cNvSpPr>
              <a:spLocks noChangeArrowheads="1"/>
            </p:cNvSpPr>
            <p:nvPr/>
          </p:nvSpPr>
          <p:spPr bwMode="auto">
            <a:xfrm>
              <a:off x="4033" y="3875"/>
              <a:ext cx="2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9.95445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2" name="Rectangle 33">
              <a:extLst>
                <a:ext uri="{FF2B5EF4-FFF2-40B4-BE49-F238E27FC236}">
                  <a16:creationId xmlns:a16="http://schemas.microsoft.com/office/drawing/2014/main" id="{6037D821-5B50-F54F-8C1C-1A1D0183D614}"/>
                </a:ext>
              </a:extLst>
            </p:cNvPr>
            <p:cNvSpPr>
              <a:spLocks noChangeArrowheads="1"/>
            </p:cNvSpPr>
            <p:nvPr/>
          </p:nvSpPr>
          <p:spPr bwMode="auto">
            <a:xfrm>
              <a:off x="4337" y="3819"/>
              <a:ext cx="47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3" name="Rectangle 34">
              <a:extLst>
                <a:ext uri="{FF2B5EF4-FFF2-40B4-BE49-F238E27FC236}">
                  <a16:creationId xmlns:a16="http://schemas.microsoft.com/office/drawing/2014/main" id="{4E5241BF-D9FF-F04D-8C4A-F19BEF5E1721}"/>
                </a:ext>
              </a:extLst>
            </p:cNvPr>
            <p:cNvSpPr>
              <a:spLocks noChangeArrowheads="1"/>
            </p:cNvSpPr>
            <p:nvPr/>
          </p:nvSpPr>
          <p:spPr bwMode="auto">
            <a:xfrm>
              <a:off x="4495" y="3875"/>
              <a:ext cx="2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4.39189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4" name="Rectangle 35">
              <a:extLst>
                <a:ext uri="{FF2B5EF4-FFF2-40B4-BE49-F238E27FC236}">
                  <a16:creationId xmlns:a16="http://schemas.microsoft.com/office/drawing/2014/main" id="{763A11C3-A0A9-254D-90B7-CD6AFF530BC5}"/>
                </a:ext>
              </a:extLst>
            </p:cNvPr>
            <p:cNvSpPr>
              <a:spLocks noChangeArrowheads="1"/>
            </p:cNvSpPr>
            <p:nvPr/>
          </p:nvSpPr>
          <p:spPr bwMode="auto">
            <a:xfrm>
              <a:off x="4799" y="3819"/>
              <a:ext cx="43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5" name="Rectangle 36">
              <a:extLst>
                <a:ext uri="{FF2B5EF4-FFF2-40B4-BE49-F238E27FC236}">
                  <a16:creationId xmlns:a16="http://schemas.microsoft.com/office/drawing/2014/main" id="{B7591950-F8B8-C94F-8574-2E9F800A2E48}"/>
                </a:ext>
              </a:extLst>
            </p:cNvPr>
            <p:cNvSpPr>
              <a:spLocks noChangeArrowheads="1"/>
            </p:cNvSpPr>
            <p:nvPr/>
          </p:nvSpPr>
          <p:spPr bwMode="auto">
            <a:xfrm>
              <a:off x="4917" y="3875"/>
              <a:ext cx="2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1.09125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6" name="Rectangle 37">
              <a:extLst>
                <a:ext uri="{FF2B5EF4-FFF2-40B4-BE49-F238E27FC236}">
                  <a16:creationId xmlns:a16="http://schemas.microsoft.com/office/drawing/2014/main" id="{EC4E891F-ED82-A644-8F77-46CE4674E80A}"/>
                </a:ext>
              </a:extLst>
            </p:cNvPr>
            <p:cNvSpPr>
              <a:spLocks noChangeArrowheads="1"/>
            </p:cNvSpPr>
            <p:nvPr/>
          </p:nvSpPr>
          <p:spPr bwMode="auto">
            <a:xfrm>
              <a:off x="5222" y="3819"/>
              <a:ext cx="43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7" name="Rectangle 38">
              <a:extLst>
                <a:ext uri="{FF2B5EF4-FFF2-40B4-BE49-F238E27FC236}">
                  <a16:creationId xmlns:a16="http://schemas.microsoft.com/office/drawing/2014/main" id="{08133535-3462-F941-8C62-53E78A9EF3EE}"/>
                </a:ext>
              </a:extLst>
            </p:cNvPr>
            <p:cNvSpPr>
              <a:spLocks noChangeArrowheads="1"/>
            </p:cNvSpPr>
            <p:nvPr/>
          </p:nvSpPr>
          <p:spPr bwMode="auto">
            <a:xfrm>
              <a:off x="5306" y="3875"/>
              <a:ext cx="2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18.81765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8" name="Rectangle 40">
              <a:extLst>
                <a:ext uri="{FF2B5EF4-FFF2-40B4-BE49-F238E27FC236}">
                  <a16:creationId xmlns:a16="http://schemas.microsoft.com/office/drawing/2014/main" id="{A3F66F44-8D67-2B40-8B6C-91527FED8370}"/>
                </a:ext>
              </a:extLst>
            </p:cNvPr>
            <p:cNvSpPr>
              <a:spLocks noChangeArrowheads="1"/>
            </p:cNvSpPr>
            <p:nvPr/>
          </p:nvSpPr>
          <p:spPr bwMode="auto">
            <a:xfrm>
              <a:off x="2074" y="4016"/>
              <a:ext cx="43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39" name="Rectangle 41">
              <a:extLst>
                <a:ext uri="{FF2B5EF4-FFF2-40B4-BE49-F238E27FC236}">
                  <a16:creationId xmlns:a16="http://schemas.microsoft.com/office/drawing/2014/main" id="{593B662E-F835-5644-B1C2-DB35B3C7B072}"/>
                </a:ext>
              </a:extLst>
            </p:cNvPr>
            <p:cNvSpPr>
              <a:spLocks noChangeArrowheads="1"/>
            </p:cNvSpPr>
            <p:nvPr/>
          </p:nvSpPr>
          <p:spPr bwMode="auto">
            <a:xfrm>
              <a:off x="2496" y="4016"/>
              <a:ext cx="43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0" name="Rectangle 42">
              <a:extLst>
                <a:ext uri="{FF2B5EF4-FFF2-40B4-BE49-F238E27FC236}">
                  <a16:creationId xmlns:a16="http://schemas.microsoft.com/office/drawing/2014/main" id="{2FC30588-5971-E549-AD80-2304837EA1DF}"/>
                </a:ext>
              </a:extLst>
            </p:cNvPr>
            <p:cNvSpPr>
              <a:spLocks noChangeArrowheads="1"/>
            </p:cNvSpPr>
            <p:nvPr/>
          </p:nvSpPr>
          <p:spPr bwMode="auto">
            <a:xfrm>
              <a:off x="2682" y="4072"/>
              <a:ext cx="1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2.311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1" name="Rectangle 43">
              <a:extLst>
                <a:ext uri="{FF2B5EF4-FFF2-40B4-BE49-F238E27FC236}">
                  <a16:creationId xmlns:a16="http://schemas.microsoft.com/office/drawing/2014/main" id="{98EA354E-7831-654D-A503-B755BF6881E0}"/>
                </a:ext>
              </a:extLst>
            </p:cNvPr>
            <p:cNvSpPr>
              <a:spLocks noChangeArrowheads="1"/>
            </p:cNvSpPr>
            <p:nvPr/>
          </p:nvSpPr>
          <p:spPr bwMode="auto">
            <a:xfrm>
              <a:off x="2918" y="4016"/>
              <a:ext cx="43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2" name="Rectangle 44">
              <a:extLst>
                <a:ext uri="{FF2B5EF4-FFF2-40B4-BE49-F238E27FC236}">
                  <a16:creationId xmlns:a16="http://schemas.microsoft.com/office/drawing/2014/main" id="{034C5F85-9215-924D-8EA2-76ACBC452E7E}"/>
                </a:ext>
              </a:extLst>
            </p:cNvPr>
            <p:cNvSpPr>
              <a:spLocks noChangeArrowheads="1"/>
            </p:cNvSpPr>
            <p:nvPr/>
          </p:nvSpPr>
          <p:spPr bwMode="auto">
            <a:xfrm>
              <a:off x="3070" y="4072"/>
              <a:ext cx="2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37.855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3" name="Rectangle 45">
              <a:extLst>
                <a:ext uri="{FF2B5EF4-FFF2-40B4-BE49-F238E27FC236}">
                  <a16:creationId xmlns:a16="http://schemas.microsoft.com/office/drawing/2014/main" id="{E5D74A52-6BE6-2E4F-A06B-0B87E055E6B6}"/>
                </a:ext>
              </a:extLst>
            </p:cNvPr>
            <p:cNvSpPr>
              <a:spLocks noChangeArrowheads="1"/>
            </p:cNvSpPr>
            <p:nvPr/>
          </p:nvSpPr>
          <p:spPr bwMode="auto">
            <a:xfrm>
              <a:off x="3341" y="4016"/>
              <a:ext cx="546"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4" name="Rectangle 46">
              <a:extLst>
                <a:ext uri="{FF2B5EF4-FFF2-40B4-BE49-F238E27FC236}">
                  <a16:creationId xmlns:a16="http://schemas.microsoft.com/office/drawing/2014/main" id="{37BF878D-93E0-CB4E-B20B-6CA69266A084}"/>
                </a:ext>
              </a:extLst>
            </p:cNvPr>
            <p:cNvSpPr>
              <a:spLocks noChangeArrowheads="1"/>
            </p:cNvSpPr>
            <p:nvPr/>
          </p:nvSpPr>
          <p:spPr bwMode="auto">
            <a:xfrm>
              <a:off x="3673" y="4072"/>
              <a:ext cx="1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5" name="Rectangle 47">
              <a:extLst>
                <a:ext uri="{FF2B5EF4-FFF2-40B4-BE49-F238E27FC236}">
                  <a16:creationId xmlns:a16="http://schemas.microsoft.com/office/drawing/2014/main" id="{88947214-BFDE-264D-AAFB-43ABAEE8A2C5}"/>
                </a:ext>
              </a:extLst>
            </p:cNvPr>
            <p:cNvSpPr>
              <a:spLocks noChangeArrowheads="1"/>
            </p:cNvSpPr>
            <p:nvPr/>
          </p:nvSpPr>
          <p:spPr bwMode="auto">
            <a:xfrm>
              <a:off x="3876" y="4016"/>
              <a:ext cx="47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6" name="Rectangle 48">
              <a:extLst>
                <a:ext uri="{FF2B5EF4-FFF2-40B4-BE49-F238E27FC236}">
                  <a16:creationId xmlns:a16="http://schemas.microsoft.com/office/drawing/2014/main" id="{C30FE65E-2353-7543-9028-9DC85B0936F6}"/>
                </a:ext>
              </a:extLst>
            </p:cNvPr>
            <p:cNvSpPr>
              <a:spLocks noChangeArrowheads="1"/>
            </p:cNvSpPr>
            <p:nvPr/>
          </p:nvSpPr>
          <p:spPr bwMode="auto">
            <a:xfrm>
              <a:off x="4033" y="4072"/>
              <a:ext cx="2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9.95445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7" name="Rectangle 49">
              <a:extLst>
                <a:ext uri="{FF2B5EF4-FFF2-40B4-BE49-F238E27FC236}">
                  <a16:creationId xmlns:a16="http://schemas.microsoft.com/office/drawing/2014/main" id="{CAECB1AA-1570-2948-899B-39E66355D929}"/>
                </a:ext>
              </a:extLst>
            </p:cNvPr>
            <p:cNvSpPr>
              <a:spLocks noChangeArrowheads="1"/>
            </p:cNvSpPr>
            <p:nvPr/>
          </p:nvSpPr>
          <p:spPr bwMode="auto">
            <a:xfrm>
              <a:off x="4337" y="4016"/>
              <a:ext cx="47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8" name="Rectangle 50">
              <a:extLst>
                <a:ext uri="{FF2B5EF4-FFF2-40B4-BE49-F238E27FC236}">
                  <a16:creationId xmlns:a16="http://schemas.microsoft.com/office/drawing/2014/main" id="{7FB74224-9138-8A4A-B5FB-3B7A98026814}"/>
                </a:ext>
              </a:extLst>
            </p:cNvPr>
            <p:cNvSpPr>
              <a:spLocks noChangeArrowheads="1"/>
            </p:cNvSpPr>
            <p:nvPr/>
          </p:nvSpPr>
          <p:spPr bwMode="auto">
            <a:xfrm>
              <a:off x="4495" y="4072"/>
              <a:ext cx="2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4.30763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9" name="Rectangle 51">
              <a:extLst>
                <a:ext uri="{FF2B5EF4-FFF2-40B4-BE49-F238E27FC236}">
                  <a16:creationId xmlns:a16="http://schemas.microsoft.com/office/drawing/2014/main" id="{CFA301A1-425B-3A49-B37B-FAD48560D9DB}"/>
                </a:ext>
              </a:extLst>
            </p:cNvPr>
            <p:cNvSpPr>
              <a:spLocks noChangeArrowheads="1"/>
            </p:cNvSpPr>
            <p:nvPr/>
          </p:nvSpPr>
          <p:spPr bwMode="auto">
            <a:xfrm>
              <a:off x="4799" y="4016"/>
              <a:ext cx="43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0" name="Rectangle 52">
              <a:extLst>
                <a:ext uri="{FF2B5EF4-FFF2-40B4-BE49-F238E27FC236}">
                  <a16:creationId xmlns:a16="http://schemas.microsoft.com/office/drawing/2014/main" id="{58675F70-9199-6247-9ADB-A028E4D1B085}"/>
                </a:ext>
              </a:extLst>
            </p:cNvPr>
            <p:cNvSpPr>
              <a:spLocks noChangeArrowheads="1"/>
            </p:cNvSpPr>
            <p:nvPr/>
          </p:nvSpPr>
          <p:spPr bwMode="auto">
            <a:xfrm>
              <a:off x="4917" y="4072"/>
              <a:ext cx="2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1.23302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1" name="Rectangle 53">
              <a:extLst>
                <a:ext uri="{FF2B5EF4-FFF2-40B4-BE49-F238E27FC236}">
                  <a16:creationId xmlns:a16="http://schemas.microsoft.com/office/drawing/2014/main" id="{468EEEDD-EBB7-E54C-B591-0388D8D70757}"/>
                </a:ext>
              </a:extLst>
            </p:cNvPr>
            <p:cNvSpPr>
              <a:spLocks noChangeArrowheads="1"/>
            </p:cNvSpPr>
            <p:nvPr/>
          </p:nvSpPr>
          <p:spPr bwMode="auto">
            <a:xfrm>
              <a:off x="5222" y="4016"/>
              <a:ext cx="43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2" name="Rectangle 54">
              <a:extLst>
                <a:ext uri="{FF2B5EF4-FFF2-40B4-BE49-F238E27FC236}">
                  <a16:creationId xmlns:a16="http://schemas.microsoft.com/office/drawing/2014/main" id="{51F802B3-FCDE-3843-8F9F-6C61D2F9984F}"/>
                </a:ext>
              </a:extLst>
            </p:cNvPr>
            <p:cNvSpPr>
              <a:spLocks noChangeArrowheads="1"/>
            </p:cNvSpPr>
            <p:nvPr/>
          </p:nvSpPr>
          <p:spPr bwMode="auto">
            <a:xfrm>
              <a:off x="5306" y="4072"/>
              <a:ext cx="2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18.67588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3" name="Rectangle 59">
              <a:extLst>
                <a:ext uri="{FF2B5EF4-FFF2-40B4-BE49-F238E27FC236}">
                  <a16:creationId xmlns:a16="http://schemas.microsoft.com/office/drawing/2014/main" id="{BDE12EC1-BB1C-D14A-BC71-9CB2FC026468}"/>
                </a:ext>
              </a:extLst>
            </p:cNvPr>
            <p:cNvSpPr>
              <a:spLocks noChangeArrowheads="1"/>
            </p:cNvSpPr>
            <p:nvPr/>
          </p:nvSpPr>
          <p:spPr bwMode="auto">
            <a:xfrm>
              <a:off x="1009" y="4016"/>
              <a:ext cx="65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4" name="Rectangle 72">
              <a:extLst>
                <a:ext uri="{FF2B5EF4-FFF2-40B4-BE49-F238E27FC236}">
                  <a16:creationId xmlns:a16="http://schemas.microsoft.com/office/drawing/2014/main" id="{BD7877B0-5BBF-0F42-94BC-8EFCDBBA6A95}"/>
                </a:ext>
              </a:extLst>
            </p:cNvPr>
            <p:cNvSpPr>
              <a:spLocks noChangeArrowheads="1"/>
            </p:cNvSpPr>
            <p:nvPr/>
          </p:nvSpPr>
          <p:spPr bwMode="auto">
            <a:xfrm>
              <a:off x="2496" y="3424"/>
              <a:ext cx="434"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5" name="Rectangle 73">
              <a:extLst>
                <a:ext uri="{FF2B5EF4-FFF2-40B4-BE49-F238E27FC236}">
                  <a16:creationId xmlns:a16="http://schemas.microsoft.com/office/drawing/2014/main" id="{5AD2EE18-8388-5849-99DD-A32DFC7F975C}"/>
                </a:ext>
              </a:extLst>
            </p:cNvPr>
            <p:cNvSpPr>
              <a:spLocks noChangeArrowheads="1"/>
            </p:cNvSpPr>
            <p:nvPr/>
          </p:nvSpPr>
          <p:spPr bwMode="auto">
            <a:xfrm>
              <a:off x="2677" y="372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6" name="Rectangle 74">
              <a:extLst>
                <a:ext uri="{FF2B5EF4-FFF2-40B4-BE49-F238E27FC236}">
                  <a16:creationId xmlns:a16="http://schemas.microsoft.com/office/drawing/2014/main" id="{472467B6-02E7-6845-A220-D56C2A6D0ADD}"/>
                </a:ext>
              </a:extLst>
            </p:cNvPr>
            <p:cNvSpPr>
              <a:spLocks noChangeArrowheads="1"/>
            </p:cNvSpPr>
            <p:nvPr/>
          </p:nvSpPr>
          <p:spPr bwMode="auto">
            <a:xfrm>
              <a:off x="2918" y="3424"/>
              <a:ext cx="434"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7" name="Rectangle 75">
              <a:extLst>
                <a:ext uri="{FF2B5EF4-FFF2-40B4-BE49-F238E27FC236}">
                  <a16:creationId xmlns:a16="http://schemas.microsoft.com/office/drawing/2014/main" id="{95D7145F-F511-3A43-BE8D-CFE0C95E5636}"/>
                </a:ext>
              </a:extLst>
            </p:cNvPr>
            <p:cNvSpPr>
              <a:spLocks noChangeArrowheads="1"/>
            </p:cNvSpPr>
            <p:nvPr/>
          </p:nvSpPr>
          <p:spPr bwMode="auto">
            <a:xfrm>
              <a:off x="3079" y="3729"/>
              <a:ext cx="8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df</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8" name="Rectangle 76">
              <a:extLst>
                <a:ext uri="{FF2B5EF4-FFF2-40B4-BE49-F238E27FC236}">
                  <a16:creationId xmlns:a16="http://schemas.microsoft.com/office/drawing/2014/main" id="{CA818B4B-EDD7-3D43-82EC-1D53F9DF38FE}"/>
                </a:ext>
              </a:extLst>
            </p:cNvPr>
            <p:cNvSpPr>
              <a:spLocks noChangeArrowheads="1"/>
            </p:cNvSpPr>
            <p:nvPr/>
          </p:nvSpPr>
          <p:spPr bwMode="auto">
            <a:xfrm>
              <a:off x="3341" y="3424"/>
              <a:ext cx="546"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9" name="Rectangle 77">
              <a:extLst>
                <a:ext uri="{FF2B5EF4-FFF2-40B4-BE49-F238E27FC236}">
                  <a16:creationId xmlns:a16="http://schemas.microsoft.com/office/drawing/2014/main" id="{5B7BC641-AAF6-7249-9B06-4C30C13890F0}"/>
                </a:ext>
              </a:extLst>
            </p:cNvPr>
            <p:cNvSpPr>
              <a:spLocks noChangeArrowheads="1"/>
            </p:cNvSpPr>
            <p:nvPr/>
          </p:nvSpPr>
          <p:spPr bwMode="auto">
            <a:xfrm>
              <a:off x="3406" y="3729"/>
              <a:ext cx="3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Sig. (2-tailed)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0" name="Rectangle 78">
              <a:extLst>
                <a:ext uri="{FF2B5EF4-FFF2-40B4-BE49-F238E27FC236}">
                  <a16:creationId xmlns:a16="http://schemas.microsoft.com/office/drawing/2014/main" id="{CC2664EE-E239-D34C-8DA8-3F848FDA1924}"/>
                </a:ext>
              </a:extLst>
            </p:cNvPr>
            <p:cNvSpPr>
              <a:spLocks noChangeArrowheads="1"/>
            </p:cNvSpPr>
            <p:nvPr/>
          </p:nvSpPr>
          <p:spPr bwMode="auto">
            <a:xfrm>
              <a:off x="3876" y="3424"/>
              <a:ext cx="473"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1" name="Rectangle 79">
              <a:extLst>
                <a:ext uri="{FF2B5EF4-FFF2-40B4-BE49-F238E27FC236}">
                  <a16:creationId xmlns:a16="http://schemas.microsoft.com/office/drawing/2014/main" id="{B1ED01E7-7630-6B4C-80BD-2DA0AA12BBB2}"/>
                </a:ext>
              </a:extLst>
            </p:cNvPr>
            <p:cNvSpPr>
              <a:spLocks noChangeArrowheads="1"/>
            </p:cNvSpPr>
            <p:nvPr/>
          </p:nvSpPr>
          <p:spPr bwMode="auto">
            <a:xfrm>
              <a:off x="4014" y="3638"/>
              <a:ext cx="1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Mean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2" name="Rectangle 80">
              <a:extLst>
                <a:ext uri="{FF2B5EF4-FFF2-40B4-BE49-F238E27FC236}">
                  <a16:creationId xmlns:a16="http://schemas.microsoft.com/office/drawing/2014/main" id="{1E2FEA71-2C72-EA4A-882D-E092B30EC213}"/>
                </a:ext>
              </a:extLst>
            </p:cNvPr>
            <p:cNvSpPr>
              <a:spLocks noChangeArrowheads="1"/>
            </p:cNvSpPr>
            <p:nvPr/>
          </p:nvSpPr>
          <p:spPr bwMode="auto">
            <a:xfrm>
              <a:off x="3944" y="3729"/>
              <a:ext cx="3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Difference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3" name="Rectangle 81">
              <a:extLst>
                <a:ext uri="{FF2B5EF4-FFF2-40B4-BE49-F238E27FC236}">
                  <a16:creationId xmlns:a16="http://schemas.microsoft.com/office/drawing/2014/main" id="{237F6D05-3425-FD4A-B6CF-F1A38CA805D3}"/>
                </a:ext>
              </a:extLst>
            </p:cNvPr>
            <p:cNvSpPr>
              <a:spLocks noChangeArrowheads="1"/>
            </p:cNvSpPr>
            <p:nvPr/>
          </p:nvSpPr>
          <p:spPr bwMode="auto">
            <a:xfrm>
              <a:off x="4337" y="3424"/>
              <a:ext cx="474"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4" name="Rectangle 82">
              <a:extLst>
                <a:ext uri="{FF2B5EF4-FFF2-40B4-BE49-F238E27FC236}">
                  <a16:creationId xmlns:a16="http://schemas.microsoft.com/office/drawing/2014/main" id="{F1F90AC8-3217-9943-B59A-0B230FCA6D4A}"/>
                </a:ext>
              </a:extLst>
            </p:cNvPr>
            <p:cNvSpPr>
              <a:spLocks noChangeArrowheads="1"/>
            </p:cNvSpPr>
            <p:nvPr/>
          </p:nvSpPr>
          <p:spPr bwMode="auto">
            <a:xfrm>
              <a:off x="4420" y="3638"/>
              <a:ext cx="28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Std. Error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5" name="Rectangle 83">
              <a:extLst>
                <a:ext uri="{FF2B5EF4-FFF2-40B4-BE49-F238E27FC236}">
                  <a16:creationId xmlns:a16="http://schemas.microsoft.com/office/drawing/2014/main" id="{7D7D3800-503B-AE4F-8484-4D8117439DDD}"/>
                </a:ext>
              </a:extLst>
            </p:cNvPr>
            <p:cNvSpPr>
              <a:spLocks noChangeArrowheads="1"/>
            </p:cNvSpPr>
            <p:nvPr/>
          </p:nvSpPr>
          <p:spPr bwMode="auto">
            <a:xfrm>
              <a:off x="4406" y="3729"/>
              <a:ext cx="3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Difference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6" name="Rectangle 84">
              <a:extLst>
                <a:ext uri="{FF2B5EF4-FFF2-40B4-BE49-F238E27FC236}">
                  <a16:creationId xmlns:a16="http://schemas.microsoft.com/office/drawing/2014/main" id="{CF14F5E3-3A55-C045-800E-B93420CA048B}"/>
                </a:ext>
              </a:extLst>
            </p:cNvPr>
            <p:cNvSpPr>
              <a:spLocks noChangeArrowheads="1"/>
            </p:cNvSpPr>
            <p:nvPr/>
          </p:nvSpPr>
          <p:spPr bwMode="auto">
            <a:xfrm>
              <a:off x="4799" y="3711"/>
              <a:ext cx="434" cy="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7" name="Rectangle 85">
              <a:extLst>
                <a:ext uri="{FF2B5EF4-FFF2-40B4-BE49-F238E27FC236}">
                  <a16:creationId xmlns:a16="http://schemas.microsoft.com/office/drawing/2014/main" id="{4A0C5785-C2BF-9149-8B4F-2DA7D0BE0B6A}"/>
                </a:ext>
              </a:extLst>
            </p:cNvPr>
            <p:cNvSpPr>
              <a:spLocks noChangeArrowheads="1"/>
            </p:cNvSpPr>
            <p:nvPr/>
          </p:nvSpPr>
          <p:spPr bwMode="auto">
            <a:xfrm>
              <a:off x="4898" y="3729"/>
              <a:ext cx="2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Lower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8" name="Rectangle 86">
              <a:extLst>
                <a:ext uri="{FF2B5EF4-FFF2-40B4-BE49-F238E27FC236}">
                  <a16:creationId xmlns:a16="http://schemas.microsoft.com/office/drawing/2014/main" id="{BF8C9BA4-7C1D-D84C-92B3-F21215C89D78}"/>
                </a:ext>
              </a:extLst>
            </p:cNvPr>
            <p:cNvSpPr>
              <a:spLocks noChangeArrowheads="1"/>
            </p:cNvSpPr>
            <p:nvPr/>
          </p:nvSpPr>
          <p:spPr bwMode="auto">
            <a:xfrm>
              <a:off x="5222" y="3711"/>
              <a:ext cx="433" cy="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9" name="Rectangle 87">
              <a:extLst>
                <a:ext uri="{FF2B5EF4-FFF2-40B4-BE49-F238E27FC236}">
                  <a16:creationId xmlns:a16="http://schemas.microsoft.com/office/drawing/2014/main" id="{0FBA1F47-C2A5-C04D-B5CB-1AB54AA6F534}"/>
                </a:ext>
              </a:extLst>
            </p:cNvPr>
            <p:cNvSpPr>
              <a:spLocks noChangeArrowheads="1"/>
            </p:cNvSpPr>
            <p:nvPr/>
          </p:nvSpPr>
          <p:spPr bwMode="auto">
            <a:xfrm>
              <a:off x="5329" y="3729"/>
              <a:ext cx="1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Upper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0" name="Rectangle 88">
              <a:extLst>
                <a:ext uri="{FF2B5EF4-FFF2-40B4-BE49-F238E27FC236}">
                  <a16:creationId xmlns:a16="http://schemas.microsoft.com/office/drawing/2014/main" id="{ECA723F1-71E9-FB4A-AC2D-DF193841A65E}"/>
                </a:ext>
              </a:extLst>
            </p:cNvPr>
            <p:cNvSpPr>
              <a:spLocks noChangeArrowheads="1"/>
            </p:cNvSpPr>
            <p:nvPr/>
          </p:nvSpPr>
          <p:spPr bwMode="auto">
            <a:xfrm>
              <a:off x="4799" y="3424"/>
              <a:ext cx="856" cy="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1" name="Rectangle 89">
              <a:extLst>
                <a:ext uri="{FF2B5EF4-FFF2-40B4-BE49-F238E27FC236}">
                  <a16:creationId xmlns:a16="http://schemas.microsoft.com/office/drawing/2014/main" id="{DB0C8775-84B9-8E4E-A67E-68F7A7C4DB5D}"/>
                </a:ext>
              </a:extLst>
            </p:cNvPr>
            <p:cNvSpPr>
              <a:spLocks noChangeArrowheads="1"/>
            </p:cNvSpPr>
            <p:nvPr/>
          </p:nvSpPr>
          <p:spPr bwMode="auto">
            <a:xfrm>
              <a:off x="4977" y="3441"/>
              <a:ext cx="4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95% Confidence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2" name="Rectangle 90">
              <a:extLst>
                <a:ext uri="{FF2B5EF4-FFF2-40B4-BE49-F238E27FC236}">
                  <a16:creationId xmlns:a16="http://schemas.microsoft.com/office/drawing/2014/main" id="{AC9CC4DE-DD97-7D41-A6DB-640D1FF669B1}"/>
                </a:ext>
              </a:extLst>
            </p:cNvPr>
            <p:cNvSpPr>
              <a:spLocks noChangeArrowheads="1"/>
            </p:cNvSpPr>
            <p:nvPr/>
          </p:nvSpPr>
          <p:spPr bwMode="auto">
            <a:xfrm>
              <a:off x="5016" y="3531"/>
              <a:ext cx="4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Interval of the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3" name="Rectangle 91">
              <a:extLst>
                <a:ext uri="{FF2B5EF4-FFF2-40B4-BE49-F238E27FC236}">
                  <a16:creationId xmlns:a16="http://schemas.microsoft.com/office/drawing/2014/main" id="{26016A28-650E-5B4B-A5EB-9150A566713B}"/>
                </a:ext>
              </a:extLst>
            </p:cNvPr>
            <p:cNvSpPr>
              <a:spLocks noChangeArrowheads="1"/>
            </p:cNvSpPr>
            <p:nvPr/>
          </p:nvSpPr>
          <p:spPr bwMode="auto">
            <a:xfrm>
              <a:off x="5059" y="3621"/>
              <a:ext cx="3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Difference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4" name="Rectangle 92">
              <a:extLst>
                <a:ext uri="{FF2B5EF4-FFF2-40B4-BE49-F238E27FC236}">
                  <a16:creationId xmlns:a16="http://schemas.microsoft.com/office/drawing/2014/main" id="{04EE968F-8A02-594D-AF48-6C750A59C95A}"/>
                </a:ext>
              </a:extLst>
            </p:cNvPr>
            <p:cNvSpPr>
              <a:spLocks noChangeArrowheads="1"/>
            </p:cNvSpPr>
            <p:nvPr/>
          </p:nvSpPr>
          <p:spPr bwMode="auto">
            <a:xfrm>
              <a:off x="2496" y="3227"/>
              <a:ext cx="3159"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5" name="Rectangle 93">
              <a:extLst>
                <a:ext uri="{FF2B5EF4-FFF2-40B4-BE49-F238E27FC236}">
                  <a16:creationId xmlns:a16="http://schemas.microsoft.com/office/drawing/2014/main" id="{3F8225E6-2F12-C046-B0FB-2FECB82652C4}"/>
                </a:ext>
              </a:extLst>
            </p:cNvPr>
            <p:cNvSpPr>
              <a:spLocks noChangeArrowheads="1"/>
            </p:cNvSpPr>
            <p:nvPr/>
          </p:nvSpPr>
          <p:spPr bwMode="auto">
            <a:xfrm>
              <a:off x="3682" y="3334"/>
              <a:ext cx="8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-test for Equality of Means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6" name="Line 94">
              <a:extLst>
                <a:ext uri="{FF2B5EF4-FFF2-40B4-BE49-F238E27FC236}">
                  <a16:creationId xmlns:a16="http://schemas.microsoft.com/office/drawing/2014/main" id="{4836A7C9-2892-B24B-901B-F39B8C225E4C}"/>
                </a:ext>
              </a:extLst>
            </p:cNvPr>
            <p:cNvSpPr>
              <a:spLocks noChangeShapeType="1"/>
            </p:cNvSpPr>
            <p:nvPr/>
          </p:nvSpPr>
          <p:spPr bwMode="auto">
            <a:xfrm>
              <a:off x="1651" y="3424"/>
              <a:ext cx="4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7" name="Line 95">
              <a:extLst>
                <a:ext uri="{FF2B5EF4-FFF2-40B4-BE49-F238E27FC236}">
                  <a16:creationId xmlns:a16="http://schemas.microsoft.com/office/drawing/2014/main" id="{DCFE9FEB-9B5C-9949-A9F6-5ED7AFE3AAAA}"/>
                </a:ext>
              </a:extLst>
            </p:cNvPr>
            <p:cNvSpPr>
              <a:spLocks noChangeShapeType="1"/>
            </p:cNvSpPr>
            <p:nvPr/>
          </p:nvSpPr>
          <p:spPr bwMode="auto">
            <a:xfrm>
              <a:off x="2074" y="3424"/>
              <a:ext cx="1"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8" name="Line 96">
              <a:extLst>
                <a:ext uri="{FF2B5EF4-FFF2-40B4-BE49-F238E27FC236}">
                  <a16:creationId xmlns:a16="http://schemas.microsoft.com/office/drawing/2014/main" id="{CFF5C4E5-F8F1-9A4C-B5D8-CEDA148DCA26}"/>
                </a:ext>
              </a:extLst>
            </p:cNvPr>
            <p:cNvSpPr>
              <a:spLocks noChangeShapeType="1"/>
            </p:cNvSpPr>
            <p:nvPr/>
          </p:nvSpPr>
          <p:spPr bwMode="auto">
            <a:xfrm>
              <a:off x="2074" y="3424"/>
              <a:ext cx="42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9" name="Line 97">
              <a:extLst>
                <a:ext uri="{FF2B5EF4-FFF2-40B4-BE49-F238E27FC236}">
                  <a16:creationId xmlns:a16="http://schemas.microsoft.com/office/drawing/2014/main" id="{1A7C541A-1D83-EB45-B361-A717EF7084FF}"/>
                </a:ext>
              </a:extLst>
            </p:cNvPr>
            <p:cNvSpPr>
              <a:spLocks noChangeShapeType="1"/>
            </p:cNvSpPr>
            <p:nvPr/>
          </p:nvSpPr>
          <p:spPr bwMode="auto">
            <a:xfrm>
              <a:off x="2496" y="3424"/>
              <a:ext cx="1"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0" name="Line 98">
              <a:extLst>
                <a:ext uri="{FF2B5EF4-FFF2-40B4-BE49-F238E27FC236}">
                  <a16:creationId xmlns:a16="http://schemas.microsoft.com/office/drawing/2014/main" id="{972C6DD9-3425-6041-B3B3-E0B10C34609F}"/>
                </a:ext>
              </a:extLst>
            </p:cNvPr>
            <p:cNvSpPr>
              <a:spLocks noChangeShapeType="1"/>
            </p:cNvSpPr>
            <p:nvPr/>
          </p:nvSpPr>
          <p:spPr bwMode="auto">
            <a:xfrm>
              <a:off x="2496" y="3424"/>
              <a:ext cx="42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1" name="Line 99">
              <a:extLst>
                <a:ext uri="{FF2B5EF4-FFF2-40B4-BE49-F238E27FC236}">
                  <a16:creationId xmlns:a16="http://schemas.microsoft.com/office/drawing/2014/main" id="{0CD8365A-AD29-D74F-B5B7-DB90765857A9}"/>
                </a:ext>
              </a:extLst>
            </p:cNvPr>
            <p:cNvSpPr>
              <a:spLocks noChangeShapeType="1"/>
            </p:cNvSpPr>
            <p:nvPr/>
          </p:nvSpPr>
          <p:spPr bwMode="auto">
            <a:xfrm>
              <a:off x="2918" y="3424"/>
              <a:ext cx="1"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2" name="Line 100">
              <a:extLst>
                <a:ext uri="{FF2B5EF4-FFF2-40B4-BE49-F238E27FC236}">
                  <a16:creationId xmlns:a16="http://schemas.microsoft.com/office/drawing/2014/main" id="{371293B0-F09D-E14B-9E1E-F8F1C8BD84F0}"/>
                </a:ext>
              </a:extLst>
            </p:cNvPr>
            <p:cNvSpPr>
              <a:spLocks noChangeShapeType="1"/>
            </p:cNvSpPr>
            <p:nvPr/>
          </p:nvSpPr>
          <p:spPr bwMode="auto">
            <a:xfrm>
              <a:off x="2918" y="3424"/>
              <a:ext cx="4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3" name="Line 101">
              <a:extLst>
                <a:ext uri="{FF2B5EF4-FFF2-40B4-BE49-F238E27FC236}">
                  <a16:creationId xmlns:a16="http://schemas.microsoft.com/office/drawing/2014/main" id="{717F0941-95B5-074C-8BD7-37660F589F9A}"/>
                </a:ext>
              </a:extLst>
            </p:cNvPr>
            <p:cNvSpPr>
              <a:spLocks noChangeShapeType="1"/>
            </p:cNvSpPr>
            <p:nvPr/>
          </p:nvSpPr>
          <p:spPr bwMode="auto">
            <a:xfrm>
              <a:off x="3341" y="3424"/>
              <a:ext cx="1"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4" name="Line 102">
              <a:extLst>
                <a:ext uri="{FF2B5EF4-FFF2-40B4-BE49-F238E27FC236}">
                  <a16:creationId xmlns:a16="http://schemas.microsoft.com/office/drawing/2014/main" id="{0ED745D5-3FC2-984E-967E-6B1BF3C1D01E}"/>
                </a:ext>
              </a:extLst>
            </p:cNvPr>
            <p:cNvSpPr>
              <a:spLocks noChangeShapeType="1"/>
            </p:cNvSpPr>
            <p:nvPr/>
          </p:nvSpPr>
          <p:spPr bwMode="auto">
            <a:xfrm>
              <a:off x="3341" y="3424"/>
              <a:ext cx="53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5" name="Line 103">
              <a:extLst>
                <a:ext uri="{FF2B5EF4-FFF2-40B4-BE49-F238E27FC236}">
                  <a16:creationId xmlns:a16="http://schemas.microsoft.com/office/drawing/2014/main" id="{A8CAFC3D-EBCF-874D-8A74-E9D53D7A3275}"/>
                </a:ext>
              </a:extLst>
            </p:cNvPr>
            <p:cNvSpPr>
              <a:spLocks noChangeShapeType="1"/>
            </p:cNvSpPr>
            <p:nvPr/>
          </p:nvSpPr>
          <p:spPr bwMode="auto">
            <a:xfrm>
              <a:off x="3876" y="3424"/>
              <a:ext cx="1"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6" name="Line 104">
              <a:extLst>
                <a:ext uri="{FF2B5EF4-FFF2-40B4-BE49-F238E27FC236}">
                  <a16:creationId xmlns:a16="http://schemas.microsoft.com/office/drawing/2014/main" id="{E4641EED-E306-AA44-962D-5D990B5C70F6}"/>
                </a:ext>
              </a:extLst>
            </p:cNvPr>
            <p:cNvSpPr>
              <a:spLocks noChangeShapeType="1"/>
            </p:cNvSpPr>
            <p:nvPr/>
          </p:nvSpPr>
          <p:spPr bwMode="auto">
            <a:xfrm>
              <a:off x="3876" y="3424"/>
              <a:ext cx="4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7" name="Line 105">
              <a:extLst>
                <a:ext uri="{FF2B5EF4-FFF2-40B4-BE49-F238E27FC236}">
                  <a16:creationId xmlns:a16="http://schemas.microsoft.com/office/drawing/2014/main" id="{547D9427-9127-B644-8737-9990C265E621}"/>
                </a:ext>
              </a:extLst>
            </p:cNvPr>
            <p:cNvSpPr>
              <a:spLocks noChangeShapeType="1"/>
            </p:cNvSpPr>
            <p:nvPr/>
          </p:nvSpPr>
          <p:spPr bwMode="auto">
            <a:xfrm>
              <a:off x="4337" y="3424"/>
              <a:ext cx="1"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8" name="Line 106">
              <a:extLst>
                <a:ext uri="{FF2B5EF4-FFF2-40B4-BE49-F238E27FC236}">
                  <a16:creationId xmlns:a16="http://schemas.microsoft.com/office/drawing/2014/main" id="{643B9917-D771-C747-B161-20EF7ABBF75C}"/>
                </a:ext>
              </a:extLst>
            </p:cNvPr>
            <p:cNvSpPr>
              <a:spLocks noChangeShapeType="1"/>
            </p:cNvSpPr>
            <p:nvPr/>
          </p:nvSpPr>
          <p:spPr bwMode="auto">
            <a:xfrm>
              <a:off x="4337" y="3424"/>
              <a:ext cx="4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9" name="Line 107">
              <a:extLst>
                <a:ext uri="{FF2B5EF4-FFF2-40B4-BE49-F238E27FC236}">
                  <a16:creationId xmlns:a16="http://schemas.microsoft.com/office/drawing/2014/main" id="{7D3C3A8E-0360-F54D-B9E3-8734CAB2DAD7}"/>
                </a:ext>
              </a:extLst>
            </p:cNvPr>
            <p:cNvSpPr>
              <a:spLocks noChangeShapeType="1"/>
            </p:cNvSpPr>
            <p:nvPr/>
          </p:nvSpPr>
          <p:spPr bwMode="auto">
            <a:xfrm>
              <a:off x="4799" y="3711"/>
              <a:ext cx="1" cy="5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0" name="Line 108">
              <a:extLst>
                <a:ext uri="{FF2B5EF4-FFF2-40B4-BE49-F238E27FC236}">
                  <a16:creationId xmlns:a16="http://schemas.microsoft.com/office/drawing/2014/main" id="{AA84DAEE-3D0E-854F-9B58-715A8172AB77}"/>
                </a:ext>
              </a:extLst>
            </p:cNvPr>
            <p:cNvSpPr>
              <a:spLocks noChangeShapeType="1"/>
            </p:cNvSpPr>
            <p:nvPr/>
          </p:nvSpPr>
          <p:spPr bwMode="auto">
            <a:xfrm>
              <a:off x="4799" y="3711"/>
              <a:ext cx="4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1" name="Line 109">
              <a:extLst>
                <a:ext uri="{FF2B5EF4-FFF2-40B4-BE49-F238E27FC236}">
                  <a16:creationId xmlns:a16="http://schemas.microsoft.com/office/drawing/2014/main" id="{7D893481-9AA1-7A45-B623-C7B405181CBF}"/>
                </a:ext>
              </a:extLst>
            </p:cNvPr>
            <p:cNvSpPr>
              <a:spLocks noChangeShapeType="1"/>
            </p:cNvSpPr>
            <p:nvPr/>
          </p:nvSpPr>
          <p:spPr bwMode="auto">
            <a:xfrm>
              <a:off x="5222" y="3711"/>
              <a:ext cx="1" cy="5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2" name="Line 110">
              <a:extLst>
                <a:ext uri="{FF2B5EF4-FFF2-40B4-BE49-F238E27FC236}">
                  <a16:creationId xmlns:a16="http://schemas.microsoft.com/office/drawing/2014/main" id="{B02BA5F4-68E6-F84B-AF65-F14FC2685BE4}"/>
                </a:ext>
              </a:extLst>
            </p:cNvPr>
            <p:cNvSpPr>
              <a:spLocks noChangeShapeType="1"/>
            </p:cNvSpPr>
            <p:nvPr/>
          </p:nvSpPr>
          <p:spPr bwMode="auto">
            <a:xfrm>
              <a:off x="5222" y="3711"/>
              <a:ext cx="42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3" name="Line 111">
              <a:extLst>
                <a:ext uri="{FF2B5EF4-FFF2-40B4-BE49-F238E27FC236}">
                  <a16:creationId xmlns:a16="http://schemas.microsoft.com/office/drawing/2014/main" id="{ACDE39C3-6538-9E4B-9D56-9F20B10A8F46}"/>
                </a:ext>
              </a:extLst>
            </p:cNvPr>
            <p:cNvSpPr>
              <a:spLocks noChangeShapeType="1"/>
            </p:cNvSpPr>
            <p:nvPr/>
          </p:nvSpPr>
          <p:spPr bwMode="auto">
            <a:xfrm>
              <a:off x="4799" y="3424"/>
              <a:ext cx="1"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4" name="Line 112">
              <a:extLst>
                <a:ext uri="{FF2B5EF4-FFF2-40B4-BE49-F238E27FC236}">
                  <a16:creationId xmlns:a16="http://schemas.microsoft.com/office/drawing/2014/main" id="{1112C4EE-1543-5542-8C5B-680B194DB792}"/>
                </a:ext>
              </a:extLst>
            </p:cNvPr>
            <p:cNvSpPr>
              <a:spLocks noChangeShapeType="1"/>
            </p:cNvSpPr>
            <p:nvPr/>
          </p:nvSpPr>
          <p:spPr bwMode="auto">
            <a:xfrm>
              <a:off x="4799" y="3424"/>
              <a:ext cx="84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5" name="Line 113">
              <a:extLst>
                <a:ext uri="{FF2B5EF4-FFF2-40B4-BE49-F238E27FC236}">
                  <a16:creationId xmlns:a16="http://schemas.microsoft.com/office/drawing/2014/main" id="{DAA08605-F4BC-F74C-91F7-D9AA2CD42E9F}"/>
                </a:ext>
              </a:extLst>
            </p:cNvPr>
            <p:cNvSpPr>
              <a:spLocks noChangeShapeType="1"/>
            </p:cNvSpPr>
            <p:nvPr/>
          </p:nvSpPr>
          <p:spPr bwMode="auto">
            <a:xfrm>
              <a:off x="2496" y="3227"/>
              <a:ext cx="1" cy="9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6" name="Rectangle 114">
              <a:extLst>
                <a:ext uri="{FF2B5EF4-FFF2-40B4-BE49-F238E27FC236}">
                  <a16:creationId xmlns:a16="http://schemas.microsoft.com/office/drawing/2014/main" id="{8F75ED66-A585-7443-A6CE-481317D3180D}"/>
                </a:ext>
              </a:extLst>
            </p:cNvPr>
            <p:cNvSpPr>
              <a:spLocks noChangeArrowheads="1"/>
            </p:cNvSpPr>
            <p:nvPr/>
          </p:nvSpPr>
          <p:spPr bwMode="auto">
            <a:xfrm>
              <a:off x="384" y="3024"/>
              <a:ext cx="5316"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7" name="Rectangle 116">
              <a:extLst>
                <a:ext uri="{FF2B5EF4-FFF2-40B4-BE49-F238E27FC236}">
                  <a16:creationId xmlns:a16="http://schemas.microsoft.com/office/drawing/2014/main" id="{E17B1FC3-243A-6047-B567-F4C5604C245B}"/>
                </a:ext>
              </a:extLst>
            </p:cNvPr>
            <p:cNvSpPr>
              <a:spLocks noChangeArrowheads="1"/>
            </p:cNvSpPr>
            <p:nvPr/>
          </p:nvSpPr>
          <p:spPr bwMode="auto">
            <a:xfrm>
              <a:off x="5644" y="3024"/>
              <a:ext cx="62" cy="1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8" name="Rectangle 117">
              <a:extLst>
                <a:ext uri="{FF2B5EF4-FFF2-40B4-BE49-F238E27FC236}">
                  <a16:creationId xmlns:a16="http://schemas.microsoft.com/office/drawing/2014/main" id="{132872E8-BB1B-4944-A4E8-F42C0E9FBCBD}"/>
                </a:ext>
              </a:extLst>
            </p:cNvPr>
            <p:cNvSpPr>
              <a:spLocks noChangeArrowheads="1"/>
            </p:cNvSpPr>
            <p:nvPr/>
          </p:nvSpPr>
          <p:spPr bwMode="auto">
            <a:xfrm>
              <a:off x="384" y="4213"/>
              <a:ext cx="5316" cy="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99" name="Line 119">
              <a:extLst>
                <a:ext uri="{FF2B5EF4-FFF2-40B4-BE49-F238E27FC236}">
                  <a16:creationId xmlns:a16="http://schemas.microsoft.com/office/drawing/2014/main" id="{EBE1A3DF-7440-0542-B0E2-021BF153AEAD}"/>
                </a:ext>
              </a:extLst>
            </p:cNvPr>
            <p:cNvSpPr>
              <a:spLocks noChangeShapeType="1"/>
            </p:cNvSpPr>
            <p:nvPr/>
          </p:nvSpPr>
          <p:spPr bwMode="auto">
            <a:xfrm>
              <a:off x="5650" y="3227"/>
              <a:ext cx="1" cy="99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500" name="Line 120">
              <a:extLst>
                <a:ext uri="{FF2B5EF4-FFF2-40B4-BE49-F238E27FC236}">
                  <a16:creationId xmlns:a16="http://schemas.microsoft.com/office/drawing/2014/main" id="{90EFF6EF-EFD1-DC4F-9668-6273435DEFEF}"/>
                </a:ext>
              </a:extLst>
            </p:cNvPr>
            <p:cNvSpPr>
              <a:spLocks noChangeShapeType="1"/>
            </p:cNvSpPr>
            <p:nvPr/>
          </p:nvSpPr>
          <p:spPr bwMode="auto">
            <a:xfrm>
              <a:off x="440" y="3227"/>
              <a:ext cx="520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501" name="Line 121">
              <a:extLst>
                <a:ext uri="{FF2B5EF4-FFF2-40B4-BE49-F238E27FC236}">
                  <a16:creationId xmlns:a16="http://schemas.microsoft.com/office/drawing/2014/main" id="{21FC67A8-E25F-4843-B004-BFE9C7AFF8CF}"/>
                </a:ext>
              </a:extLst>
            </p:cNvPr>
            <p:cNvSpPr>
              <a:spLocks noChangeShapeType="1"/>
            </p:cNvSpPr>
            <p:nvPr/>
          </p:nvSpPr>
          <p:spPr bwMode="auto">
            <a:xfrm>
              <a:off x="440" y="4219"/>
              <a:ext cx="5210"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502" name="Line 122">
              <a:extLst>
                <a:ext uri="{FF2B5EF4-FFF2-40B4-BE49-F238E27FC236}">
                  <a16:creationId xmlns:a16="http://schemas.microsoft.com/office/drawing/2014/main" id="{B7BA7BF1-4B9A-C047-A666-E61C81D338CB}"/>
                </a:ext>
              </a:extLst>
            </p:cNvPr>
            <p:cNvSpPr>
              <a:spLocks noChangeShapeType="1"/>
            </p:cNvSpPr>
            <p:nvPr/>
          </p:nvSpPr>
          <p:spPr bwMode="auto">
            <a:xfrm>
              <a:off x="446" y="3824"/>
              <a:ext cx="5192"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503" name="Line 123">
              <a:extLst>
                <a:ext uri="{FF2B5EF4-FFF2-40B4-BE49-F238E27FC236}">
                  <a16:creationId xmlns:a16="http://schemas.microsoft.com/office/drawing/2014/main" id="{3B515009-B795-9F43-8B05-B8AD7DE583D7}"/>
                </a:ext>
              </a:extLst>
            </p:cNvPr>
            <p:cNvSpPr>
              <a:spLocks noChangeShapeType="1"/>
            </p:cNvSpPr>
            <p:nvPr/>
          </p:nvSpPr>
          <p:spPr bwMode="auto">
            <a:xfrm>
              <a:off x="1657" y="3232"/>
              <a:ext cx="1" cy="9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418" name="TextBox 123">
            <a:extLst>
              <a:ext uri="{FF2B5EF4-FFF2-40B4-BE49-F238E27FC236}">
                <a16:creationId xmlns:a16="http://schemas.microsoft.com/office/drawing/2014/main" id="{5A8DA22A-AC4B-A847-9A7F-1A8DE9E3686B}"/>
              </a:ext>
            </a:extLst>
          </p:cNvPr>
          <p:cNvSpPr txBox="1">
            <a:spLocks noChangeArrowheads="1"/>
          </p:cNvSpPr>
          <p:nvPr/>
        </p:nvSpPr>
        <p:spPr bwMode="auto">
          <a:xfrm>
            <a:off x="1752600" y="4419600"/>
            <a:ext cx="1676400" cy="2032000"/>
          </a:xfrm>
          <a:prstGeom prst="rect">
            <a:avLst/>
          </a:prstGeom>
          <a:solidFill>
            <a:schemeClr val="bg1"/>
          </a:solidFill>
          <a:ln w="317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Equal Variance Assumed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Equal Variance Not Assumed</a:t>
            </a:r>
          </a:p>
        </p:txBody>
      </p:sp>
    </p:spTree>
    <p:extLst>
      <p:ext uri="{BB962C8B-B14F-4D97-AF65-F5344CB8AC3E}">
        <p14:creationId xmlns:p14="http://schemas.microsoft.com/office/powerpoint/2010/main" val="742837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2148E81-C71C-F14B-9F54-5A67A7AD9090}"/>
              </a:ext>
            </a:extLst>
          </p:cNvPr>
          <p:cNvSpPr>
            <a:spLocks noGrp="1" noChangeArrowheads="1"/>
          </p:cNvSpPr>
          <p:nvPr>
            <p:ph type="title"/>
          </p:nvPr>
        </p:nvSpPr>
        <p:spPr>
          <a:xfrm>
            <a:off x="457200" y="228600"/>
            <a:ext cx="8229600" cy="533400"/>
          </a:xfrm>
        </p:spPr>
        <p:txBody>
          <a:bodyPr/>
          <a:lstStyle/>
          <a:p>
            <a:pPr eaLnBrk="1" hangingPunct="1"/>
            <a:r>
              <a:rPr lang="en-US" altLang="en-US" sz="2400" b="1" dirty="0">
                <a:solidFill>
                  <a:srgbClr val="333399"/>
                </a:solidFill>
              </a:rPr>
              <a:t>Which type of test? One sample, paired samples, two samples?</a:t>
            </a:r>
            <a:br>
              <a:rPr lang="en-US" altLang="en-US" sz="2400" b="1" dirty="0">
                <a:solidFill>
                  <a:srgbClr val="333399"/>
                </a:solidFill>
              </a:rPr>
            </a:br>
            <a:endParaRPr lang="en-US" altLang="en-US" sz="2400" b="1" dirty="0">
              <a:solidFill>
                <a:srgbClr val="333399"/>
              </a:solidFill>
            </a:endParaRPr>
          </a:p>
        </p:txBody>
      </p:sp>
      <p:sp>
        <p:nvSpPr>
          <p:cNvPr id="1152003" name="Rectangle 3">
            <a:extLst>
              <a:ext uri="{FF2B5EF4-FFF2-40B4-BE49-F238E27FC236}">
                <a16:creationId xmlns:a16="http://schemas.microsoft.com/office/drawing/2014/main" id="{8E90B786-719C-6640-81BD-DC5F5FC453E1}"/>
              </a:ext>
            </a:extLst>
          </p:cNvPr>
          <p:cNvSpPr>
            <a:spLocks noGrp="1" noChangeArrowheads="1"/>
          </p:cNvSpPr>
          <p:nvPr>
            <p:ph type="body" sz="half" idx="1"/>
          </p:nvPr>
        </p:nvSpPr>
        <p:spPr>
          <a:xfrm>
            <a:off x="457200" y="914400"/>
            <a:ext cx="4038600" cy="5562600"/>
          </a:xfrm>
        </p:spPr>
        <p:txBody>
          <a:bodyPr/>
          <a:lstStyle/>
          <a:p>
            <a:pPr marL="228600" indent="-228600" eaLnBrk="1" hangingPunct="1">
              <a:lnSpc>
                <a:spcPct val="140000"/>
              </a:lnSpc>
            </a:pPr>
            <a:r>
              <a:rPr lang="en-US" altLang="en-US" sz="1800" dirty="0"/>
              <a:t>Comparing vitamin content of bread immediately after baking vs. 3 days later (the same loaves are used on day one and 3 days later).</a:t>
            </a:r>
          </a:p>
          <a:p>
            <a:pPr marL="228600" indent="-228600" eaLnBrk="1" hangingPunct="1">
              <a:lnSpc>
                <a:spcPct val="140000"/>
              </a:lnSpc>
            </a:pPr>
            <a:endParaRPr lang="en-US" altLang="en-US" sz="1200" dirty="0"/>
          </a:p>
          <a:p>
            <a:pPr marL="228600" indent="-228600" eaLnBrk="1" hangingPunct="1">
              <a:lnSpc>
                <a:spcPct val="140000"/>
              </a:lnSpc>
            </a:pPr>
            <a:r>
              <a:rPr lang="en-US" altLang="en-US" sz="1800" dirty="0"/>
              <a:t>Comparing vitamin content of bread immediately after baking vs. 3 days later (tests made on independent loaves).</a:t>
            </a:r>
          </a:p>
          <a:p>
            <a:pPr marL="228600" indent="-228600" eaLnBrk="1" hangingPunct="1">
              <a:lnSpc>
                <a:spcPct val="140000"/>
              </a:lnSpc>
            </a:pPr>
            <a:endParaRPr lang="en-US" altLang="en-US" sz="1200" dirty="0"/>
          </a:p>
          <a:p>
            <a:pPr marL="228600" indent="-228600" eaLnBrk="1" hangingPunct="1">
              <a:lnSpc>
                <a:spcPct val="140000"/>
              </a:lnSpc>
            </a:pPr>
            <a:r>
              <a:rPr lang="en-US" altLang="en-US" sz="1800" dirty="0"/>
              <a:t>Average fuel efficiency for 2005 vehicles is 21 miles per gallon. Is average fuel efficiency higher in the new generation “green vehicles”? </a:t>
            </a:r>
          </a:p>
        </p:txBody>
      </p:sp>
      <p:sp>
        <p:nvSpPr>
          <p:cNvPr id="1152004" name="Rectangle 4">
            <a:extLst>
              <a:ext uri="{FF2B5EF4-FFF2-40B4-BE49-F238E27FC236}">
                <a16:creationId xmlns:a16="http://schemas.microsoft.com/office/drawing/2014/main" id="{4003E96F-F250-0B41-A989-1267B88A3D86}"/>
              </a:ext>
            </a:extLst>
          </p:cNvPr>
          <p:cNvSpPr>
            <a:spLocks noGrp="1" noChangeArrowheads="1"/>
          </p:cNvSpPr>
          <p:nvPr>
            <p:ph type="body" sz="half" idx="2"/>
          </p:nvPr>
        </p:nvSpPr>
        <p:spPr>
          <a:xfrm>
            <a:off x="4648200" y="914400"/>
            <a:ext cx="3962400" cy="5638800"/>
          </a:xfrm>
        </p:spPr>
        <p:txBody>
          <a:bodyPr/>
          <a:lstStyle/>
          <a:p>
            <a:pPr marL="228600" indent="-228600" eaLnBrk="1" hangingPunct="1">
              <a:lnSpc>
                <a:spcPct val="140000"/>
              </a:lnSpc>
            </a:pPr>
            <a:r>
              <a:rPr lang="en-US" altLang="en-US" sz="1800" dirty="0"/>
              <a:t>Is blood pressure altered by use of an oral contraceptive? Comparing a group of women not using an oral contraceptive with a group taking it.</a:t>
            </a:r>
          </a:p>
          <a:p>
            <a:pPr marL="228600" indent="-228600" eaLnBrk="1" hangingPunct="1">
              <a:lnSpc>
                <a:spcPct val="140000"/>
              </a:lnSpc>
              <a:buFont typeface="Wingdings" pitchFamily="2" charset="2"/>
              <a:buNone/>
            </a:pPr>
            <a:endParaRPr lang="en-US" altLang="en-US" sz="1200" dirty="0"/>
          </a:p>
          <a:p>
            <a:pPr marL="228600" indent="-228600" eaLnBrk="1" hangingPunct="1">
              <a:lnSpc>
                <a:spcPct val="140000"/>
              </a:lnSpc>
            </a:pPr>
            <a:r>
              <a:rPr lang="en-US" altLang="en-US" sz="1800" dirty="0"/>
              <a:t>Review insurance records for dollar amount paid after fire damage in houses equipped with a fire extinguisher vs. houses without one. Was there a difference in the average dollar amount paid?</a:t>
            </a:r>
          </a:p>
        </p:txBody>
      </p:sp>
    </p:spTree>
    <p:extLst>
      <p:ext uri="{BB962C8B-B14F-4D97-AF65-F5344CB8AC3E}">
        <p14:creationId xmlns:p14="http://schemas.microsoft.com/office/powerpoint/2010/main" val="1160621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20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200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200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20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003" grpId="0" build="p" autoUpdateAnimBg="0"/>
      <p:bldP spid="115200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3B8A787-EAEF-9C44-8E99-47C12189B63C}"/>
              </a:ext>
            </a:extLst>
          </p:cNvPr>
          <p:cNvSpPr>
            <a:spLocks noGrp="1" noChangeArrowheads="1"/>
          </p:cNvSpPr>
          <p:nvPr>
            <p:ph type="title"/>
          </p:nvPr>
        </p:nvSpPr>
        <p:spPr/>
        <p:txBody>
          <a:bodyPr/>
          <a:lstStyle/>
          <a:p>
            <a:pPr eaLnBrk="1" hangingPunct="1">
              <a:lnSpc>
                <a:spcPct val="110000"/>
              </a:lnSpc>
            </a:pPr>
            <a:r>
              <a:rPr lang="en-US" altLang="en-US" sz="2800" b="1">
                <a:solidFill>
                  <a:srgbClr val="333399"/>
                </a:solidFill>
              </a:rPr>
              <a:t>Tips on using Table A</a:t>
            </a:r>
            <a:endParaRPr lang="en-US" altLang="en-US" sz="2800">
              <a:solidFill>
                <a:srgbClr val="333399"/>
              </a:solidFill>
            </a:endParaRPr>
          </a:p>
        </p:txBody>
      </p:sp>
      <p:sp>
        <p:nvSpPr>
          <p:cNvPr id="52227" name="Rectangle 3">
            <a:extLst>
              <a:ext uri="{FF2B5EF4-FFF2-40B4-BE49-F238E27FC236}">
                <a16:creationId xmlns:a16="http://schemas.microsoft.com/office/drawing/2014/main" id="{BEB0260A-26E5-D84C-8352-217C98E669BB}"/>
              </a:ext>
            </a:extLst>
          </p:cNvPr>
          <p:cNvSpPr>
            <a:spLocks noChangeArrowheads="1"/>
          </p:cNvSpPr>
          <p:nvPr/>
        </p:nvSpPr>
        <p:spPr bwMode="auto">
          <a:xfrm>
            <a:off x="457200" y="76200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20000"/>
              </a:spcBef>
              <a:spcAft>
                <a:spcPct val="0"/>
              </a:spcAft>
              <a:buClr>
                <a:srgbClr val="3333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calculate the area between 2 z- values, first get the area under N(0,1) to the left for each z-value from Table A. </a:t>
            </a:r>
          </a:p>
        </p:txBody>
      </p:sp>
      <p:pic>
        <p:nvPicPr>
          <p:cNvPr id="52228" name="Picture 4">
            <a:extLst>
              <a:ext uri="{FF2B5EF4-FFF2-40B4-BE49-F238E27FC236}">
                <a16:creationId xmlns:a16="http://schemas.microsoft.com/office/drawing/2014/main" id="{DC9146BC-D3CA-D24F-A9F0-2C2CCEEE96B3}"/>
              </a:ext>
            </a:extLst>
          </p:cNvPr>
          <p:cNvPicPr>
            <a:picLocks noChangeAspect="1" noChangeArrowheads="1"/>
          </p:cNvPicPr>
          <p:nvPr/>
        </p:nvPicPr>
        <p:blipFill>
          <a:blip r:embed="rId3">
            <a:clrChange>
              <a:clrFrom>
                <a:srgbClr val="DAE3F4"/>
              </a:clrFrom>
              <a:clrTo>
                <a:srgbClr val="DAE3F4">
                  <a:alpha val="0"/>
                </a:srgbClr>
              </a:clrTo>
            </a:clrChange>
            <a:extLst>
              <a:ext uri="{28A0092B-C50C-407E-A947-70E740481C1C}">
                <a14:useLocalDpi xmlns:a14="http://schemas.microsoft.com/office/drawing/2010/main" val="0"/>
              </a:ext>
            </a:extLst>
          </a:blip>
          <a:srcRect l="4256" r="4256"/>
          <a:stretch>
            <a:fillRect/>
          </a:stretch>
        </p:blipFill>
        <p:spPr bwMode="auto">
          <a:xfrm>
            <a:off x="3886200" y="1295400"/>
            <a:ext cx="50292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Line 5">
            <a:extLst>
              <a:ext uri="{FF2B5EF4-FFF2-40B4-BE49-F238E27FC236}">
                <a16:creationId xmlns:a16="http://schemas.microsoft.com/office/drawing/2014/main" id="{F1663527-378C-1C41-B1D9-AF7A45B600BA}"/>
              </a:ext>
            </a:extLst>
          </p:cNvPr>
          <p:cNvSpPr>
            <a:spLocks noChangeShapeType="1"/>
          </p:cNvSpPr>
          <p:nvPr/>
        </p:nvSpPr>
        <p:spPr bwMode="auto">
          <a:xfrm flipH="1">
            <a:off x="4114800" y="4089400"/>
            <a:ext cx="3911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30" name="Line 6">
            <a:extLst>
              <a:ext uri="{FF2B5EF4-FFF2-40B4-BE49-F238E27FC236}">
                <a16:creationId xmlns:a16="http://schemas.microsoft.com/office/drawing/2014/main" id="{5AE6150A-EB81-2548-898C-F6C411662FBE}"/>
              </a:ext>
            </a:extLst>
          </p:cNvPr>
          <p:cNvSpPr>
            <a:spLocks noChangeShapeType="1"/>
          </p:cNvSpPr>
          <p:nvPr/>
        </p:nvSpPr>
        <p:spPr bwMode="auto">
          <a:xfrm flipH="1">
            <a:off x="4114800" y="3797300"/>
            <a:ext cx="3327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31" name="Rectangle 7">
            <a:extLst>
              <a:ext uri="{FF2B5EF4-FFF2-40B4-BE49-F238E27FC236}">
                <a16:creationId xmlns:a16="http://schemas.microsoft.com/office/drawing/2014/main" id="{DDF09060-414B-394C-9ECC-7D8B87BF8EDC}"/>
              </a:ext>
            </a:extLst>
          </p:cNvPr>
          <p:cNvSpPr>
            <a:spLocks noChangeArrowheads="1"/>
          </p:cNvSpPr>
          <p:nvPr/>
        </p:nvSpPr>
        <p:spPr bwMode="auto">
          <a:xfrm>
            <a:off x="4419600" y="4608513"/>
            <a:ext cx="3810000" cy="914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0000"/>
              </a:lnSpc>
              <a:spcBef>
                <a:spcPct val="20000"/>
              </a:spcBef>
              <a:spcAft>
                <a:spcPct val="0"/>
              </a:spcAft>
              <a:buClr>
                <a:srgbClr val="3333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area between z</a:t>
            </a:r>
            <a:r>
              <a:rPr kumimoji="0" lang="en-US" altLang="en-US" sz="20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1</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and z</a:t>
            </a:r>
            <a:r>
              <a:rPr kumimoji="0" lang="en-US" altLang="en-US" sz="20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2</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10000"/>
              </a:lnSpc>
              <a:spcBef>
                <a:spcPct val="20000"/>
              </a:spcBef>
              <a:spcAft>
                <a:spcPct val="0"/>
              </a:spcAft>
              <a:buClr>
                <a:srgbClr val="3333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area left of z</a:t>
            </a:r>
            <a:r>
              <a:rPr kumimoji="0" lang="en-US" altLang="en-US" sz="20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1</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area left of z</a:t>
            </a:r>
            <a:r>
              <a:rPr kumimoji="0" lang="en-US" altLang="en-US" sz="20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2</a:t>
            </a:r>
          </a:p>
        </p:txBody>
      </p:sp>
      <p:sp>
        <p:nvSpPr>
          <p:cNvPr id="1400840" name="Rectangle 8">
            <a:extLst>
              <a:ext uri="{FF2B5EF4-FFF2-40B4-BE49-F238E27FC236}">
                <a16:creationId xmlns:a16="http://schemas.microsoft.com/office/drawing/2014/main" id="{F8463414-D7B4-E841-AB82-AB2C4E55FEBC}"/>
              </a:ext>
            </a:extLst>
          </p:cNvPr>
          <p:cNvSpPr>
            <a:spLocks noChangeArrowheads="1"/>
          </p:cNvSpPr>
          <p:nvPr/>
        </p:nvSpPr>
        <p:spPr bwMode="auto">
          <a:xfrm>
            <a:off x="457200" y="3581400"/>
            <a:ext cx="297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20000"/>
              </a:spcBef>
              <a:spcAft>
                <a:spcPct val="0"/>
              </a:spcAft>
              <a:buClr>
                <a:srgbClr val="333399"/>
              </a:buClr>
              <a:buSzPct val="65000"/>
              <a:buFont typeface="Wingdings" pitchFamily="2" charset="2"/>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mn-ea"/>
                <a:cs typeface="+mn-cs"/>
              </a:rPr>
              <a:t>A common mistake made by students is to subtract both z values. But the Normal curve is not uniform.</a:t>
            </a:r>
          </a:p>
        </p:txBody>
      </p:sp>
      <p:sp>
        <p:nvSpPr>
          <p:cNvPr id="52233" name="Rectangle 9">
            <a:extLst>
              <a:ext uri="{FF2B5EF4-FFF2-40B4-BE49-F238E27FC236}">
                <a16:creationId xmlns:a16="http://schemas.microsoft.com/office/drawing/2014/main" id="{4A5D8C2F-8D87-AD41-8EC9-5D7EFA221B7F}"/>
              </a:ext>
            </a:extLst>
          </p:cNvPr>
          <p:cNvSpPr>
            <a:spLocks noChangeArrowheads="1"/>
          </p:cNvSpPr>
          <p:nvPr/>
        </p:nvSpPr>
        <p:spPr bwMode="auto">
          <a:xfrm>
            <a:off x="457200" y="1981200"/>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20000"/>
              </a:spcBef>
              <a:spcAft>
                <a:spcPct val="0"/>
              </a:spcAft>
              <a:buClr>
                <a:srgbClr val="333399"/>
              </a:buClr>
              <a:buSzPct val="65000"/>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Then subtract the smaller area from the larger area.</a:t>
            </a:r>
          </a:p>
        </p:txBody>
      </p:sp>
      <p:sp>
        <p:nvSpPr>
          <p:cNvPr id="1400842" name="Rectangle 10">
            <a:extLst>
              <a:ext uri="{FF2B5EF4-FFF2-40B4-BE49-F238E27FC236}">
                <a16:creationId xmlns:a16="http://schemas.microsoft.com/office/drawing/2014/main" id="{DF54C9B9-1382-8E4D-85C4-A4E06A258CCE}"/>
              </a:ext>
            </a:extLst>
          </p:cNvPr>
          <p:cNvSpPr>
            <a:spLocks noChangeArrowheads="1"/>
          </p:cNvSpPr>
          <p:nvPr/>
        </p:nvSpPr>
        <p:spPr bwMode="auto">
          <a:xfrm>
            <a:off x="457200" y="56388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40000"/>
              </a:lnSpc>
              <a:spcBef>
                <a:spcPct val="20000"/>
              </a:spcBef>
              <a:spcAft>
                <a:spcPct val="0"/>
              </a:spcAft>
              <a:buClr>
                <a:srgbClr val="333399"/>
              </a:buClr>
              <a:buSzPct val="65000"/>
              <a:buFont typeface="Wingdings" pitchFamily="2" charset="2"/>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Wingdings" pitchFamily="2" charset="2"/>
              </a:rPr>
              <a:t> </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The area under N(0,1) for a single value of z is zero.</a:t>
            </a:r>
          </a:p>
          <a:p>
            <a:pPr marL="0" marR="0" lvl="0" indent="0" algn="l" defTabSz="914400" rtl="0" eaLnBrk="1" fontAlgn="base" latinLnBrk="0" hangingPunct="1">
              <a:lnSpc>
                <a:spcPct val="140000"/>
              </a:lnSpc>
              <a:spcBef>
                <a:spcPct val="20000"/>
              </a:spcBef>
              <a:spcAft>
                <a:spcPct val="0"/>
              </a:spcAft>
              <a:buClr>
                <a:srgbClr val="333399"/>
              </a:buClr>
              <a:buSzPct val="65000"/>
              <a:buFont typeface="Wingdings" pitchFamily="2" charset="2"/>
              <a:buNone/>
              <a:tabLst/>
              <a:defRPr/>
            </a:pPr>
            <a:r>
              <a:rPr kumimoji="0" lang="en-US" altLang="en-US" sz="2000" b="1" i="1" u="none" strike="noStrike" kern="1200" cap="none" spc="0" normalizeH="0" baseline="0" noProof="0">
                <a:ln>
                  <a:noFill/>
                </a:ln>
                <a:solidFill>
                  <a:srgbClr val="000000"/>
                </a:solidFill>
                <a:effectLst/>
                <a:uLnTx/>
                <a:uFillTx/>
                <a:latin typeface="Arial" panose="020B0604020202020204" pitchFamily="34" charset="0"/>
                <a:ea typeface="+mn-ea"/>
                <a:cs typeface="+mn-cs"/>
              </a:rPr>
              <a:t>(Try calculating the area to the left of z minus that same area!) </a:t>
            </a:r>
          </a:p>
        </p:txBody>
      </p:sp>
    </p:spTree>
    <p:extLst>
      <p:ext uri="{BB962C8B-B14F-4D97-AF65-F5344CB8AC3E}">
        <p14:creationId xmlns:p14="http://schemas.microsoft.com/office/powerpoint/2010/main" val="3757652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08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0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40" grpId="0"/>
      <p:bldP spid="140084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10371</TotalTime>
  <Words>9735</Words>
  <Application>Microsoft Macintosh PowerPoint</Application>
  <PresentationFormat>On-screen Show (4:3)</PresentationFormat>
  <Paragraphs>831</Paragraphs>
  <Slides>88</Slides>
  <Notes>87</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3</vt:i4>
      </vt:variant>
      <vt:variant>
        <vt:lpstr>Slide Titles</vt:lpstr>
      </vt:variant>
      <vt:variant>
        <vt:i4>88</vt:i4>
      </vt:variant>
    </vt:vector>
  </HeadingPairs>
  <TitlesOfParts>
    <vt:vector size="104" baseType="lpstr">
      <vt:lpstr>Arial</vt:lpstr>
      <vt:lpstr>Arial Narrow</vt:lpstr>
      <vt:lpstr>Calibri</vt:lpstr>
      <vt:lpstr>Calibri Light</vt:lpstr>
      <vt:lpstr>Garamond</vt:lpstr>
      <vt:lpstr>Symbol</vt:lpstr>
      <vt:lpstr>Times</vt:lpstr>
      <vt:lpstr>Times New Roman</vt:lpstr>
      <vt:lpstr>Wingdings</vt:lpstr>
      <vt:lpstr>Office Theme</vt:lpstr>
      <vt:lpstr>Edge</vt:lpstr>
      <vt:lpstr>1_Edge</vt:lpstr>
      <vt:lpstr>2_Edge</vt:lpstr>
      <vt:lpstr>Equation</vt:lpstr>
      <vt:lpstr>Chart</vt:lpstr>
      <vt:lpstr>Worksheet</vt:lpstr>
      <vt:lpstr>Statistics Recap For Final Exam</vt:lpstr>
      <vt:lpstr>PowerPoint Presentation</vt:lpstr>
      <vt:lpstr>PowerPoint Presentation</vt:lpstr>
      <vt:lpstr>PowerPoint Presentation</vt:lpstr>
      <vt:lpstr>Standardizing: calculating z-scores</vt:lpstr>
      <vt:lpstr>Ex. Women heights</vt:lpstr>
      <vt:lpstr>Using the standard Normal table </vt:lpstr>
      <vt:lpstr>Tips on using Table A</vt:lpstr>
      <vt:lpstr>Tips on using Table A</vt:lpstr>
      <vt:lpstr>PowerPoint Presentation</vt:lpstr>
      <vt:lpstr>PowerPoint Presentation</vt:lpstr>
      <vt:lpstr>EX 2: Gestation time in malnourished mothers</vt:lpstr>
      <vt:lpstr>PowerPoint Presentation</vt:lpstr>
      <vt:lpstr>PowerPoint Presentation</vt:lpstr>
      <vt:lpstr>PowerPoint Presentation</vt:lpstr>
      <vt:lpstr>PowerPoint Presentation</vt:lpstr>
      <vt:lpstr>Objectives</vt:lpstr>
      <vt:lpstr>Overview of Inference</vt:lpstr>
      <vt:lpstr>Statistical confidence</vt:lpstr>
      <vt:lpstr>PowerPoint Presentation</vt:lpstr>
      <vt:lpstr>PowerPoint Presentation</vt:lpstr>
      <vt:lpstr>The weight of single eggs of the brown variety is normally distributed N(65 g,5 g). Think of a carton of 12 brown eggs as an SRS of size 12.</vt:lpstr>
      <vt:lpstr>Confidence intervals</vt:lpstr>
      <vt:lpstr>Implications</vt:lpstr>
      <vt:lpstr>Reworded</vt:lpstr>
      <vt:lpstr>PowerPoint Presentation</vt:lpstr>
      <vt:lpstr>Finding the margin of error m</vt:lpstr>
      <vt:lpstr>Using Table D to find specific z* values?</vt:lpstr>
      <vt:lpstr>Link between confidence level and margin of error</vt:lpstr>
      <vt:lpstr>Different confidence intervals for the same set of measurements</vt:lpstr>
      <vt:lpstr>Impact of sample size</vt:lpstr>
      <vt:lpstr>Sample size and experimental design</vt:lpstr>
      <vt:lpstr>What sample size for a given margin of error?</vt:lpstr>
      <vt:lpstr>Introduction to Inference  Tests of Significance</vt:lpstr>
      <vt:lpstr>Objectives</vt:lpstr>
      <vt:lpstr>Reasoning of Significance Tests</vt:lpstr>
      <vt:lpstr>Stating hypotheses</vt:lpstr>
      <vt:lpstr>PowerPoint Presentation</vt:lpstr>
      <vt:lpstr>One-sided and two-sided tests</vt:lpstr>
      <vt:lpstr>How to choose?</vt:lpstr>
      <vt:lpstr>The P-value</vt:lpstr>
      <vt:lpstr>Interpreting a P-value</vt:lpstr>
      <vt:lpstr>PowerPoint Presentation</vt:lpstr>
      <vt:lpstr>Tests for a population mean</vt:lpstr>
      <vt:lpstr>PowerPoint Presentation</vt:lpstr>
      <vt:lpstr>PowerPoint Presentation</vt:lpstr>
      <vt:lpstr>The significance level a</vt:lpstr>
      <vt:lpstr>PowerPoint Presentation</vt:lpstr>
      <vt:lpstr>Rejection region for a two-tail test of µ with α = 0.05 (5%) is related to confidence interval.  </vt:lpstr>
      <vt:lpstr>Confidence intervals to test hypotheses</vt:lpstr>
      <vt:lpstr>Logic of confidence interval test</vt:lpstr>
      <vt:lpstr>Inference for Distributions - for the Mean of a Population</vt:lpstr>
      <vt:lpstr>Objectives (IPS Chapter 7.1)</vt:lpstr>
      <vt:lpstr>PowerPoint Presentation</vt:lpstr>
      <vt:lpstr>When s is unknown</vt:lpstr>
      <vt:lpstr>Sample Standard deviation is s  and our sampling distribution standard error  is now  s/√n</vt:lpstr>
      <vt:lpstr>The t distributions</vt:lpstr>
      <vt:lpstr>PowerPoint Presentation</vt:lpstr>
      <vt:lpstr>Table D</vt:lpstr>
      <vt:lpstr>The one-sample t-confidence interval</vt:lpstr>
      <vt:lpstr>PowerPoint Presentation</vt:lpstr>
      <vt:lpstr>PowerPoint Presentation</vt:lpstr>
      <vt:lpstr>The one-sample t-test</vt:lpstr>
      <vt:lpstr>PowerPoint Presentation</vt:lpstr>
      <vt:lpstr>Table D </vt:lpstr>
      <vt:lpstr>PowerPoint Presentation</vt:lpstr>
      <vt:lpstr>Matched pairs t procedures</vt:lpstr>
      <vt:lpstr>PowerPoint Presentation</vt:lpstr>
      <vt:lpstr>Does lack of caffeine increase depression?</vt:lpstr>
      <vt:lpstr>Does lack of caffeine increase depression?</vt:lpstr>
      <vt:lpstr>Robustness</vt:lpstr>
      <vt:lpstr>Inference for non-normal distributions</vt:lpstr>
      <vt:lpstr>Inference for Distributions Comparing Two Means</vt:lpstr>
      <vt:lpstr>Objectives</vt:lpstr>
      <vt:lpstr>Comparing two samples</vt:lpstr>
      <vt:lpstr>Two-sample z statistic (known s’s)</vt:lpstr>
      <vt:lpstr>Two independent samples t distribution</vt:lpstr>
      <vt:lpstr>PowerPoint Presentation</vt:lpstr>
      <vt:lpstr>Two-sample t significance test </vt:lpstr>
      <vt:lpstr>PowerPoint Presentation</vt:lpstr>
      <vt:lpstr>PowerPoint Presentation</vt:lpstr>
      <vt:lpstr>Two-sample t confidence interval</vt:lpstr>
      <vt:lpstr>Common mistake !!!</vt:lpstr>
      <vt:lpstr>PowerPoint Presentation</vt:lpstr>
      <vt:lpstr>Robustness</vt:lpstr>
      <vt:lpstr>Details of the two sample t procedures</vt:lpstr>
      <vt:lpstr>PowerPoint Presentation</vt:lpstr>
      <vt:lpstr>Which type of test? One sample, paired samples, two samples?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Gultepe, Eren</dc:creator>
  <cp:lastModifiedBy>Gultepe, Eren</cp:lastModifiedBy>
  <cp:revision>10</cp:revision>
  <dcterms:created xsi:type="dcterms:W3CDTF">2020-04-28T23:33:00Z</dcterms:created>
  <dcterms:modified xsi:type="dcterms:W3CDTF">2020-12-07T19:48:33Z</dcterms:modified>
</cp:coreProperties>
</file>