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7463413" cy="2106771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Arial Narrow" panose="020B0606020202030204" pitchFamily="34" charset="0"/>
      <p:regular r:id="rId8"/>
      <p:bold r:id="rId9"/>
      <p:italic r:id="rId10"/>
      <p:boldItalic r:id="rId11"/>
    </p:embeddedFont>
    <p:embeddedFont>
      <p:font typeface="Cambria Math" panose="02040503050406030204" pitchFamily="18" charset="0"/>
      <p:regular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32">
          <p15:clr>
            <a:srgbClr val="A4A3A4"/>
          </p15:clr>
        </p15:guide>
        <p15:guide id="2" orient="horz" pos="3396">
          <p15:clr>
            <a:srgbClr val="A4A3A4"/>
          </p15:clr>
        </p15:guide>
        <p15:guide id="3" pos="23056">
          <p15:clr>
            <a:srgbClr val="A4A3A4"/>
          </p15:clr>
        </p15:guide>
        <p15:guide id="4" pos="520">
          <p15:clr>
            <a:srgbClr val="A4A3A4"/>
          </p15:clr>
        </p15:guide>
        <p15:guide id="5" pos="5848">
          <p15:clr>
            <a:srgbClr val="A4A3A4"/>
          </p15:clr>
        </p15:guide>
        <p15:guide id="6" pos="6232">
          <p15:clr>
            <a:srgbClr val="A4A3A4"/>
          </p15:clr>
        </p15:guide>
        <p15:guide id="7" pos="11608">
          <p15:clr>
            <a:srgbClr val="A4A3A4"/>
          </p15:clr>
        </p15:guide>
        <p15:guide id="8" pos="11992">
          <p15:clr>
            <a:srgbClr val="A4A3A4"/>
          </p15:clr>
        </p15:guide>
        <p15:guide id="9" pos="17368">
          <p15:clr>
            <a:srgbClr val="A4A3A4"/>
          </p15:clr>
        </p15:guide>
        <p15:guide id="10" pos="17752">
          <p15:clr>
            <a:srgbClr val="A4A3A4"/>
          </p15:clr>
        </p15:guide>
        <p15:guide id="11" orient="horz" pos="12684">
          <p15:clr>
            <a:srgbClr val="A4A3A4"/>
          </p15:clr>
        </p15:guide>
        <p15:guide id="12" orient="horz" pos="3636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14" roundtripDataSignature="AMtx7miRRjet15qOBCpb3Hii45l+DpwJ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000000-0000-0000-0000-000000000000}" v="69" dt="2021-04-25T23:15:44.260"/>
    <p1510:client id="{6868A248-2F9D-76AF-54F0-BE53F0E55ECC}" v="256" dt="2021-04-26T20:27:28.754"/>
    <p1510:client id="{6FD4EA69-4602-EEBE-6060-452B714687E3}" v="1489" dt="2021-04-26T16:59:03.381"/>
    <p1510:client id="{872B5733-41E9-5346-A24D-4242B33FAA6D}" v="6" dt="2021-04-25T23:20:59.785"/>
    <p1510:client id="{B71EC29F-8089-C000-1A2E-7E046A6548EB}" v="136" dt="2021-04-26T20:43:40.054"/>
    <p1510:client id="{CFBD6033-6369-45A4-B5DC-2A3B99B491D6}" v="327" dt="2021-04-25T23:43:06.0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618" y="96"/>
      </p:cViewPr>
      <p:guideLst>
        <p:guide orient="horz" pos="3132"/>
        <p:guide orient="horz" pos="3396"/>
        <p:guide pos="23056"/>
        <p:guide pos="520"/>
        <p:guide pos="5848"/>
        <p:guide pos="6232"/>
        <p:guide pos="11608"/>
        <p:guide pos="11992"/>
        <p:guide pos="17368"/>
        <p:guide pos="17752"/>
        <p:guide orient="horz" pos="12684"/>
        <p:guide orient="horz" pos="36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19" Type="http://schemas.microsoft.com/office/2015/10/relationships/revisionInfo" Target="revisionInfo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customschemas.google.com/relationships/presentationmetadata" Target="meta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oksu\Desktop\WEEK%2004192021%20WORKS\CS%20590%20DL%20Project\Results%20Table%20for%20the%20poster%20present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goksu\Desktop\WEEK%2004192021%20WORKS\CS%20590%20DL%20Project\Results%20Table%20for%20the%20poster%20present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Race &amp; Gender Distribution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Histograms!$M$4:$M$13</c:f>
              <c:strCache>
                <c:ptCount val="10"/>
                <c:pt idx="0">
                  <c:v>(Asian, Female)</c:v>
                </c:pt>
                <c:pt idx="1">
                  <c:v>(Asian, Male)</c:v>
                </c:pt>
                <c:pt idx="2">
                  <c:v>(Black, Female</c:v>
                </c:pt>
                <c:pt idx="3">
                  <c:v>(Black, Male)</c:v>
                </c:pt>
                <c:pt idx="4">
                  <c:v>(Indian, Female)</c:v>
                </c:pt>
                <c:pt idx="5">
                  <c:v>(Indian, Male)</c:v>
                </c:pt>
                <c:pt idx="6">
                  <c:v>(White, Female)</c:v>
                </c:pt>
                <c:pt idx="7">
                  <c:v>(White, Male)</c:v>
                </c:pt>
                <c:pt idx="8">
                  <c:v>(Others, Female)</c:v>
                </c:pt>
                <c:pt idx="9">
                  <c:v>(Others, Male)</c:v>
                </c:pt>
              </c:strCache>
            </c:strRef>
          </c:cat>
          <c:val>
            <c:numRef>
              <c:f>Histograms!$N$4:$N$13</c:f>
              <c:numCache>
                <c:formatCode>General</c:formatCode>
                <c:ptCount val="10"/>
                <c:pt idx="0">
                  <c:v>1575</c:v>
                </c:pt>
                <c:pt idx="1">
                  <c:v>1100</c:v>
                </c:pt>
                <c:pt idx="2">
                  <c:v>1800</c:v>
                </c:pt>
                <c:pt idx="3">
                  <c:v>1750</c:v>
                </c:pt>
                <c:pt idx="4">
                  <c:v>1500</c:v>
                </c:pt>
                <c:pt idx="5">
                  <c:v>1500</c:v>
                </c:pt>
                <c:pt idx="6">
                  <c:v>2800</c:v>
                </c:pt>
                <c:pt idx="7">
                  <c:v>3000</c:v>
                </c:pt>
                <c:pt idx="8">
                  <c:v>650</c:v>
                </c:pt>
                <c:pt idx="9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6F-4034-96D9-76C730A440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5550192"/>
        <c:axId val="195547280"/>
      </c:barChart>
      <c:catAx>
        <c:axId val="195550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547280"/>
        <c:crosses val="autoZero"/>
        <c:auto val="1"/>
        <c:lblAlgn val="ctr"/>
        <c:lblOffset val="100"/>
        <c:noMultiLvlLbl val="0"/>
      </c:catAx>
      <c:valAx>
        <c:axId val="195547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Total Number</a:t>
                </a:r>
                <a:r>
                  <a:rPr lang="en-US" sz="2000" baseline="0"/>
                  <a:t> of Images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0.18556491454886195"/>
              <c:y val="0.891198786147787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55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Age Distribution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Histograms!$B$4:$B$15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  <c:pt idx="11">
                  <c:v>120</c:v>
                </c:pt>
              </c:numCache>
            </c:numRef>
          </c:cat>
          <c:val>
            <c:numRef>
              <c:f>Histograms!$C$4:$C$15</c:f>
              <c:numCache>
                <c:formatCode>General</c:formatCode>
                <c:ptCount val="12"/>
                <c:pt idx="0">
                  <c:v>2100</c:v>
                </c:pt>
                <c:pt idx="1">
                  <c:v>2300</c:v>
                </c:pt>
                <c:pt idx="2">
                  <c:v>8750</c:v>
                </c:pt>
                <c:pt idx="3">
                  <c:v>2200</c:v>
                </c:pt>
                <c:pt idx="4">
                  <c:v>500</c:v>
                </c:pt>
                <c:pt idx="5">
                  <c:v>50</c:v>
                </c:pt>
                <c:pt idx="6">
                  <c:v>70</c:v>
                </c:pt>
                <c:pt idx="7">
                  <c:v>50</c:v>
                </c:pt>
                <c:pt idx="8">
                  <c:v>100</c:v>
                </c:pt>
                <c:pt idx="9">
                  <c:v>50</c:v>
                </c:pt>
                <c:pt idx="10">
                  <c:v>24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98-4465-ACE4-2AF1F00ACB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03152"/>
        <c:axId val="23703568"/>
      </c:areaChart>
      <c:catAx>
        <c:axId val="23703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Age</a:t>
                </a:r>
              </a:p>
            </c:rich>
          </c:tx>
          <c:layout>
            <c:manualLayout>
              <c:xMode val="edge"/>
              <c:yMode val="edge"/>
              <c:x val="0.47164827292874573"/>
              <c:y val="0.894221042088126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03568"/>
        <c:crosses val="autoZero"/>
        <c:auto val="1"/>
        <c:lblAlgn val="ctr"/>
        <c:lblOffset val="100"/>
        <c:noMultiLvlLbl val="0"/>
      </c:catAx>
      <c:valAx>
        <c:axId val="2370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Total Number of Images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03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Background">
  <p:cSld name="Blank Background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3"/>
          <p:cNvCxnSpPr/>
          <p:nvPr/>
        </p:nvCxnSpPr>
        <p:spPr>
          <a:xfrm>
            <a:off x="9651761" y="5500608"/>
            <a:ext cx="780488" cy="585214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23" name="Google Shape;23;p3"/>
          <p:cNvCxnSpPr/>
          <p:nvPr/>
        </p:nvCxnSpPr>
        <p:spPr>
          <a:xfrm>
            <a:off x="27837478" y="4396930"/>
            <a:ext cx="0" cy="14255496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oval" w="med" len="med"/>
            <a:tailEnd type="oval" w="med" len="med"/>
          </a:ln>
        </p:spPr>
      </p:cxnSp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780489" y="4728266"/>
            <a:ext cx="8058712" cy="8449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>
            <a:spLocks noGrp="1"/>
          </p:cNvSpPr>
          <p:nvPr>
            <p:ph type="pic" idx="2"/>
          </p:nvPr>
        </p:nvSpPr>
        <p:spPr>
          <a:xfrm>
            <a:off x="780488" y="13627361"/>
            <a:ext cx="8086421" cy="4769496"/>
          </a:xfrm>
          <a:prstGeom prst="rect">
            <a:avLst/>
          </a:prstGeom>
          <a:solidFill>
            <a:srgbClr val="C5C2C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Font typeface="Arial"/>
              <a:buChar char="•"/>
              <a:defRPr sz="737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Char char="•"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3"/>
          </p:nvPr>
        </p:nvSpPr>
        <p:spPr>
          <a:xfrm>
            <a:off x="28333331" y="10016713"/>
            <a:ext cx="8363143" cy="4769496"/>
          </a:xfrm>
          <a:prstGeom prst="rect">
            <a:avLst/>
          </a:prstGeom>
          <a:solidFill>
            <a:srgbClr val="C5C2C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Font typeface="Arial"/>
              <a:buChar char="•"/>
              <a:defRPr sz="737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Char char="•"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4"/>
          </p:nvPr>
        </p:nvSpPr>
        <p:spPr>
          <a:xfrm>
            <a:off x="9670473" y="4728265"/>
            <a:ext cx="8478981" cy="13654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5"/>
          </p:nvPr>
        </p:nvSpPr>
        <p:spPr>
          <a:xfrm>
            <a:off x="18953019" y="4730482"/>
            <a:ext cx="8451273" cy="446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6"/>
          </p:nvPr>
        </p:nvSpPr>
        <p:spPr>
          <a:xfrm>
            <a:off x="28314050" y="4728267"/>
            <a:ext cx="8363143" cy="4914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7"/>
          </p:nvPr>
        </p:nvSpPr>
        <p:spPr>
          <a:xfrm>
            <a:off x="28340791" y="15186116"/>
            <a:ext cx="8363143" cy="2977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>
            <a:spLocks noGrp="1"/>
          </p:cNvSpPr>
          <p:nvPr>
            <p:ph type="chart" idx="8"/>
          </p:nvPr>
        </p:nvSpPr>
        <p:spPr>
          <a:xfrm>
            <a:off x="19008436" y="9601401"/>
            <a:ext cx="8451273" cy="3719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Font typeface="Arial"/>
              <a:buChar char="•"/>
              <a:defRPr sz="737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Char char="•"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body" idx="9"/>
          </p:nvPr>
        </p:nvSpPr>
        <p:spPr>
          <a:xfrm>
            <a:off x="18980727" y="13837495"/>
            <a:ext cx="8423564" cy="4466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64285"/>
              </a:lnSpc>
              <a:spcBef>
                <a:spcPts val="0"/>
              </a:spcBef>
              <a:spcAft>
                <a:spcPts val="0"/>
              </a:spcAft>
              <a:buClr>
                <a:srgbClr val="245EAC"/>
              </a:buClr>
              <a:buSzPts val="2800"/>
              <a:buFont typeface="Arial"/>
              <a:buChar char="•"/>
              <a:defRPr sz="2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3" name="Google Shape;33;p3"/>
          <p:cNvCxnSpPr/>
          <p:nvPr/>
        </p:nvCxnSpPr>
        <p:spPr>
          <a:xfrm>
            <a:off x="18566245" y="4396930"/>
            <a:ext cx="54263" cy="14255496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oval" w="med" len="med"/>
            <a:tailEnd type="oval" w="med" len="med"/>
          </a:ln>
        </p:spPr>
      </p:cxnSp>
      <p:cxnSp>
        <p:nvCxnSpPr>
          <p:cNvPr id="34" name="Google Shape;34;p3"/>
          <p:cNvCxnSpPr/>
          <p:nvPr/>
        </p:nvCxnSpPr>
        <p:spPr>
          <a:xfrm>
            <a:off x="9271651" y="4396930"/>
            <a:ext cx="0" cy="14251287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>
            <a:spLocks noGrp="1"/>
          </p:cNvSpPr>
          <p:nvPr>
            <p:ph type="title"/>
          </p:nvPr>
        </p:nvSpPr>
        <p:spPr>
          <a:xfrm>
            <a:off x="2575610" y="1121662"/>
            <a:ext cx="32312193" cy="407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body" idx="1"/>
          </p:nvPr>
        </p:nvSpPr>
        <p:spPr>
          <a:xfrm rot="5400000">
            <a:off x="12048072" y="-3864158"/>
            <a:ext cx="13367270" cy="3231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>
            <a:spLocks noGrp="1"/>
          </p:cNvSpPr>
          <p:nvPr>
            <p:ph type="title"/>
          </p:nvPr>
        </p:nvSpPr>
        <p:spPr>
          <a:xfrm rot="5400000">
            <a:off x="21921822" y="6009594"/>
            <a:ext cx="17853913" cy="8078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body" idx="1"/>
          </p:nvPr>
        </p:nvSpPr>
        <p:spPr>
          <a:xfrm rot="5400000">
            <a:off x="5531580" y="-1834309"/>
            <a:ext cx="17853913" cy="23765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ctrTitle"/>
          </p:nvPr>
        </p:nvSpPr>
        <p:spPr>
          <a:xfrm>
            <a:off x="4682927" y="3447889"/>
            <a:ext cx="28097560" cy="7334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432"/>
              <a:buFont typeface="Calibri"/>
              <a:buNone/>
              <a:defRPr sz="1843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ubTitle" idx="1"/>
          </p:nvPr>
        </p:nvSpPr>
        <p:spPr>
          <a:xfrm>
            <a:off x="4682927" y="11065427"/>
            <a:ext cx="28097560" cy="508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7373"/>
              <a:buNone/>
              <a:defRPr sz="7373"/>
            </a:lvl1pPr>
            <a:lvl2pPr lvl="1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None/>
              <a:defRPr sz="6144"/>
            </a:lvl2pPr>
            <a:lvl3pPr lvl="2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None/>
              <a:defRPr sz="5530"/>
            </a:lvl3pPr>
            <a:lvl4pPr lvl="3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4pPr>
            <a:lvl5pPr lvl="4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5pPr>
            <a:lvl6pPr lvl="5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6pPr>
            <a:lvl7pPr lvl="6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7pPr>
            <a:lvl8pPr lvl="7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8pPr>
            <a:lvl9pPr lvl="8" algn="ctr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2556097" y="5252301"/>
            <a:ext cx="32312193" cy="8763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432"/>
              <a:buFont typeface="Calibri"/>
              <a:buNone/>
              <a:defRPr sz="1843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2556097" y="14098791"/>
            <a:ext cx="32312193" cy="4608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rgbClr val="888888"/>
              </a:buClr>
              <a:buSzPts val="7373"/>
              <a:buNone/>
              <a:defRPr sz="7373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6144"/>
              <a:buNone/>
              <a:defRPr sz="6144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5530"/>
              <a:buNone/>
              <a:defRPr sz="553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rgbClr val="888888"/>
              </a:buClr>
              <a:buSzPts val="4915"/>
              <a:buNone/>
              <a:defRPr sz="4915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2575610" y="1121662"/>
            <a:ext cx="32312193" cy="407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2575609" y="5608303"/>
            <a:ext cx="15921950" cy="13367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2"/>
          </p:nvPr>
        </p:nvSpPr>
        <p:spPr>
          <a:xfrm>
            <a:off x="18965853" y="5608303"/>
            <a:ext cx="15921950" cy="13367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2580489" y="1121662"/>
            <a:ext cx="32312193" cy="407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"/>
          </p:nvPr>
        </p:nvSpPr>
        <p:spPr>
          <a:xfrm>
            <a:off x="2580491" y="5164517"/>
            <a:ext cx="15848778" cy="253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7373"/>
              <a:buNone/>
              <a:defRPr sz="7373" b="1"/>
            </a:lvl1pPr>
            <a:lvl2pPr marL="914400" lvl="1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None/>
              <a:defRPr sz="6144" b="1"/>
            </a:lvl2pPr>
            <a:lvl3pPr marL="1371600" lvl="2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None/>
              <a:defRPr sz="5530" b="1"/>
            </a:lvl3pPr>
            <a:lvl4pPr marL="1828800" lvl="3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4pPr>
            <a:lvl5pPr marL="2286000" lvl="4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5pPr>
            <a:lvl6pPr marL="2743200" lvl="5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6pPr>
            <a:lvl7pPr marL="3200400" lvl="6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7pPr>
            <a:lvl8pPr marL="3657600" lvl="7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8pPr>
            <a:lvl9pPr marL="4114800" lvl="8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2"/>
          </p:nvPr>
        </p:nvSpPr>
        <p:spPr>
          <a:xfrm>
            <a:off x="2580491" y="7695568"/>
            <a:ext cx="15848778" cy="11319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3"/>
          </p:nvPr>
        </p:nvSpPr>
        <p:spPr>
          <a:xfrm>
            <a:off x="18965853" y="5164517"/>
            <a:ext cx="15926830" cy="253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7373"/>
              <a:buNone/>
              <a:defRPr sz="7373" b="1"/>
            </a:lvl1pPr>
            <a:lvl2pPr marL="914400" lvl="1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None/>
              <a:defRPr sz="6144" b="1"/>
            </a:lvl2pPr>
            <a:lvl3pPr marL="1371600" lvl="2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None/>
              <a:defRPr sz="5530" b="1"/>
            </a:lvl3pPr>
            <a:lvl4pPr marL="1828800" lvl="3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4pPr>
            <a:lvl5pPr marL="2286000" lvl="4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5pPr>
            <a:lvl6pPr marL="2743200" lvl="5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6pPr>
            <a:lvl7pPr marL="3200400" lvl="6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7pPr>
            <a:lvl8pPr marL="3657600" lvl="7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8pPr>
            <a:lvl9pPr marL="4114800" lvl="8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 b="1"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4"/>
          </p:nvPr>
        </p:nvSpPr>
        <p:spPr>
          <a:xfrm>
            <a:off x="18965853" y="7695568"/>
            <a:ext cx="15926830" cy="11319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2575610" y="1121662"/>
            <a:ext cx="32312193" cy="407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title"/>
          </p:nvPr>
        </p:nvSpPr>
        <p:spPr>
          <a:xfrm>
            <a:off x="2580491" y="1404514"/>
            <a:ext cx="12082925" cy="49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30"/>
              <a:buFont typeface="Calibri"/>
              <a:buNone/>
              <a:defRPr sz="983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body" idx="1"/>
          </p:nvPr>
        </p:nvSpPr>
        <p:spPr>
          <a:xfrm>
            <a:off x="15926830" y="3033362"/>
            <a:ext cx="18965853" cy="14971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52805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9830"/>
              <a:buChar char="•"/>
              <a:defRPr sz="9830"/>
            </a:lvl1pPr>
            <a:lvl2pPr marL="914400" lvl="1" indent="-774827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8602"/>
              <a:buChar char="•"/>
              <a:defRPr sz="8602"/>
            </a:lvl2pPr>
            <a:lvl3pPr marL="1371600" lvl="2" indent="-696785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Char char="•"/>
              <a:defRPr sz="7373"/>
            </a:lvl3pPr>
            <a:lvl4pPr marL="1828800" lvl="3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4pPr>
            <a:lvl5pPr marL="2286000" lvl="4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5pPr>
            <a:lvl6pPr marL="2743200" lvl="5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6pPr>
            <a:lvl7pPr marL="3200400" lvl="6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7pPr>
            <a:lvl8pPr marL="3657600" lvl="7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8pPr>
            <a:lvl9pPr marL="4114800" lvl="8" indent="-618744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Char char="•"/>
              <a:defRPr sz="6144"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2"/>
          </p:nvPr>
        </p:nvSpPr>
        <p:spPr>
          <a:xfrm>
            <a:off x="2580491" y="6320314"/>
            <a:ext cx="12082925" cy="11709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1pPr>
            <a:lvl2pPr marL="914400" lvl="1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301"/>
              <a:buNone/>
              <a:defRPr sz="4301"/>
            </a:lvl2pPr>
            <a:lvl3pPr marL="1371600" lvl="2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686"/>
              <a:buNone/>
              <a:defRPr sz="3686"/>
            </a:lvl3pPr>
            <a:lvl4pPr marL="1828800" lvl="3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4pPr>
            <a:lvl5pPr marL="2286000" lvl="4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5pPr>
            <a:lvl6pPr marL="2743200" lvl="5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6pPr>
            <a:lvl7pPr marL="3200400" lvl="6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7pPr>
            <a:lvl8pPr marL="3657600" lvl="7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8pPr>
            <a:lvl9pPr marL="4114800" lvl="8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2580491" y="1404514"/>
            <a:ext cx="12082925" cy="49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30"/>
              <a:buFont typeface="Calibri"/>
              <a:buNone/>
              <a:defRPr sz="983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15926830" y="3033362"/>
            <a:ext cx="18965853" cy="14971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9830"/>
              <a:buFont typeface="Arial"/>
              <a:buNone/>
              <a:defRPr sz="98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8602"/>
              <a:buFont typeface="Arial"/>
              <a:buNone/>
              <a:defRPr sz="86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Font typeface="Arial"/>
              <a:buNone/>
              <a:defRPr sz="737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None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>
            <a:off x="2580491" y="6320314"/>
            <a:ext cx="12082925" cy="11709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4915"/>
              <a:buNone/>
              <a:defRPr sz="4915"/>
            </a:lvl1pPr>
            <a:lvl2pPr marL="914400" lvl="1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4301"/>
              <a:buNone/>
              <a:defRPr sz="4301"/>
            </a:lvl2pPr>
            <a:lvl3pPr marL="1371600" lvl="2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686"/>
              <a:buNone/>
              <a:defRPr sz="3686"/>
            </a:lvl3pPr>
            <a:lvl4pPr marL="1828800" lvl="3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4pPr>
            <a:lvl5pPr marL="2286000" lvl="4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5pPr>
            <a:lvl6pPr marL="2743200" lvl="5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6pPr>
            <a:lvl7pPr marL="3200400" lvl="6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7pPr>
            <a:lvl8pPr marL="3657600" lvl="7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8pPr>
            <a:lvl9pPr marL="4114800" lvl="8" indent="-228600" algn="l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3072"/>
              <a:buNone/>
              <a:defRPr sz="3072"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2575610" y="1121662"/>
            <a:ext cx="32312193" cy="407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17"/>
              <a:buFont typeface="Calibri"/>
              <a:buNone/>
              <a:defRPr sz="1351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2575610" y="5608303"/>
            <a:ext cx="32312193" cy="13367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74827" algn="l" rtl="0">
              <a:lnSpc>
                <a:spcPct val="90000"/>
              </a:lnSpc>
              <a:spcBef>
                <a:spcPts val="3072"/>
              </a:spcBef>
              <a:spcAft>
                <a:spcPts val="0"/>
              </a:spcAft>
              <a:buClr>
                <a:schemeClr val="dk1"/>
              </a:buClr>
              <a:buSzPts val="8602"/>
              <a:buFont typeface="Arial"/>
              <a:buChar char="•"/>
              <a:defRPr sz="8602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69678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7373"/>
              <a:buFont typeface="Arial"/>
              <a:buChar char="•"/>
              <a:defRPr sz="737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1874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6144"/>
              <a:buFont typeface="Arial"/>
              <a:buChar char="•"/>
              <a:defRPr sz="61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79755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7975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7975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7975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7975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79754" algn="l" rtl="0">
              <a:lnSpc>
                <a:spcPct val="90000"/>
              </a:lnSpc>
              <a:spcBef>
                <a:spcPts val="1536"/>
              </a:spcBef>
              <a:spcAft>
                <a:spcPts val="0"/>
              </a:spcAft>
              <a:buClr>
                <a:schemeClr val="dk1"/>
              </a:buClr>
              <a:buSzPts val="5530"/>
              <a:buFont typeface="Arial"/>
              <a:buChar char="•"/>
              <a:defRPr sz="5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2575610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12409756" y="19526650"/>
            <a:ext cx="12643902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26458534" y="19526650"/>
            <a:ext cx="8429268" cy="1121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686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1" y="0"/>
            <a:ext cx="37463413" cy="3512576"/>
          </a:xfrm>
          <a:prstGeom prst="rect">
            <a:avLst/>
          </a:prstGeom>
          <a:solidFill>
            <a:srgbClr val="005B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-1" y="3478193"/>
            <a:ext cx="37463413" cy="1809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13">
            <a:alphaModFix amt="41000"/>
          </a:blip>
          <a:srcRect t="4395" b="40120"/>
          <a:stretch/>
        </p:blipFill>
        <p:spPr>
          <a:xfrm>
            <a:off x="29492841" y="-12338"/>
            <a:ext cx="6234906" cy="350864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/>
          <p:nvPr/>
        </p:nvSpPr>
        <p:spPr>
          <a:xfrm>
            <a:off x="0" y="19082084"/>
            <a:ext cx="37463413" cy="1985628"/>
          </a:xfrm>
          <a:prstGeom prst="rect">
            <a:avLst/>
          </a:prstGeom>
          <a:solidFill>
            <a:srgbClr val="005BB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84658" y="19690452"/>
            <a:ext cx="10725451" cy="7954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p2"/>
          <p:cNvCxnSpPr/>
          <p:nvPr/>
        </p:nvCxnSpPr>
        <p:spPr>
          <a:xfrm>
            <a:off x="28194625" y="19527805"/>
            <a:ext cx="0" cy="1063256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1E0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/>
          <p:nvPr/>
        </p:nvSpPr>
        <p:spPr>
          <a:xfrm>
            <a:off x="473678" y="398685"/>
            <a:ext cx="27212089" cy="335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25" tIns="45600" rIns="91225" bIns="45600" anchor="t" anchorCtr="0">
            <a:spAutoFit/>
          </a:bodyPr>
          <a:lstStyle/>
          <a:p>
            <a:r>
              <a:rPr lang="en-US" sz="7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 AGE AND GENDER CLASSIFICATION BY USING CONVOLUTIONAL </a:t>
            </a:r>
            <a:endParaRPr lang="en-US" sz="7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NEURAL NETWORK IN REAL TIME APPLICATIONS</a:t>
            </a:r>
            <a:endParaRPr sz="7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3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Southern Illinois University Edwardsville</a:t>
            </a:r>
            <a:endParaRPr sz="800" i="1" dirty="0">
              <a:solidFill>
                <a:schemeClr val="dk1"/>
              </a:solidFill>
            </a:endParaRPr>
          </a:p>
          <a:p>
            <a:pPr lvl="0">
              <a:spcBef>
                <a:spcPts val="500"/>
              </a:spcBef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Dipak Subramaniam</a:t>
            </a:r>
            <a:r>
              <a:rPr lang="en-US" sz="3200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Goksu Avdan</a:t>
            </a:r>
            <a:r>
              <a:rPr lang="en-US" sz="32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Hari Krishna Pathakamuri</a:t>
            </a:r>
            <a:r>
              <a:rPr lang="en-US" sz="32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Mingxuan Bai</a:t>
            </a:r>
            <a:r>
              <a:rPr lang="en-US" sz="32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200" dirty="0">
              <a:solidFill>
                <a:schemeClr val="dk1"/>
              </a:solidFill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430306" y="4400724"/>
            <a:ext cx="8815271" cy="5548466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</a:t>
            </a:r>
            <a:r>
              <a:rPr lang="en-US" sz="4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&amp; Motivation</a:t>
            </a:r>
            <a:r>
              <a:rPr lang="en-US" sz="3200" b="1" dirty="0">
                <a:solidFill>
                  <a:schemeClr val="dk1"/>
                </a:solidFill>
                <a:latin typeface="Arial Narrow"/>
                <a:ea typeface="Calibri"/>
                <a:cs typeface="Calibri"/>
                <a:sym typeface="Arial Narrow"/>
              </a:rPr>
              <a:t> </a:t>
            </a:r>
            <a:endParaRPr dirty="0">
              <a:solidFill>
                <a:schemeClr val="dk1"/>
              </a:solidFill>
            </a:endParaRP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Clr>
                <a:schemeClr val="dk1"/>
              </a:buClr>
              <a:buSzPts val="2600"/>
              <a:buChar char="●"/>
            </a:pPr>
            <a:r>
              <a:rPr lang="en-US" sz="2800" b="1" dirty="0">
                <a:solidFill>
                  <a:schemeClr val="dk1"/>
                </a:solidFill>
              </a:rPr>
              <a:t>Motivation:</a:t>
            </a:r>
            <a:r>
              <a:rPr lang="en-US" sz="2600" dirty="0">
                <a:solidFill>
                  <a:schemeClr val="dk1"/>
                </a:solidFill>
              </a:rPr>
              <a:t> Developing the deep neural network algorithm to resolve the face &amp; gender classification problem and other features such as race, smile, etc.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Useful for identity recognition and security purposes</a:t>
            </a:r>
          </a:p>
          <a:p>
            <a:pPr marL="457200" lvl="0" indent="-393700">
              <a:lnSpc>
                <a:spcPct val="131250"/>
              </a:lnSpc>
              <a:buClr>
                <a:schemeClr val="dk1"/>
              </a:buClr>
              <a:buSzPts val="2600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Real time detection &amp; video-based images:</a:t>
            </a:r>
            <a:endParaRPr sz="2600" dirty="0">
              <a:solidFill>
                <a:schemeClr val="dk1"/>
              </a:solidFill>
            </a:endParaRPr>
          </a:p>
          <a:p>
            <a:pPr marL="914400" marR="0" lvl="1" indent="-393700" algn="l" rtl="0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Inspired by similar studies using CNNs [1]</a:t>
            </a:r>
            <a:endParaRPr sz="2600" dirty="0">
              <a:solidFill>
                <a:schemeClr val="dk1"/>
              </a:solidFill>
            </a:endParaRPr>
          </a:p>
          <a:p>
            <a:pPr marL="457200" marR="0" lvl="0" indent="-393700" algn="l" rtl="0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Approach based on Keras / TensorFlow to create convolutional layers.</a:t>
            </a:r>
          </a:p>
          <a:p>
            <a:pPr marL="457200" indent="-393700">
              <a:lnSpc>
                <a:spcPct val="131250"/>
              </a:lnSpc>
              <a:buClr>
                <a:schemeClr val="dk1"/>
              </a:buClr>
              <a:buSzPts val="2600"/>
              <a:buChar char="●"/>
            </a:pPr>
            <a:r>
              <a:rPr lang="en-US" sz="3000" b="1" u="sng" dirty="0">
                <a:solidFill>
                  <a:schemeClr val="dk1"/>
                </a:solidFill>
              </a:rPr>
              <a:t>Results:</a:t>
            </a:r>
            <a:r>
              <a:rPr lang="en-US" sz="3000" b="1" dirty="0">
                <a:solidFill>
                  <a:schemeClr val="dk1"/>
                </a:solidFill>
              </a:rPr>
              <a:t> </a:t>
            </a:r>
            <a:r>
              <a:rPr lang="en-US" sz="2600" dirty="0">
                <a:solidFill>
                  <a:schemeClr val="dk1"/>
                </a:solidFill>
              </a:rPr>
              <a:t>Age </a:t>
            </a:r>
            <a:r>
              <a:rPr lang="en-US" sz="2600" dirty="0">
                <a:solidFill>
                  <a:schemeClr val="dk1"/>
                </a:solidFill>
                <a:sym typeface="Wingdings" panose="05000000000000000000" pitchFamily="2" charset="2"/>
              </a:rPr>
              <a:t> </a:t>
            </a:r>
            <a:r>
              <a:rPr lang="en-US" sz="2600" b="1" dirty="0">
                <a:solidFill>
                  <a:schemeClr val="dk1"/>
                </a:solidFill>
                <a:sym typeface="Wingdings" panose="05000000000000000000" pitchFamily="2" charset="2"/>
              </a:rPr>
              <a:t>0.068</a:t>
            </a:r>
            <a:r>
              <a:rPr lang="en-US" sz="2600" dirty="0">
                <a:solidFill>
                  <a:schemeClr val="dk1"/>
                </a:solidFill>
                <a:sym typeface="Wingdings" panose="05000000000000000000" pitchFamily="2" charset="2"/>
              </a:rPr>
              <a:t>; Gender  </a:t>
            </a:r>
            <a:r>
              <a:rPr lang="en-US" sz="2600" b="1" dirty="0">
                <a:solidFill>
                  <a:schemeClr val="dk1"/>
                </a:solidFill>
                <a:sym typeface="Wingdings" panose="05000000000000000000" pitchFamily="2" charset="2"/>
              </a:rPr>
              <a:t>82%</a:t>
            </a:r>
            <a:r>
              <a:rPr lang="en-US" sz="2600" dirty="0">
                <a:solidFill>
                  <a:schemeClr val="dk1"/>
                </a:solidFill>
                <a:sym typeface="Wingdings" panose="05000000000000000000" pitchFamily="2" charset="2"/>
              </a:rPr>
              <a:t>; Race  </a:t>
            </a:r>
            <a:r>
              <a:rPr lang="en-US" sz="2600" b="1" dirty="0">
                <a:solidFill>
                  <a:schemeClr val="dk1"/>
                </a:solidFill>
                <a:sym typeface="Wingdings" panose="05000000000000000000" pitchFamily="2" charset="2"/>
              </a:rPr>
              <a:t>62%</a:t>
            </a:r>
            <a:endParaRPr lang="en-US" sz="2600" b="1" dirty="0">
              <a:solidFill>
                <a:schemeClr val="dk1"/>
              </a:solidFill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430307" y="10285973"/>
            <a:ext cx="8815270" cy="5887469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Dataset &amp; Features</a:t>
            </a:r>
          </a:p>
          <a:p>
            <a:pPr marL="457200" lvl="0" indent="-393700">
              <a:lnSpc>
                <a:spcPct val="131250"/>
              </a:lnSpc>
              <a:buClr>
                <a:schemeClr val="dk1"/>
              </a:buClr>
              <a:buSzPts val="2600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UTKFace Dataset [2]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Total 16,832 color images.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Font typeface="Arial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The labels of each face images as:</a:t>
            </a:r>
          </a:p>
          <a:p>
            <a:pPr marL="520700" lvl="6">
              <a:lnSpc>
                <a:spcPct val="131250"/>
              </a:lnSpc>
              <a:buClr>
                <a:schemeClr val="dk1"/>
              </a:buClr>
              <a:buSzPts val="2600"/>
            </a:pPr>
            <a:r>
              <a:rPr lang="en-US" sz="2600" dirty="0">
                <a:solidFill>
                  <a:schemeClr val="dk1"/>
                </a:solidFill>
              </a:rPr>
              <a:t>             [age]_[gender]_[race]_[date&amp;time].jpg</a:t>
            </a:r>
          </a:p>
          <a:p>
            <a:pPr marL="914400" lvl="2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200 X 200 pixels, 96 dpi, and 5-7 kb per image.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The images are already cropped and aligned.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Age is normalized (0-1) during pre-processing.</a:t>
            </a:r>
          </a:p>
          <a:p>
            <a:pPr marL="457200" lvl="0" indent="-393700">
              <a:lnSpc>
                <a:spcPct val="131250"/>
              </a:lnSpc>
              <a:buClr>
                <a:schemeClr val="dk1"/>
              </a:buClr>
              <a:buSzPts val="2600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Raw Input – Output: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Raw Input: color images</a:t>
            </a:r>
          </a:p>
          <a:p>
            <a:pPr marL="914400" lvl="1" indent="-393700">
              <a:lnSpc>
                <a:spcPct val="131250"/>
              </a:lnSpc>
              <a:buClr>
                <a:schemeClr val="dk1"/>
              </a:buClr>
              <a:buSzPts val="2600"/>
              <a:buChar char="○"/>
            </a:pPr>
            <a:r>
              <a:rPr lang="en-US" sz="2600" dirty="0">
                <a:solidFill>
                  <a:schemeClr val="dk1"/>
                </a:solidFill>
              </a:rPr>
              <a:t>Target Variables: Age, Gender, and Race</a:t>
            </a:r>
          </a:p>
        </p:txBody>
      </p:sp>
      <p:sp>
        <p:nvSpPr>
          <p:cNvPr id="113" name="Google Shape;113;p1"/>
          <p:cNvSpPr txBox="1"/>
          <p:nvPr/>
        </p:nvSpPr>
        <p:spPr>
          <a:xfrm>
            <a:off x="27982528" y="18791938"/>
            <a:ext cx="8981804" cy="1975885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dk1"/>
                </a:solidFill>
              </a:rPr>
              <a:t>[1] </a:t>
            </a:r>
            <a:r>
              <a:rPr lang="en-US" sz="1600" dirty="0"/>
              <a:t>G. Levi and T. Hassncer, “Age and gender classification using convolutional neural networks,” </a:t>
            </a:r>
            <a:r>
              <a:rPr lang="en-US" sz="1600" i="1" dirty="0"/>
              <a:t>IEEE Comput. Soc. Conf. Comput. Vis. Pattern Recognit. Work.</a:t>
            </a:r>
            <a:r>
              <a:rPr lang="en-US" sz="1600" dirty="0"/>
              <a:t>, vol. 2015-Octob, pp. 34–42, 2015, doi: 10.1109/CVPRW.2015.7301352.</a:t>
            </a:r>
          </a:p>
          <a:p>
            <a:pPr lvl="0">
              <a:lnSpc>
                <a:spcPct val="90000"/>
              </a:lnSpc>
            </a:pPr>
            <a:r>
              <a:rPr lang="en-US" sz="1600" dirty="0">
                <a:solidFill>
                  <a:schemeClr val="dk1"/>
                </a:solidFill>
              </a:rPr>
              <a:t>[2] </a:t>
            </a:r>
            <a:r>
              <a:rPr lang="en-US" sz="1600" dirty="0"/>
              <a:t>Z. Zhang, Y. Song, and H. Qi, “Age progression/regression by conditional adversarial autoencoder,” </a:t>
            </a:r>
            <a:r>
              <a:rPr lang="en-US" sz="1600" i="1" dirty="0"/>
              <a:t>Proc. - 30th IEEE Conf. Comput. Vis. Pattern Recognition, CVPR 2017</a:t>
            </a:r>
            <a:r>
              <a:rPr lang="en-US" sz="1600" dirty="0"/>
              <a:t>, vol. 2017-January, pp. 4352–4360, 2017, doi: 10.1109/CVPR.2017.463.</a:t>
            </a:r>
          </a:p>
        </p:txBody>
      </p:sp>
      <p:sp>
        <p:nvSpPr>
          <p:cNvPr id="114" name="Google Shape;114;p1"/>
          <p:cNvSpPr txBox="1"/>
          <p:nvPr/>
        </p:nvSpPr>
        <p:spPr>
          <a:xfrm>
            <a:off x="18772094" y="4400736"/>
            <a:ext cx="18180422" cy="646290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/>
          </a:p>
        </p:txBody>
      </p:sp>
      <p:sp>
        <p:nvSpPr>
          <p:cNvPr id="115" name="Google Shape;115;p1"/>
          <p:cNvSpPr txBox="1"/>
          <p:nvPr/>
        </p:nvSpPr>
        <p:spPr>
          <a:xfrm>
            <a:off x="18772093" y="14096591"/>
            <a:ext cx="8767483" cy="6668067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 &amp; D</a:t>
            </a:r>
            <a:r>
              <a:rPr lang="en-US" sz="4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iscussion</a:t>
            </a:r>
            <a:endParaRPr dirty="0">
              <a:solidFill>
                <a:schemeClr val="dk1"/>
              </a:solidFill>
            </a:endParaRP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Our final model (green highlighted) with the softmax output layer is reached </a:t>
            </a:r>
            <a:r>
              <a:rPr lang="en-US" sz="2600" u="sng" dirty="0">
                <a:solidFill>
                  <a:schemeClr val="dk1"/>
                </a:solidFill>
              </a:rPr>
              <a:t>82% accuracy on Gender </a:t>
            </a:r>
            <a:r>
              <a:rPr lang="en-US" sz="2600" dirty="0">
                <a:solidFill>
                  <a:schemeClr val="dk1"/>
                </a:solidFill>
              </a:rPr>
              <a:t>prediction, and </a:t>
            </a:r>
            <a:r>
              <a:rPr lang="en-US" sz="2600" u="sng" dirty="0">
                <a:solidFill>
                  <a:schemeClr val="dk1"/>
                </a:solidFill>
              </a:rPr>
              <a:t>62% accuracy on Race</a:t>
            </a:r>
            <a:r>
              <a:rPr lang="en-US" sz="2600" dirty="0">
                <a:solidFill>
                  <a:schemeClr val="dk1"/>
                </a:solidFill>
              </a:rPr>
              <a:t> prediction. Also, the model with sigmoid output layer is reached </a:t>
            </a:r>
            <a:r>
              <a:rPr lang="en-US" sz="2600" u="sng" dirty="0">
                <a:solidFill>
                  <a:schemeClr val="dk1"/>
                </a:solidFill>
              </a:rPr>
              <a:t>0.0675 MAE error level on the normalized Age (0-1)</a:t>
            </a:r>
            <a:r>
              <a:rPr lang="en-US" sz="2600" dirty="0">
                <a:solidFill>
                  <a:schemeClr val="dk1"/>
                </a:solidFill>
              </a:rPr>
              <a:t>.</a:t>
            </a: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The sigmoid function layer for Age prediction is performed better on higher epoch levels.</a:t>
            </a: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The softmax function layer for Gender and Race predictions are performed better with the higher number of trainable parameters on the model.</a:t>
            </a: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The model could be performed better if the trainable</a:t>
            </a:r>
          </a:p>
        </p:txBody>
      </p:sp>
      <p:cxnSp>
        <p:nvCxnSpPr>
          <p:cNvPr id="116" name="Google Shape;116;p1"/>
          <p:cNvCxnSpPr/>
          <p:nvPr/>
        </p:nvCxnSpPr>
        <p:spPr>
          <a:xfrm flipV="1">
            <a:off x="27966095" y="15435517"/>
            <a:ext cx="8972845" cy="1905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17" name="Google Shape;117;p1"/>
          <p:cNvCxnSpPr/>
          <p:nvPr/>
        </p:nvCxnSpPr>
        <p:spPr>
          <a:xfrm>
            <a:off x="18785672" y="13906765"/>
            <a:ext cx="8753904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18" name="Google Shape;118;p1"/>
          <p:cNvCxnSpPr/>
          <p:nvPr/>
        </p:nvCxnSpPr>
        <p:spPr>
          <a:xfrm>
            <a:off x="484093" y="10111442"/>
            <a:ext cx="8761484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19" name="Google Shape;119;p1"/>
          <p:cNvCxnSpPr/>
          <p:nvPr/>
        </p:nvCxnSpPr>
        <p:spPr>
          <a:xfrm flipV="1">
            <a:off x="27982528" y="18658738"/>
            <a:ext cx="8956412" cy="6633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20" name="Google Shape;120;p1"/>
          <p:cNvSpPr txBox="1"/>
          <p:nvPr/>
        </p:nvSpPr>
        <p:spPr>
          <a:xfrm>
            <a:off x="23668892" y="597877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179978"/>
              </p:ext>
            </p:extLst>
          </p:nvPr>
        </p:nvGraphicFramePr>
        <p:xfrm>
          <a:off x="18785672" y="5231208"/>
          <a:ext cx="18273263" cy="8467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3147">
                  <a:extLst>
                    <a:ext uri="{9D8B030D-6E8A-4147-A177-3AD203B41FA5}">
                      <a16:colId xmlns:a16="http://schemas.microsoft.com/office/drawing/2014/main" val="1284885007"/>
                    </a:ext>
                  </a:extLst>
                </a:gridCol>
                <a:gridCol w="3382416">
                  <a:extLst>
                    <a:ext uri="{9D8B030D-6E8A-4147-A177-3AD203B41FA5}">
                      <a16:colId xmlns:a16="http://schemas.microsoft.com/office/drawing/2014/main" val="1216823725"/>
                    </a:ext>
                  </a:extLst>
                </a:gridCol>
                <a:gridCol w="2236757">
                  <a:extLst>
                    <a:ext uri="{9D8B030D-6E8A-4147-A177-3AD203B41FA5}">
                      <a16:colId xmlns:a16="http://schemas.microsoft.com/office/drawing/2014/main" val="3536953387"/>
                    </a:ext>
                  </a:extLst>
                </a:gridCol>
                <a:gridCol w="1963982">
                  <a:extLst>
                    <a:ext uri="{9D8B030D-6E8A-4147-A177-3AD203B41FA5}">
                      <a16:colId xmlns:a16="http://schemas.microsoft.com/office/drawing/2014/main" val="1769163125"/>
                    </a:ext>
                  </a:extLst>
                </a:gridCol>
                <a:gridCol w="1691205">
                  <a:extLst>
                    <a:ext uri="{9D8B030D-6E8A-4147-A177-3AD203B41FA5}">
                      <a16:colId xmlns:a16="http://schemas.microsoft.com/office/drawing/2014/main" val="1616968663"/>
                    </a:ext>
                  </a:extLst>
                </a:gridCol>
                <a:gridCol w="1882152">
                  <a:extLst>
                    <a:ext uri="{9D8B030D-6E8A-4147-A177-3AD203B41FA5}">
                      <a16:colId xmlns:a16="http://schemas.microsoft.com/office/drawing/2014/main" val="3891491677"/>
                    </a:ext>
                  </a:extLst>
                </a:gridCol>
                <a:gridCol w="2127648">
                  <a:extLst>
                    <a:ext uri="{9D8B030D-6E8A-4147-A177-3AD203B41FA5}">
                      <a16:colId xmlns:a16="http://schemas.microsoft.com/office/drawing/2014/main" val="3531165064"/>
                    </a:ext>
                  </a:extLst>
                </a:gridCol>
                <a:gridCol w="2615956">
                  <a:extLst>
                    <a:ext uri="{9D8B030D-6E8A-4147-A177-3AD203B41FA5}">
                      <a16:colId xmlns:a16="http://schemas.microsoft.com/office/drawing/2014/main" val="807758049"/>
                    </a:ext>
                  </a:extLst>
                </a:gridCol>
              </a:tblGrid>
              <a:tr h="655929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Hyperparameter Tuning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Gender Accuracy 0-1 (%)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Race Accuracy 0-1 (%)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Normalized Age 0-1 (</a:t>
                      </a:r>
                      <a:r>
                        <a:rPr lang="en-US" sz="2400" b="0" i="0" u="none" strike="noStrike" noProof="0">
                          <a:effectLst/>
                          <a:latin typeface="Arial"/>
                        </a:rPr>
                        <a:t>MAE)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940434"/>
                  </a:ext>
                </a:extLst>
              </a:tr>
              <a:tr h="39863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Training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Test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Training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Test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Training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Test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481061"/>
                  </a:ext>
                </a:extLst>
              </a:tr>
              <a:tr h="38051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*Baseline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0.6352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0.4854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0.4164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0.3662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0.0926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0.0698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097449"/>
                  </a:ext>
                </a:extLst>
              </a:tr>
              <a:tr h="36239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Batch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Size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128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0.7324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0.4854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0.542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0.3511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0.1077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0.1176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412285"/>
                  </a:ext>
                </a:extLst>
              </a:tr>
              <a:tr h="362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NA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0.4866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NA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0.3950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NA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0.0667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900086"/>
                  </a:ext>
                </a:extLst>
              </a:tr>
              <a:tr h="3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32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0.8403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0.8241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0.6468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0.6151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0.0879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0.0960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241934"/>
                  </a:ext>
                </a:extLst>
              </a:tr>
              <a:tr h="36239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Filter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Size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16,32,48,64,80,96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0.8155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0.8407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0.6392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0.5702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0.0869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0.0682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485691"/>
                  </a:ext>
                </a:extLst>
              </a:tr>
              <a:tr h="362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8,16,24,32,50,48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0.8029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0.7829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0.6236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0.5956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0.0749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0.0772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955255"/>
                  </a:ext>
                </a:extLst>
              </a:tr>
              <a:tr h="3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4,8,12,16,20,24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0.7524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0.7506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0.5651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0.4506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0.0724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0.1207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33956"/>
                  </a:ext>
                </a:extLst>
              </a:tr>
              <a:tr h="36239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Dense Layer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Size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64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0.7686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0.7210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0.5591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0.5463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0.0748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0.1112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040184"/>
                  </a:ext>
                </a:extLst>
              </a:tr>
              <a:tr h="362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32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0.7439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0.7588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0.5562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0.5595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0.0729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0.0741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387102"/>
                  </a:ext>
                </a:extLst>
              </a:tr>
              <a:tr h="3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0.7216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0.5565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0.5284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0.3693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0.0772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0.0739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224440"/>
                  </a:ext>
                </a:extLst>
              </a:tr>
              <a:tr h="36239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L2 </a:t>
                      </a:r>
                      <a:r>
                        <a:rPr lang="en-US" sz="2400" u="none" strike="noStrike" err="1">
                          <a:effectLst/>
                        </a:rPr>
                        <a:t>Regularizer</a:t>
                      </a:r>
                      <a:r>
                        <a:rPr lang="en-US" sz="2400" u="none" strike="noStrike">
                          <a:effectLst/>
                        </a:rPr>
                        <a:t/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</a:p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0.01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0.7575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0.6772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0.5444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0.4912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0.0715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0.0751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623054"/>
                  </a:ext>
                </a:extLst>
              </a:tr>
              <a:tr h="362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0.1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0.7881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0.7175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0.5204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0.5188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0.0779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0.1092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359277"/>
                  </a:ext>
                </a:extLst>
              </a:tr>
              <a:tr h="3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0.5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0.7705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0.5561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0.5608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0.3491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0.0770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0.2470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013233"/>
                  </a:ext>
                </a:extLst>
              </a:tr>
              <a:tr h="3805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L1_L2 Model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(0.01), (0.01)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0.7663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0.5288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0.5666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0.4142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0.0785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0.1144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601080"/>
                  </a:ext>
                </a:extLst>
              </a:tr>
              <a:tr h="974833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u="none" strike="noStrike">
                          <a:effectLst/>
                        </a:rPr>
                        <a:t>Epoch Size</a:t>
                      </a:r>
                      <a:br>
                        <a:rPr lang="en-US" sz="2400" u="none" strike="noStrike">
                          <a:effectLst/>
                        </a:rPr>
                      </a:br>
                      <a:r>
                        <a:rPr lang="en-US" sz="2400" u="none" strike="noStrike">
                          <a:effectLst/>
                        </a:rPr>
                        <a:t>Optimization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***Early Stopping</a:t>
                      </a:r>
                      <a:br>
                        <a:rPr lang="en-US" sz="2400" b="1" u="none" strike="noStrike">
                          <a:effectLst/>
                        </a:rPr>
                      </a:br>
                      <a:r>
                        <a:rPr lang="en-US" sz="2400" b="1" u="none" strike="noStrike">
                          <a:effectLst/>
                        </a:rPr>
                        <a:t>Function (Epoch=1)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 0.8284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0.8199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0.6551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0.6219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0.0695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0.0675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158194"/>
                  </a:ext>
                </a:extLst>
              </a:tr>
              <a:tr h="38051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2500" u="none" strike="noStrike" dirty="0">
                          <a:effectLst/>
                          <a:latin typeface="Calibri"/>
                        </a:rPr>
                        <a:t>*Baseline model has 3 Conv2D layers, rest of the models trained over 5 Conv2D layers + Input Conv2D layer</a:t>
                      </a:r>
                    </a:p>
                    <a:p>
                      <a:pPr algn="ctr" fontAlgn="b"/>
                      <a:r>
                        <a:rPr 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**Total number of images: 16,832</a:t>
                      </a:r>
                      <a:r>
                        <a:rPr lang="en-US" sz="2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2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Training/Validation/</a:t>
                      </a:r>
                      <a:r>
                        <a:rPr lang="en-US" sz="25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Test: 49/21/30    ***The highest limit for epochs is selected as 8 and converged at epoch # 6   ****Bolded parameters are the last selections</a:t>
                      </a:r>
                      <a:endParaRPr 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644680"/>
                  </a:ext>
                </a:extLst>
              </a:tr>
            </a:tbl>
          </a:graphicData>
        </a:graphic>
      </p:graphicFrame>
      <p:cxnSp>
        <p:nvCxnSpPr>
          <p:cNvPr id="32" name="Google Shape;118;p1"/>
          <p:cNvCxnSpPr/>
          <p:nvPr/>
        </p:nvCxnSpPr>
        <p:spPr>
          <a:xfrm>
            <a:off x="9733956" y="6756400"/>
            <a:ext cx="8656559" cy="13189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" name="Bent-Up Arrow 16"/>
          <p:cNvSpPr/>
          <p:nvPr/>
        </p:nvSpPr>
        <p:spPr>
          <a:xfrm rot="5400000">
            <a:off x="1308335" y="12124658"/>
            <a:ext cx="519208" cy="10698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5560718"/>
              </p:ext>
            </p:extLst>
          </p:nvPr>
        </p:nvGraphicFramePr>
        <p:xfrm>
          <a:off x="484093" y="16338500"/>
          <a:ext cx="4294384" cy="4213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1122124"/>
              </p:ext>
            </p:extLst>
          </p:nvPr>
        </p:nvGraphicFramePr>
        <p:xfrm>
          <a:off x="4778477" y="16338499"/>
          <a:ext cx="4467100" cy="436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2A17DB2B-FA42-41D6-8200-8F41D281B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66279" y="410016"/>
            <a:ext cx="8173677" cy="2590038"/>
          </a:xfrm>
          <a:prstGeom prst="rect">
            <a:avLst/>
          </a:prstGeom>
        </p:spPr>
      </p:pic>
      <p:sp>
        <p:nvSpPr>
          <p:cNvPr id="23" name="Google Shape;122;p1">
            <a:extLst>
              <a:ext uri="{FF2B5EF4-FFF2-40B4-BE49-F238E27FC236}">
                <a16:creationId xmlns:a16="http://schemas.microsoft.com/office/drawing/2014/main" id="{99947DD8-63A8-4FC7-8CF5-1FCDAFEB5BC5}"/>
              </a:ext>
            </a:extLst>
          </p:cNvPr>
          <p:cNvSpPr txBox="1"/>
          <p:nvPr/>
        </p:nvSpPr>
        <p:spPr>
          <a:xfrm>
            <a:off x="27959244" y="13846069"/>
            <a:ext cx="8972845" cy="1541407"/>
          </a:xfrm>
          <a:prstGeom prst="rect">
            <a:avLst/>
          </a:prstGeom>
          <a:solidFill>
            <a:schemeClr val="lt1">
              <a:alpha val="6275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3500"/>
              </a:lnSpc>
              <a:spcBef>
                <a:spcPts val="200"/>
              </a:spcBef>
              <a:spcAft>
                <a:spcPts val="600"/>
              </a:spcAft>
            </a:pPr>
            <a:r>
              <a:rPr lang="en-US" sz="2600" dirty="0">
                <a:solidFill>
                  <a:schemeClr val="dk1"/>
                </a:solidFill>
              </a:rPr>
              <a:t>parameters and the total number of epochs are increased; however, we don’t have enough computing power on our computers, and we need </a:t>
            </a:r>
            <a:r>
              <a:rPr lang="en-US" sz="2600" dirty="0" smtClean="0">
                <a:solidFill>
                  <a:schemeClr val="dk1"/>
                </a:solidFill>
              </a:rPr>
              <a:t>powerful GPU </a:t>
            </a:r>
            <a:r>
              <a:rPr lang="en-US" sz="2600" dirty="0">
                <a:solidFill>
                  <a:schemeClr val="dk1"/>
                </a:solidFill>
              </a:rPr>
              <a:t>resources.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4" name="Google Shape;115;p1">
            <a:extLst>
              <a:ext uri="{FF2B5EF4-FFF2-40B4-BE49-F238E27FC236}">
                <a16:creationId xmlns:a16="http://schemas.microsoft.com/office/drawing/2014/main" id="{ECC247CB-735A-48AA-8B70-1EFA118A3920}"/>
              </a:ext>
            </a:extLst>
          </p:cNvPr>
          <p:cNvSpPr txBox="1"/>
          <p:nvPr/>
        </p:nvSpPr>
        <p:spPr>
          <a:xfrm>
            <a:off x="27947850" y="15545440"/>
            <a:ext cx="8995634" cy="2999242"/>
          </a:xfrm>
          <a:prstGeom prst="rect">
            <a:avLst/>
          </a:prstGeom>
          <a:solidFill>
            <a:schemeClr val="lt1">
              <a:alpha val="62745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Future Steps</a:t>
            </a:r>
            <a:endParaRPr dirty="0">
              <a:solidFill>
                <a:schemeClr val="dk1"/>
              </a:solidFill>
            </a:endParaRP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Using OpenCV classifier for facial </a:t>
            </a:r>
            <a:r>
              <a:rPr lang="en-US" sz="2600" dirty="0" smtClean="0">
                <a:solidFill>
                  <a:schemeClr val="dk1"/>
                </a:solidFill>
              </a:rPr>
              <a:t>detection.</a:t>
            </a:r>
            <a:endParaRPr lang="en-US" sz="2600" dirty="0">
              <a:solidFill>
                <a:schemeClr val="dk1"/>
              </a:solidFill>
            </a:endParaRP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Transitioning to full video-based input </a:t>
            </a:r>
            <a:r>
              <a:rPr lang="en-US" sz="2600" dirty="0" smtClean="0">
                <a:solidFill>
                  <a:schemeClr val="dk1"/>
                </a:solidFill>
              </a:rPr>
              <a:t>database.</a:t>
            </a:r>
            <a:endParaRPr lang="en-US" sz="2600" dirty="0">
              <a:solidFill>
                <a:schemeClr val="dk1"/>
              </a:solidFill>
            </a:endParaRPr>
          </a:p>
          <a:p>
            <a:pPr marL="457200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Conducting more training and </a:t>
            </a:r>
            <a:r>
              <a:rPr lang="en-US" sz="2600" dirty="0" smtClean="0">
                <a:solidFill>
                  <a:schemeClr val="dk1"/>
                </a:solidFill>
              </a:rPr>
              <a:t>testing experiments.</a:t>
            </a:r>
            <a:endParaRPr lang="en-US" sz="2600" dirty="0">
              <a:solidFill>
                <a:schemeClr val="dk1"/>
              </a:solidFill>
            </a:endParaRPr>
          </a:p>
          <a:p>
            <a:pPr marL="457200" lvl="4" indent="-393700">
              <a:lnSpc>
                <a:spcPct val="131250"/>
              </a:lnSpc>
              <a:spcBef>
                <a:spcPts val="500"/>
              </a:spcBef>
              <a:buFont typeface="Arial,Sans-Serif"/>
              <a:buChar char="●"/>
            </a:pPr>
            <a:r>
              <a:rPr lang="en-US" sz="2600" dirty="0">
                <a:solidFill>
                  <a:schemeClr val="dk1"/>
                </a:solidFill>
              </a:rPr>
              <a:t>Optimizing against further racial </a:t>
            </a:r>
            <a:r>
              <a:rPr lang="en-US" sz="2600" dirty="0" smtClean="0">
                <a:solidFill>
                  <a:schemeClr val="dk1"/>
                </a:solidFill>
              </a:rPr>
              <a:t>bias.</a:t>
            </a:r>
            <a:endParaRPr lang="en-US" sz="2600" dirty="0">
              <a:solidFill>
                <a:schemeClr val="dk1"/>
              </a:solidFill>
            </a:endParaRPr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7038F5AD-1443-436A-8AE0-25ACBDAB4B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4587" y="16343330"/>
            <a:ext cx="8665928" cy="4421328"/>
          </a:xfrm>
          <a:prstGeom prst="rect">
            <a:avLst/>
          </a:prstGeom>
        </p:spPr>
      </p:pic>
      <p:pic>
        <p:nvPicPr>
          <p:cNvPr id="5" name="Picture 8" descr="Text&#10;&#10;Description automatically generated">
            <a:extLst>
              <a:ext uri="{FF2B5EF4-FFF2-40B4-BE49-F238E27FC236}">
                <a16:creationId xmlns:a16="http://schemas.microsoft.com/office/drawing/2014/main" id="{6D9D4832-7D94-45F2-9347-89BA57E00D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3956" y="4395512"/>
            <a:ext cx="8670951" cy="22476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Google Shape;112;p1"/>
              <p:cNvSpPr txBox="1"/>
              <p:nvPr/>
            </p:nvSpPr>
            <p:spPr>
              <a:xfrm>
                <a:off x="9733957" y="6890298"/>
                <a:ext cx="8656558" cy="9332323"/>
              </a:xfrm>
              <a:prstGeom prst="rect">
                <a:avLst/>
              </a:prstGeom>
              <a:solidFill>
                <a:schemeClr val="lt1">
                  <a:alpha val="6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45720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000" b="1" dirty="0" smtClean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Models and Methods</a:t>
                </a:r>
                <a:endParaRPr lang="en-US" sz="2600" dirty="0" smtClean="0">
                  <a:solidFill>
                    <a:schemeClr val="dk1"/>
                  </a:solidFill>
                </a:endParaRPr>
              </a:p>
              <a:p>
                <a:pPr marL="457200" indent="-3937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Arial"/>
                  <a:buChar char="●"/>
                </a:pPr>
                <a:r>
                  <a:rPr lang="en-US" sz="2600" dirty="0">
                    <a:solidFill>
                      <a:schemeClr val="dk1"/>
                    </a:solidFill>
                  </a:rPr>
                  <a:t>To create CNN structure </a:t>
                </a:r>
                <a:r>
                  <a:rPr lang="en-US" sz="2600" dirty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 Keras library </a:t>
                </a: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is selected</a:t>
                </a:r>
              </a:p>
              <a:p>
                <a:pPr marL="457200" indent="-3937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Arial"/>
                  <a:buChar char="●"/>
                </a:pPr>
                <a:r>
                  <a:rPr lang="en-US" sz="2600" dirty="0" smtClean="0">
                    <a:solidFill>
                      <a:schemeClr val="dk1"/>
                    </a:solidFill>
                  </a:rPr>
                  <a:t>To optimize the network parameters (Batch size, </a:t>
                </a:r>
                <a:r>
                  <a:rPr lang="en-US" sz="2600" dirty="0">
                    <a:solidFill>
                      <a:schemeClr val="dk1"/>
                    </a:solidFill>
                  </a:rPr>
                  <a:t>f</a:t>
                </a:r>
                <a:r>
                  <a:rPr lang="en-US" sz="2600" dirty="0" smtClean="0">
                    <a:solidFill>
                      <a:schemeClr val="dk1"/>
                    </a:solidFill>
                  </a:rPr>
                  <a:t>ilter size, </a:t>
                </a:r>
                <a:r>
                  <a:rPr lang="en-US" sz="2600" dirty="0">
                    <a:solidFill>
                      <a:schemeClr val="dk1"/>
                    </a:solidFill>
                  </a:rPr>
                  <a:t>d</a:t>
                </a:r>
                <a:r>
                  <a:rPr lang="en-US" sz="2600" dirty="0" smtClean="0">
                    <a:solidFill>
                      <a:schemeClr val="dk1"/>
                    </a:solidFill>
                  </a:rPr>
                  <a:t>ense layer filter size, l2 regularization, epoch numbers) </a:t>
                </a: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2600" b="1" i="1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Run 15 different models</a:t>
                </a:r>
              </a:p>
              <a:p>
                <a:pPr marL="457200" indent="-3937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Arial"/>
                  <a:buChar char="●"/>
                </a:pPr>
                <a:r>
                  <a:rPr lang="en-US" sz="2600" u="sng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For each CNN Layer’s network parameters:</a:t>
                </a: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q"/>
                </a:pPr>
                <a:r>
                  <a:rPr lang="en-US" sz="2600" dirty="0" smtClean="0">
                    <a:solidFill>
                      <a:schemeClr val="dk1"/>
                    </a:solidFill>
                  </a:rPr>
                  <a:t>2D Max-Pooling </a:t>
                </a: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ar-AE" sz="2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ar-AE" sz="2600" dirty="0"/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ar-AE" sz="2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ar-AE" sz="26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6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𝑝𝑜𝑜𝑙𝑖𝑛𝑔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𝑔𝑟𝑜𝑢𝑝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ar-AE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func>
                  </m:oMath>
                </a14:m>
                <a:r>
                  <a:rPr lang="ar-AE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 </a:t>
                </a: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q"/>
                </a:pPr>
                <a:r>
                  <a:rPr lang="en-US" sz="2600" dirty="0" smtClean="0">
                    <a:solidFill>
                      <a:schemeClr val="dk1"/>
                    </a:solidFill>
                  </a:rPr>
                  <a:t>ReLU </a:t>
                </a: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26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ar-AE" sz="2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ar-AE" sz="2600" dirty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ar-AE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ar-AE" sz="2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≥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 &lt; </m:t>
                            </m:r>
                            <m:r>
                              <a:rPr lang="ar-AE" sz="2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</m:e>
                    </m:d>
                  </m:oMath>
                </a14:m>
                <a:r>
                  <a:rPr lang="ar-AE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  </a:t>
                </a: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q"/>
                </a:pP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L2 Regularization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𝑅</m:t>
                        </m:r>
                      </m:e>
                      <m:sub>
                        <m:sSub>
                          <m:sSubPr>
                            <m:ctrlPr>
                              <a:rPr lang="en-US" sz="260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(</a:t>
                </a:r>
                <a:r>
                  <a:rPr lang="en-US" sz="2600" b="1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w</a:t>
                </a: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sz="26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600"/>
                          <m:t>λ</m:t>
                        </m:r>
                      </m:num>
                      <m:den>
                        <m:r>
                          <a:rPr lang="ar-AE" sz="26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den>
                    </m:f>
                  </m:oMath>
                </a14:m>
                <a:r>
                  <a:rPr lang="ar-AE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ar-AE" sz="260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6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𝑗</m:t>
                        </m:r>
                        <m:r>
                          <a:rPr lang="en-US" sz="26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sz="26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sub>
                      <m:sup>
                        <m:r>
                          <a:rPr lang="en-US" sz="2600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𝐷</m:t>
                        </m:r>
                      </m:sup>
                      <m:e>
                        <m:sSubSup>
                          <m:sSubSupPr>
                            <m:ctrlPr>
                              <a:rPr lang="ar-AE" sz="2600" i="1" dirty="0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ar-AE" sz="2600" i="1" dirty="0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600" b="0" i="1" dirty="0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𝑗</m:t>
                            </m:r>
                          </m:sub>
                          <m:sup>
                            <m:r>
                              <a:rPr lang="en-US" sz="2600" b="0" i="1" dirty="0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endParaRPr lang="en-US" sz="2600" dirty="0" smtClean="0">
                  <a:solidFill>
                    <a:schemeClr val="dk1"/>
                  </a:solidFill>
                  <a:sym typeface="Wingdings" panose="05000000000000000000" pitchFamily="2" charset="2"/>
                </a:endParaRP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q"/>
                </a:pP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Batch Normalization  </a:t>
                </a:r>
                <a:r>
                  <a:rPr lang="en-US" sz="2600" dirty="0" smtClean="0"/>
                  <a:t>Norm(e</a:t>
                </a:r>
                <a:r>
                  <a:rPr lang="en-US" sz="2600" baseline="-25000" dirty="0"/>
                  <a:t>i</a:t>
                </a:r>
                <a:r>
                  <a:rPr lang="en-US" sz="2600" dirty="0" smtClean="0"/>
                  <a:t>) </a:t>
                </a:r>
                <a:r>
                  <a:rPr lang="en-US" sz="26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US" sz="2600" dirty="0" smtClean="0">
                  <a:solidFill>
                    <a:schemeClr val="dk1"/>
                  </a:solidFill>
                  <a:sym typeface="Wingdings" panose="05000000000000000000" pitchFamily="2" charset="2"/>
                </a:endParaRP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q"/>
                </a:pPr>
                <a:r>
                  <a:rPr lang="en-US" sz="26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For Dense layer activation functions:</a:t>
                </a: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Ø"/>
                </a:pPr>
                <a:r>
                  <a:rPr lang="en-US" sz="23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Gender &amp; Race  Softmax: </a:t>
                </a:r>
                <a:r>
                  <a:rPr lang="en-US" sz="2300" dirty="0"/>
                  <a:t>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3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3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3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3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3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sz="23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US" sz="23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3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sup>
                            </m:sSup>
                          </m:e>
                        </m:nary>
                      </m:den>
                    </m:f>
                  </m:oMath>
                </a14:m>
                <a:endParaRPr lang="en-US" sz="2300" dirty="0" smtClean="0">
                  <a:solidFill>
                    <a:schemeClr val="dk1"/>
                  </a:solidFill>
                  <a:sym typeface="Wingdings" panose="05000000000000000000" pitchFamily="2" charset="2"/>
                </a:endParaRPr>
              </a:p>
              <a:p>
                <a:pPr marL="520700" lvl="8" indent="-457200">
                  <a:lnSpc>
                    <a:spcPct val="138461"/>
                  </a:lnSpc>
                  <a:buClr>
                    <a:schemeClr val="dk1"/>
                  </a:buClr>
                  <a:buSzPts val="2600"/>
                  <a:buFont typeface="Wingdings" panose="05000000000000000000" pitchFamily="2" charset="2"/>
                  <a:buChar char="Ø"/>
                </a:pPr>
                <a:r>
                  <a:rPr lang="en-US" sz="2300" dirty="0" smtClean="0">
                    <a:solidFill>
                      <a:schemeClr val="dk1"/>
                    </a:solidFill>
                    <a:sym typeface="Wingdings" panose="05000000000000000000" pitchFamily="2" charset="2"/>
                  </a:rPr>
                  <a:t>Age  Sigmoid: </a:t>
                </a:r>
                <a:r>
                  <a:rPr lang="en-US" sz="2300" dirty="0">
                    <a:sym typeface="Symbol" panose="05050102010706020507" pitchFamily="18" charset="2"/>
                  </a:rPr>
                  <a:t></a:t>
                </a:r>
                <a:r>
                  <a:rPr lang="en-US" sz="2300" dirty="0"/>
                  <a:t>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 + </m:t>
                        </m:r>
                        <m:sSup>
                          <m:sSupPr>
                            <m:ctrlPr>
                              <a:rPr lang="en-US" sz="23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300" dirty="0"/>
                  <a:t>	</a:t>
                </a:r>
                <a:endParaRPr lang="ar-AE" sz="2000" dirty="0">
                  <a:solidFill>
                    <a:schemeClr val="dk1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5" name="Google Shape;11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957" y="6890298"/>
                <a:ext cx="8656558" cy="9332323"/>
              </a:xfrm>
              <a:prstGeom prst="rect">
                <a:avLst/>
              </a:prstGeom>
              <a:blipFill>
                <a:blip r:embed="rId8"/>
                <a:stretch>
                  <a:fillRect l="-423" t="-12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968</Words>
  <Application>Microsoft Office PowerPoint</Application>
  <PresentationFormat>Custom</PresentationFormat>
  <Paragraphs>177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Calibri</vt:lpstr>
      <vt:lpstr>Arial,Sans-Serif</vt:lpstr>
      <vt:lpstr>Arial Narrow</vt:lpstr>
      <vt:lpstr>Arial</vt:lpstr>
      <vt:lpstr>Symbol</vt:lpstr>
      <vt:lpstr>Wingdings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Avdan, Goksu</dc:creator>
  <cp:lastModifiedBy>Avdan, Goksu</cp:lastModifiedBy>
  <cp:revision>194</cp:revision>
  <dcterms:created xsi:type="dcterms:W3CDTF">2016-09-29T18:43:16Z</dcterms:created>
  <dcterms:modified xsi:type="dcterms:W3CDTF">2021-04-26T20:53:16Z</dcterms:modified>
</cp:coreProperties>
</file>