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Montserrat"/>
      <p:regular r:id="rId12"/>
      <p:bold r:id="rId13"/>
      <p:italic r:id="rId14"/>
      <p:boldItalic r:id="rId15"/>
    </p:embeddedFont>
    <p:embeddedFont>
      <p:font typeface="Lato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Montserrat-bold.fntdata"/><Relationship Id="rId12" Type="http://schemas.openxmlformats.org/officeDocument/2006/relationships/font" Target="fonts/Montserra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Montserrat-boldItalic.fntdata"/><Relationship Id="rId14" Type="http://schemas.openxmlformats.org/officeDocument/2006/relationships/font" Target="fonts/Montserrat-italic.fntdata"/><Relationship Id="rId17" Type="http://schemas.openxmlformats.org/officeDocument/2006/relationships/font" Target="fonts/Lato-bold.fntdata"/><Relationship Id="rId16" Type="http://schemas.openxmlformats.org/officeDocument/2006/relationships/font" Target="fonts/Lato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Lato-boldItalic.fntdata"/><Relationship Id="rId6" Type="http://schemas.openxmlformats.org/officeDocument/2006/relationships/slide" Target="slides/slide1.xml"/><Relationship Id="rId18" Type="http://schemas.openxmlformats.org/officeDocument/2006/relationships/font" Target="fonts/Lato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1f87997393_0_7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1f87997393_0_7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1f87997393_0_8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1f87997393_0_8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c8f838ecc1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c8f838ecc1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1f87997393_0_8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1f87997393_0_8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c93cb9498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c93cb9498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c8f838ecc1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c8f838ecc1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9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ffset_comp_406605.jpg" id="10" name="Google Shape;10;p2"/>
          <p:cNvPicPr preferRelativeResize="0"/>
          <p:nvPr/>
        </p:nvPicPr>
        <p:blipFill rotWithShape="1">
          <a:blip r:embed="rId2">
            <a:alphaModFix amt="66000"/>
          </a:blip>
          <a:srcRect b="39565" l="20991" r="40112" t="2690"/>
          <a:stretch/>
        </p:blipFill>
        <p:spPr>
          <a:xfrm>
            <a:off x="0" y="0"/>
            <a:ext cx="5157900" cy="5143500"/>
          </a:xfrm>
          <a:prstGeom prst="rtTriangle">
            <a:avLst/>
          </a:prstGeom>
          <a:noFill/>
          <a:ln>
            <a:noFill/>
          </a:ln>
        </p:spPr>
      </p:pic>
      <p:pic>
        <p:nvPicPr>
          <p:cNvPr descr="offset_comp_342327_edtied.jpg" id="11" name="Google Shape;11;p2"/>
          <p:cNvPicPr preferRelativeResize="0"/>
          <p:nvPr/>
        </p:nvPicPr>
        <p:blipFill rotWithShape="1">
          <a:blip r:embed="rId3">
            <a:alphaModFix amt="31000"/>
          </a:blip>
          <a:srcRect b="11297" l="14009" r="43289" t="35833"/>
          <a:stretch/>
        </p:blipFill>
        <p:spPr>
          <a:xfrm rot="10800000">
            <a:off x="6976800" y="-25"/>
            <a:ext cx="2167200" cy="2012700"/>
          </a:xfrm>
          <a:prstGeom prst="rtTriangle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" name="Google Shape;15;p2"/>
          <p:cNvSpPr/>
          <p:nvPr/>
        </p:nvSpPr>
        <p:spPr>
          <a:xfrm rot="-5400000">
            <a:off x="5846" y="-4836"/>
            <a:ext cx="2291400" cy="2300100"/>
          </a:xfrm>
          <a:prstGeom prst="diagStripe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2"/>
          <p:cNvSpPr/>
          <p:nvPr/>
        </p:nvSpPr>
        <p:spPr>
          <a:xfrm flipH="1">
            <a:off x="652821" y="576768"/>
            <a:ext cx="2300100" cy="2291400"/>
          </a:xfrm>
          <a:prstGeom prst="diagStripe">
            <a:avLst>
              <a:gd fmla="val 50000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1">
            <a:hlinkClick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1">
            <a:hlinkClick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11">
            <a:hlinkClick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11">
            <a:hlinkClick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0" name="Google Shape;140;p11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141" name="Google Shape;141;p11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p11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" name="Google Shape;143;p11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" name="Google Shape;144;p11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11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" name="Google Shape;146;p11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Google Shape;147;p11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" name="Google Shape;148;p11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Google Shape;149;p11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" name="Google Shape;150;p11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" name="Google Shape;151;p11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" name="Google Shape;152;p11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" name="Google Shape;153;p11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11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" name="Google Shape;155;p11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" name="Google Shape;156;p11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p11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" name="Google Shape;158;p11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9" name="Google Shape;159;p11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60" name="Google Shape;160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2">
            <a:hlinkClick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2">
            <a:hlinkClick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12">
            <a:hlinkClick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12">
            <a:hlinkClick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66" name="Google Shape;166;p12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167" name="Google Shape;167;p12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" name="Google Shape;168;p12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9" name="Google Shape;169;p12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70" name="Google Shape;170;p12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71" name="Google Shape;171;p12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72" name="Google Shape;172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oogle Shape;174;p13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75" name="Google Shape;175;p13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" name="Google Shape;176;p13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7" name="Google Shape;177;p13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78" name="Google Shape;178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9" name="Google Shape;179;p13">
            <a:hlinkClick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13">
            <a:hlinkClick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13">
            <a:hlinkClick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3">
            <a:hlinkClick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Google Shape;184;p14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85" name="Google Shape;185;p14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14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" name="Google Shape;187;p14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" name="Google Shape;188;p14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p14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" name="Google Shape;190;p14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" name="Google Shape;191;p14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Google Shape;192;p14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" name="Google Shape;193;p14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" name="Google Shape;194;p14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14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" name="Google Shape;196;p14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" name="Google Shape;197;p14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" name="Google Shape;198;p14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" name="Google Shape;199;p14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" name="Google Shape;200;p14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Google Shape;201;p14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" name="Google Shape;202;p14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03" name="Google Shape;203;p14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04" name="Google Shape;204;p14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05" name="Google Shape;205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6" name="Google Shape;206;p14">
            <a:hlinkClick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14">
            <a:hlinkClick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14">
            <a:hlinkClick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14">
            <a:hlinkClick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_alt3">
  <p:cSld name="TITLE_AND_BODY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ffset_comp_343059.jpg" id="213" name="Google Shape;213;p16"/>
          <p:cNvPicPr preferRelativeResize="0"/>
          <p:nvPr/>
        </p:nvPicPr>
        <p:blipFill rotWithShape="1">
          <a:blip r:embed="rId2">
            <a:alphaModFix amt="80000"/>
          </a:blip>
          <a:srcRect b="25870" l="30474" r="30474" t="11955"/>
          <a:stretch/>
        </p:blipFill>
        <p:spPr>
          <a:xfrm rot="-5400000">
            <a:off x="113630" y="-105700"/>
            <a:ext cx="5142300" cy="5364300"/>
          </a:xfrm>
          <a:prstGeom prst="diagStripe">
            <a:avLst>
              <a:gd fmla="val 50343" name="adj"/>
            </a:avLst>
          </a:prstGeom>
          <a:noFill/>
          <a:ln>
            <a:noFill/>
          </a:ln>
        </p:spPr>
      </p:pic>
      <p:sp>
        <p:nvSpPr>
          <p:cNvPr id="214" name="Google Shape;214;p1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15" name="Google Shape;215;p16"/>
          <p:cNvSpPr txBox="1"/>
          <p:nvPr>
            <p:ph idx="1" type="body"/>
          </p:nvPr>
        </p:nvSpPr>
        <p:spPr>
          <a:xfrm>
            <a:off x="4018025" y="1567550"/>
            <a:ext cx="4318500" cy="176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Char char="●"/>
              <a:defRPr>
                <a:solidFill>
                  <a:schemeClr val="dk2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>
                <a:solidFill>
                  <a:schemeClr val="dk2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■"/>
              <a:defRPr>
                <a:solidFill>
                  <a:schemeClr val="dk2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  <a:defRPr>
                <a:solidFill>
                  <a:schemeClr val="dk2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>
                <a:solidFill>
                  <a:schemeClr val="dk2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■"/>
              <a:defRPr>
                <a:solidFill>
                  <a:schemeClr val="dk2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  <a:defRPr>
                <a:solidFill>
                  <a:schemeClr val="dk2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>
                <a:solidFill>
                  <a:schemeClr val="dk2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16" name="Google Shape;216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7" name="Google Shape;217;p16">
            <a:hlinkClick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16">
            <a:hlinkClick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16">
            <a:hlinkClick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16">
            <a:hlinkClick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21" name="Google Shape;221;p1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222" name="Google Shape;222;p1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" name="Google Shape;223;p1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9" name="Google Shape;19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7" name="Google Shape;37;p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" name="Google Shape;3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9" name="Google Shape;39;p3">
            <a:hlinkClick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Google Shape;40;p3">
            <a:hlinkClick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3">
            <a:hlinkClick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3">
            <a:hlinkClick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OC">
  <p:cSld name="SECTION_HEADER_1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oogle Shape;44;p4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45" name="Google Shape;45;p4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" name="Google Shape;46;p4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" name="Google Shape;47;p4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" name="Google Shape;48;p4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" name="Google Shape;49;p4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" name="Google Shape;50;p4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4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" name="Google Shape;52;p4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" name="Google Shape;53;p4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" name="Google Shape;54;p4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Google Shape;55;p4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Google Shape;56;p4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" name="Google Shape;57;p4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4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4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" name="Google Shape;60;p4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" name="Google Shape;61;p4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" name="Google Shape;62;p4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3" name="Google Shape;63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4" name="Google Shape;64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5">
            <a:hlinkClick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5">
            <a:hlinkClick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5">
            <a:hlinkClick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5">
            <a:hlinkClick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0" name="Google Shape;70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71" name="Google Shape;71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3" name="Google Shape;73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4" name="Google Shape;74;p5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5" name="Google Shape;7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_alt1">
  <p:cSld name="TITLE_AND_BODY_2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6"/>
          <p:cNvSpPr txBox="1"/>
          <p:nvPr>
            <p:ph type="title"/>
          </p:nvPr>
        </p:nvSpPr>
        <p:spPr>
          <a:xfrm>
            <a:off x="361071" y="1924852"/>
            <a:ext cx="2304900" cy="179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78" name="Google Shape;78;p6"/>
          <p:cNvSpPr/>
          <p:nvPr/>
        </p:nvSpPr>
        <p:spPr>
          <a:xfrm>
            <a:off x="4564200" y="0"/>
            <a:ext cx="45798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6"/>
          <p:cNvSpPr txBox="1"/>
          <p:nvPr>
            <p:ph idx="1" type="body"/>
          </p:nvPr>
        </p:nvSpPr>
        <p:spPr>
          <a:xfrm>
            <a:off x="6451271" y="1924850"/>
            <a:ext cx="2304900" cy="179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>
                <a:solidFill>
                  <a:schemeClr val="dk1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>
                <a:solidFill>
                  <a:schemeClr val="dk1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0" name="Google Shape;80;p6">
            <a:hlinkClick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6">
            <a:hlinkClick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6">
            <a:hlinkClick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6">
            <a:hlinkClick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4" name="Google Shape;84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85" name="Google Shape;85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7" name="Google Shape;87;p6"/>
          <p:cNvSpPr txBox="1"/>
          <p:nvPr>
            <p:ph idx="2" type="title"/>
          </p:nvPr>
        </p:nvSpPr>
        <p:spPr>
          <a:xfrm>
            <a:off x="1297500" y="459490"/>
            <a:ext cx="3005700" cy="51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88" name="Google Shape;8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_alt2">
  <p:cSld name="TITLE_AND_BODY_2_1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7"/>
          <p:cNvSpPr txBox="1"/>
          <p:nvPr>
            <p:ph type="title"/>
          </p:nvPr>
        </p:nvSpPr>
        <p:spPr>
          <a:xfrm>
            <a:off x="702850" y="1708619"/>
            <a:ext cx="3333300" cy="147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91" name="Google Shape;91;p7"/>
          <p:cNvSpPr/>
          <p:nvPr/>
        </p:nvSpPr>
        <p:spPr>
          <a:xfrm>
            <a:off x="0" y="3486600"/>
            <a:ext cx="9144000" cy="165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7">
            <a:hlinkClick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7">
            <a:hlinkClick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7">
            <a:hlinkClick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7">
            <a:hlinkClick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6" name="Google Shape;96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7" name="Google Shape;97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" name="Google Shape;98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9" name="Google Shape;99;p7"/>
          <p:cNvSpPr txBox="1"/>
          <p:nvPr>
            <p:ph idx="2" type="title"/>
          </p:nvPr>
        </p:nvSpPr>
        <p:spPr>
          <a:xfrm>
            <a:off x="1297500" y="459490"/>
            <a:ext cx="3005700" cy="51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00" name="Google Shape;10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1" name="Google Shape;101;p7"/>
          <p:cNvSpPr txBox="1"/>
          <p:nvPr>
            <p:ph idx="1" type="body"/>
          </p:nvPr>
        </p:nvSpPr>
        <p:spPr>
          <a:xfrm>
            <a:off x="702850" y="3625275"/>
            <a:ext cx="3333300" cy="76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 sz="1100">
                <a:solidFill>
                  <a:schemeClr val="dk1"/>
                </a:solidFill>
              </a:defRPr>
            </a:lvl1pPr>
            <a:lvl2pPr indent="-298450" lvl="1" marL="9144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2pPr>
            <a:lvl3pPr indent="-298450" lvl="2" marL="13716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3pPr>
            <a:lvl4pPr indent="-298450" lvl="3" marL="18288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>
                <a:solidFill>
                  <a:schemeClr val="dk1"/>
                </a:solidFill>
              </a:defRPr>
            </a:lvl4pPr>
            <a:lvl5pPr indent="-298450" lvl="4" marL="22860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5pPr>
            <a:lvl6pPr indent="-298450" lvl="5" marL="27432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6pPr>
            <a:lvl7pPr indent="-298450" lvl="6" marL="32004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  <a:defRPr>
                <a:solidFill>
                  <a:schemeClr val="dk1"/>
                </a:solidFill>
              </a:defRPr>
            </a:lvl7pPr>
            <a:lvl8pPr indent="-298450" lvl="7" marL="36576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  <a:defRPr>
                <a:solidFill>
                  <a:schemeClr val="dk1"/>
                </a:solidFill>
              </a:defRPr>
            </a:lvl8pPr>
            <a:lvl9pPr indent="-298450" lvl="8" marL="4114800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8">
            <a:hlinkClick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8">
            <a:hlinkClick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8">
            <a:hlinkClick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8">
            <a:hlinkClick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07" name="Google Shape;107;p8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108" name="Google Shape;108;p8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8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0" name="Google Shape;110;p8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1" name="Google Shape;111;p8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12" name="Google Shape;112;p8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13" name="Google Shape;11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9">
            <a:hlinkClick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9">
            <a:hlinkClick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9">
            <a:hlinkClick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9">
            <a:hlinkClick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9" name="Google Shape;119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120" name="Google Shape;120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2" name="Google Shape;122;p9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23" name="Google Shape;123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0">
            <a:hlinkClick/>
          </p:cNvPr>
          <p:cNvSpPr/>
          <p:nvPr/>
        </p:nvSpPr>
        <p:spPr>
          <a:xfrm>
            <a:off x="0" y="0"/>
            <a:ext cx="632700" cy="588600"/>
          </a:xfrm>
          <a:prstGeom prst="rect">
            <a:avLst/>
          </a:prstGeom>
          <a:solidFill>
            <a:srgbClr val="1B212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10">
            <a:hlinkClick/>
          </p:cNvPr>
          <p:cNvSpPr/>
          <p:nvPr/>
        </p:nvSpPr>
        <p:spPr>
          <a:xfrm>
            <a:off x="212050" y="221751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10">
            <a:hlinkClick/>
          </p:cNvPr>
          <p:cNvSpPr/>
          <p:nvPr/>
        </p:nvSpPr>
        <p:spPr>
          <a:xfrm>
            <a:off x="212050" y="284225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10">
            <a:hlinkClick/>
          </p:cNvPr>
          <p:cNvSpPr/>
          <p:nvPr/>
        </p:nvSpPr>
        <p:spPr>
          <a:xfrm>
            <a:off x="212050" y="346699"/>
            <a:ext cx="219600" cy="18900"/>
          </a:xfrm>
          <a:prstGeom prst="rect">
            <a:avLst/>
          </a:prstGeom>
          <a:solidFill>
            <a:srgbClr val="55688B">
              <a:alpha val="3598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29" name="Google Shape;129;p10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130" name="Google Shape;130;p10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" name="Google Shape;131;p10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2" name="Google Shape;132;p10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33" name="Google Shape;133;p10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34" name="Google Shape;13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talhassner.github.io/home/projects/cnn_agegender/CVPR2015_CNN_AgeGenderEstimation.pdf" TargetMode="External"/><Relationship Id="rId4" Type="http://schemas.openxmlformats.org/officeDocument/2006/relationships/hyperlink" Target="https://github.com/jangedoo/age-gender-race-prediction" TargetMode="External"/><Relationship Id="rId5" Type="http://schemas.openxmlformats.org/officeDocument/2006/relationships/hyperlink" Target="https://arxiv.org/pdf/1702.04280.pdf" TargetMode="External"/><Relationship Id="rId6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data.vision.ee.ethz.ch/cvl/rrothe/imdb-wiki/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3.png"/><Relationship Id="rId6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7"/>
          <p:cNvSpPr txBox="1"/>
          <p:nvPr>
            <p:ph type="ctrTitle"/>
          </p:nvPr>
        </p:nvSpPr>
        <p:spPr>
          <a:xfrm>
            <a:off x="3537150" y="1578400"/>
            <a:ext cx="52371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/>
              <a:t>Visual Age and Gender Classification Using CNN</a:t>
            </a:r>
            <a:endParaRPr sz="3000"/>
          </a:p>
        </p:txBody>
      </p:sp>
      <p:sp>
        <p:nvSpPr>
          <p:cNvPr id="229" name="Google Shape;229;p17"/>
          <p:cNvSpPr txBox="1"/>
          <p:nvPr>
            <p:ph idx="1" type="subTitle"/>
          </p:nvPr>
        </p:nvSpPr>
        <p:spPr>
          <a:xfrm>
            <a:off x="5076875" y="3422600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Group-5 / CS-590 Deep Learning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Subramaniam, Avdan, Pathakamuri, Bai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8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Background &amp; Motivation</a:t>
            </a:r>
            <a:endParaRPr/>
          </a:p>
        </p:txBody>
      </p:sp>
      <p:sp>
        <p:nvSpPr>
          <p:cNvPr id="235" name="Google Shape;235;p18"/>
          <p:cNvSpPr txBox="1"/>
          <p:nvPr>
            <p:ph idx="1" type="body"/>
          </p:nvPr>
        </p:nvSpPr>
        <p:spPr>
          <a:xfrm>
            <a:off x="1297500" y="1307850"/>
            <a:ext cx="7038900" cy="319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Font typeface="Arial"/>
              <a:buChar char="●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Developing the deep neural network algorithm to resolve the face &amp; gender classification problem.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Font typeface="Arial"/>
              <a:buChar char="○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Useful for the identity recognition, security 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and 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verification purposes in the public spaces such as airport, casino etc.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Font typeface="Arial"/>
              <a:buChar char="○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It’s useful for dating 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applications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, social platforms to be able to prevent the id verification.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1150" lvl="0" marL="457200" rtl="0" algn="l">
              <a:spcBef>
                <a:spcPts val="1600"/>
              </a:spcBef>
              <a:spcAft>
                <a:spcPts val="0"/>
              </a:spcAft>
              <a:buSzPts val="1300"/>
              <a:buFont typeface="Arial"/>
              <a:buChar char="●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What was the motivation to choose this project?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Font typeface="Arial"/>
              <a:buChar char="○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Inspired by a similar study by Levi &amp; Hassner using CNNs.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Font typeface="Arial"/>
              <a:buChar char="○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Instead of using the images as an input of the final model, our model is going to use the video-based images for the real-time detection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Font typeface="Arial"/>
              <a:buChar char="○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We are going to add the smile, motion, and race 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detection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 systems along with the age and gender detection for the commercial usage of this algorithm such as customized advertising options etc.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9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Related Work</a:t>
            </a:r>
            <a:endParaRPr/>
          </a:p>
        </p:txBody>
      </p:sp>
      <p:sp>
        <p:nvSpPr>
          <p:cNvPr id="241" name="Google Shape;241;p19"/>
          <p:cNvSpPr txBox="1"/>
          <p:nvPr/>
        </p:nvSpPr>
        <p:spPr>
          <a:xfrm>
            <a:off x="1528200" y="1307850"/>
            <a:ext cx="6402900" cy="17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Browsed several similar efforts for inspiration and familiarization with software tools:</a:t>
            </a:r>
            <a:endParaRPr sz="13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</a:pPr>
            <a:r>
              <a:rPr lang="en-GB"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Age Gender Deep Learning </a:t>
            </a:r>
            <a:r>
              <a:rPr lang="en-GB" sz="1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(Levi &amp; Hassner)</a:t>
            </a:r>
            <a:endParaRPr sz="13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○"/>
            </a:pPr>
            <a:r>
              <a:rPr lang="en-GB"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u</a:t>
            </a:r>
            <a:r>
              <a:rPr lang="en-GB"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ses Caffe framework, group prefers Keras/TensorFlow</a:t>
            </a:r>
            <a:endParaRPr sz="13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</a:pPr>
            <a:r>
              <a:rPr lang="en-GB"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Multi-output neural network in Keras </a:t>
            </a:r>
            <a:r>
              <a:rPr lang="en-GB" sz="1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(Subedi)</a:t>
            </a:r>
            <a:endParaRPr sz="13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○"/>
            </a:pPr>
            <a:r>
              <a:rPr lang="en-GB"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n</a:t>
            </a:r>
            <a:r>
              <a:rPr lang="en-GB"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o pre-trained models </a:t>
            </a:r>
            <a:r>
              <a:rPr lang="en-GB"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available</a:t>
            </a:r>
            <a:endParaRPr sz="13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</a:pPr>
            <a:r>
              <a:rPr lang="en-GB"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DAGER: Deep Age, Gender and Emotion Recognition </a:t>
            </a:r>
            <a:r>
              <a:rPr lang="en-GB" sz="13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(Sighthound)</a:t>
            </a:r>
            <a:endParaRPr sz="13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42" name="Google Shape;242;p19"/>
          <p:cNvPicPr preferRelativeResize="0"/>
          <p:nvPr/>
        </p:nvPicPr>
        <p:blipFill rotWithShape="1">
          <a:blip r:embed="rId6">
            <a:alphaModFix/>
          </a:blip>
          <a:srcRect b="9189" l="0" r="0" t="0"/>
          <a:stretch/>
        </p:blipFill>
        <p:spPr>
          <a:xfrm>
            <a:off x="1852525" y="3657300"/>
            <a:ext cx="5058301" cy="74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0"/>
          <p:cNvSpPr txBox="1"/>
          <p:nvPr>
            <p:ph type="title"/>
          </p:nvPr>
        </p:nvSpPr>
        <p:spPr>
          <a:xfrm>
            <a:off x="1297500" y="842025"/>
            <a:ext cx="5609700" cy="59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Dataset Usage &amp; Explanation</a:t>
            </a:r>
            <a:endParaRPr/>
          </a:p>
        </p:txBody>
      </p:sp>
      <p:sp>
        <p:nvSpPr>
          <p:cNvPr id="248" name="Google Shape;248;p20"/>
          <p:cNvSpPr txBox="1"/>
          <p:nvPr>
            <p:ph idx="1" type="body"/>
          </p:nvPr>
        </p:nvSpPr>
        <p:spPr>
          <a:xfrm>
            <a:off x="1325800" y="1534050"/>
            <a:ext cx="7284300" cy="296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26,580 photos of 2,284 unique subjects imported by the Adience collection.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Font typeface="Arial"/>
              <a:buChar char="○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Main Dataset: Images obtained from the Adience database which is collected from the Flickr albums and publicly available.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Font typeface="Arial"/>
              <a:buChar char="○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Alternative dataset-1: </a:t>
            </a:r>
            <a:r>
              <a:rPr lang="en-GB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IMDB-WIKI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 dataset with total of 460,723 + 62,328 = 523,051 images.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Font typeface="Arial"/>
              <a:buChar char="○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Alternative dataset-2: FERET (Facial Recognition Technology) has 11,338 images with 1199 individuals in different positions.</a:t>
            </a:r>
            <a:endParaRPr>
              <a:solidFill>
                <a:srgbClr val="FFFFFF"/>
              </a:solidFill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>
                <a:solidFill>
                  <a:srgbClr val="FFFFFF"/>
                </a:solidFill>
              </a:rPr>
              <a:t>True to the challenges of real-world imaging conditions</a:t>
            </a:r>
            <a:endParaRPr>
              <a:solidFill>
                <a:srgbClr val="FFFFFF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○"/>
            </a:pPr>
            <a:r>
              <a:rPr lang="en-GB">
                <a:solidFill>
                  <a:srgbClr val="FFFFFF"/>
                </a:solidFill>
              </a:rPr>
              <a:t>Variations in appearance</a:t>
            </a:r>
            <a:endParaRPr>
              <a:solidFill>
                <a:srgbClr val="FFFFFF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○"/>
            </a:pPr>
            <a:r>
              <a:rPr lang="en-GB">
                <a:solidFill>
                  <a:srgbClr val="FFFFFF"/>
                </a:solidFill>
              </a:rPr>
              <a:t>Noise</a:t>
            </a:r>
            <a:endParaRPr>
              <a:solidFill>
                <a:srgbClr val="FFFFFF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○"/>
            </a:pPr>
            <a:r>
              <a:rPr lang="en-GB">
                <a:solidFill>
                  <a:srgbClr val="FFFFFF"/>
                </a:solidFill>
              </a:rPr>
              <a:t>Pose</a:t>
            </a:r>
            <a:endParaRPr>
              <a:solidFill>
                <a:srgbClr val="FFFFFF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○"/>
            </a:pPr>
            <a:r>
              <a:rPr lang="en-GB">
                <a:solidFill>
                  <a:srgbClr val="FFFFFF"/>
                </a:solidFill>
              </a:rPr>
              <a:t>Lighting</a:t>
            </a:r>
            <a:endParaRPr>
              <a:solidFill>
                <a:srgbClr val="FFFFFF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○"/>
            </a:pPr>
            <a:r>
              <a:rPr lang="en-GB">
                <a:solidFill>
                  <a:srgbClr val="FFFFFF"/>
                </a:solidFill>
              </a:rPr>
              <a:t>Racial biases</a:t>
            </a:r>
            <a:endParaRPr>
              <a:solidFill>
                <a:srgbClr val="FFFFFF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Char char="○"/>
            </a:pPr>
            <a:r>
              <a:rPr lang="en-GB">
                <a:solidFill>
                  <a:srgbClr val="FFFFFF"/>
                </a:solidFill>
              </a:rPr>
              <a:t>Positioning of the face etc.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49" name="Google Shape;249;p20"/>
          <p:cNvSpPr/>
          <p:nvPr/>
        </p:nvSpPr>
        <p:spPr>
          <a:xfrm>
            <a:off x="7088259" y="3335550"/>
            <a:ext cx="656100" cy="656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1"/>
          <p:cNvSpPr txBox="1"/>
          <p:nvPr>
            <p:ph type="title"/>
          </p:nvPr>
        </p:nvSpPr>
        <p:spPr>
          <a:xfrm>
            <a:off x="1297500" y="393750"/>
            <a:ext cx="7038900" cy="54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Materials and Methods</a:t>
            </a:r>
            <a:endParaRPr/>
          </a:p>
        </p:txBody>
      </p:sp>
      <p:sp>
        <p:nvSpPr>
          <p:cNvPr id="255" name="Google Shape;255;p21"/>
          <p:cNvSpPr txBox="1"/>
          <p:nvPr>
            <p:ph idx="1" type="body"/>
          </p:nvPr>
        </p:nvSpPr>
        <p:spPr>
          <a:xfrm>
            <a:off x="927425" y="764400"/>
            <a:ext cx="3318300" cy="3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1150" lvl="0" marL="457200" rtl="0" algn="l">
              <a:spcBef>
                <a:spcPts val="160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Keras library and Tensorflow is used to create the layers: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GB"/>
              <a:t>Conv2D layers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GB"/>
              <a:t>Batch Normalization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GB"/>
              <a:t>MaxPooling2D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GB"/>
              <a:t>ReLU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GB"/>
              <a:t>Softmax Activation Function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GB"/>
              <a:t>RMSprop Optimizer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GB"/>
              <a:t>Build simple model to prevent the overfitting on the dataset.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GB"/>
              <a:t>Train/Validation/Test =~ 70/15/15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Target accuracy levels: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-GB"/>
              <a:t>For each different classification category, the level will be at least 70-80%.</a:t>
            </a:r>
            <a:endParaRPr/>
          </a:p>
        </p:txBody>
      </p:sp>
      <p:pic>
        <p:nvPicPr>
          <p:cNvPr id="256" name="Google Shape;25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0300" y="1093350"/>
            <a:ext cx="4601300" cy="34334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2"/>
          <p:cNvSpPr txBox="1"/>
          <p:nvPr>
            <p:ph type="title"/>
          </p:nvPr>
        </p:nvSpPr>
        <p:spPr>
          <a:xfrm>
            <a:off x="1297500" y="1673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Preliminary Results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RealTime Age &amp; Gender Detection</a:t>
            </a:r>
            <a:endParaRPr/>
          </a:p>
        </p:txBody>
      </p:sp>
      <p:sp>
        <p:nvSpPr>
          <p:cNvPr id="262" name="Google Shape;262;p22"/>
          <p:cNvSpPr txBox="1"/>
          <p:nvPr>
            <p:ph idx="1" type="body"/>
          </p:nvPr>
        </p:nvSpPr>
        <p:spPr>
          <a:xfrm>
            <a:off x="5602675" y="622175"/>
            <a:ext cx="3057000" cy="181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Comparison under different conditions:</a:t>
            </a:r>
            <a:endParaRPr/>
          </a:p>
          <a:p>
            <a:pPr indent="-31115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Smile works better.</a:t>
            </a:r>
            <a:endParaRPr/>
          </a:p>
          <a:p>
            <a:pPr indent="-3111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/>
              <a:t>Not smiling give negative effects.</a:t>
            </a:r>
            <a:endParaRPr/>
          </a:p>
        </p:txBody>
      </p:sp>
      <p:pic>
        <p:nvPicPr>
          <p:cNvPr id="263" name="Google Shape;26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7500" y="1081450"/>
            <a:ext cx="2171325" cy="127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31350" y="1081450"/>
            <a:ext cx="2171325" cy="1277349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22"/>
          <p:cNvSpPr txBox="1"/>
          <p:nvPr/>
        </p:nvSpPr>
        <p:spPr>
          <a:xfrm>
            <a:off x="5631375" y="2280550"/>
            <a:ext cx="3057000" cy="139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Comparison under different conditions:</a:t>
            </a:r>
            <a:endParaRPr sz="13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0" marL="457200" rtl="0" algn="l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</a:pPr>
            <a:r>
              <a:rPr lang="en-GB"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Close caption gives better results because of increasing the resolution and makes detection easy.</a:t>
            </a:r>
            <a:endParaRPr/>
          </a:p>
        </p:txBody>
      </p:sp>
      <p:pic>
        <p:nvPicPr>
          <p:cNvPr id="266" name="Google Shape;266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97500" y="2358800"/>
            <a:ext cx="2204221" cy="1312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06369" y="2358800"/>
            <a:ext cx="2096306" cy="131225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2"/>
          <p:cNvSpPr txBox="1"/>
          <p:nvPr/>
        </p:nvSpPr>
        <p:spPr>
          <a:xfrm>
            <a:off x="1297500" y="3671050"/>
            <a:ext cx="74967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 u="sng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Possible Solutions:</a:t>
            </a:r>
            <a:endParaRPr sz="1300" u="sng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0" marL="457200" rtl="0" algn="l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</a:pPr>
            <a:r>
              <a:rPr lang="en-GB"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Using</a:t>
            </a:r>
            <a:r>
              <a:rPr lang="en-GB"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sigmoid function instead of using softmax in the age detection pre-trained model.</a:t>
            </a:r>
            <a:endParaRPr sz="13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</a:pPr>
            <a:r>
              <a:rPr lang="en-GB"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Train the model over more data and increase the complexity of the model (IMDB-WIKI, FERET).</a:t>
            </a:r>
            <a:endParaRPr sz="13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</a:pPr>
            <a:r>
              <a:rPr lang="en-GB"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Using the transfer learning algorithm by using external model weight like VGG16 etc.</a:t>
            </a:r>
            <a:endParaRPr sz="13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