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4" r:id="rId2"/>
    <p:sldId id="278" r:id="rId3"/>
    <p:sldId id="300" r:id="rId4"/>
    <p:sldId id="295" r:id="rId5"/>
    <p:sldId id="297" r:id="rId6"/>
    <p:sldId id="286" r:id="rId7"/>
    <p:sldId id="285" r:id="rId8"/>
    <p:sldId id="280" r:id="rId9"/>
    <p:sldId id="281" r:id="rId10"/>
    <p:sldId id="283" r:id="rId11"/>
    <p:sldId id="282" r:id="rId12"/>
    <p:sldId id="261" r:id="rId13"/>
    <p:sldId id="277" r:id="rId14"/>
    <p:sldId id="271" r:id="rId15"/>
    <p:sldId id="289" r:id="rId16"/>
    <p:sldId id="288" r:id="rId17"/>
    <p:sldId id="273" r:id="rId18"/>
    <p:sldId id="29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2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DC705-2785-4466-BB4F-8AB51AA4D5A1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EA8073-258A-45A7-A7ED-E8434AA52B7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84457809f1_0_328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84457809f1_0_328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32335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A3A78B-1899-0B24-E743-F9F6CE4FB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5E78256-B119-2D36-68A3-463ED5EEFE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50A0B33-F327-9715-ADCF-E7ACAC876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86A15-3907-4686-AD5C-5B07B43CC11C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D60AD4-7A1E-655F-D938-E1A4C5B86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B190FC7-F921-BE49-BE27-F0B77D3C3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119E7-9EE4-4A79-9292-CBE443A55D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7327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C2375C-BDE5-64A6-5480-64D6CC0A1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4E40D92-02AB-76EC-886F-4A7A4BD866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817B8A9-B14D-069E-4AA9-0E7A47910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86A15-3907-4686-AD5C-5B07B43CC11C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C28F46D-3F88-9680-2B49-7121804AE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08A128D-C254-B3B2-B0E4-3DDAADCB7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119E7-9EE4-4A79-9292-CBE443A55D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920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02C72CB-01EC-C5CA-D48A-4D08B8E030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B5529CC-E6F9-584D-8254-64030ED910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2EBC3A1-0072-7D35-9628-6A96B4765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86A15-3907-4686-AD5C-5B07B43CC11C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64CECCF-0101-1990-D079-5021760F9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A139BD-4E9B-A658-C409-F20454F82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119E7-9EE4-4A79-9292-CBE443A55D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6969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1091800" y="1472800"/>
            <a:ext cx="10008400" cy="4506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Fjalla One"/>
              <a:buAutoNum type="arabicPeriod"/>
              <a:defRPr sz="17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uli"/>
              <a:buAutoNum type="alphaLcPeriod"/>
              <a:defRPr sz="17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uli"/>
              <a:buAutoNum type="romanLcPeriod"/>
              <a:defRPr sz="17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uli"/>
              <a:buAutoNum type="arabicPeriod"/>
              <a:defRPr sz="17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uli"/>
              <a:buAutoNum type="alphaLcPeriod"/>
              <a:defRPr sz="17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uli"/>
              <a:buAutoNum type="romanLcPeriod"/>
              <a:defRPr sz="17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uli"/>
              <a:buAutoNum type="arabicPeriod"/>
              <a:defRPr sz="17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uli"/>
              <a:buAutoNum type="alphaLcPeriod"/>
              <a:defRPr sz="17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Clr>
                <a:srgbClr val="000000"/>
              </a:buClr>
              <a:buSzPts val="1200"/>
              <a:buFont typeface="Muli"/>
              <a:buAutoNum type="romanLcPeriod"/>
              <a:defRPr sz="1700"/>
            </a:lvl9pPr>
          </a:lstStyle>
          <a:p>
            <a:endParaRPr dirty="0"/>
          </a:p>
        </p:txBody>
      </p: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415600" y="607603"/>
            <a:ext cx="11360800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26" name="Google Shape;26;p4"/>
          <p:cNvSpPr/>
          <p:nvPr/>
        </p:nvSpPr>
        <p:spPr>
          <a:xfrm flipH="1">
            <a:off x="10580952" y="607599"/>
            <a:ext cx="1931827" cy="1325879"/>
          </a:xfrm>
          <a:custGeom>
            <a:avLst/>
            <a:gdLst/>
            <a:ahLst/>
            <a:cxnLst/>
            <a:rect l="l" t="t" r="r" b="b"/>
            <a:pathLst>
              <a:path w="60692" h="41655" extrusionOk="0">
                <a:moveTo>
                  <a:pt x="35435" y="1"/>
                </a:moveTo>
                <a:cubicBezTo>
                  <a:pt x="28519" y="1"/>
                  <a:pt x="22913" y="5607"/>
                  <a:pt x="22913" y="12523"/>
                </a:cubicBezTo>
                <a:cubicBezTo>
                  <a:pt x="22914" y="13117"/>
                  <a:pt x="22956" y="13710"/>
                  <a:pt x="23040" y="14299"/>
                </a:cubicBezTo>
                <a:cubicBezTo>
                  <a:pt x="21084" y="15051"/>
                  <a:pt x="19606" y="16766"/>
                  <a:pt x="19187" y="18863"/>
                </a:cubicBezTo>
                <a:cubicBezTo>
                  <a:pt x="18352" y="19073"/>
                  <a:pt x="17574" y="19465"/>
                  <a:pt x="16909" y="20012"/>
                </a:cubicBezTo>
                <a:cubicBezTo>
                  <a:pt x="16714" y="19996"/>
                  <a:pt x="16517" y="19987"/>
                  <a:pt x="16318" y="19987"/>
                </a:cubicBezTo>
                <a:cubicBezTo>
                  <a:pt x="12741" y="19987"/>
                  <a:pt x="9741" y="22454"/>
                  <a:pt x="8925" y="25779"/>
                </a:cubicBezTo>
                <a:cubicBezTo>
                  <a:pt x="5327" y="25900"/>
                  <a:pt x="2445" y="28853"/>
                  <a:pt x="2445" y="32483"/>
                </a:cubicBezTo>
                <a:cubicBezTo>
                  <a:pt x="2444" y="33247"/>
                  <a:pt x="2574" y="34007"/>
                  <a:pt x="2831" y="34729"/>
                </a:cubicBezTo>
                <a:cubicBezTo>
                  <a:pt x="1224" y="35040"/>
                  <a:pt x="0" y="36463"/>
                  <a:pt x="0" y="38159"/>
                </a:cubicBezTo>
                <a:cubicBezTo>
                  <a:pt x="0" y="40081"/>
                  <a:pt x="1573" y="41655"/>
                  <a:pt x="3496" y="41655"/>
                </a:cubicBezTo>
                <a:lnTo>
                  <a:pt x="57196" y="41655"/>
                </a:lnTo>
                <a:cubicBezTo>
                  <a:pt x="59118" y="41655"/>
                  <a:pt x="60691" y="40081"/>
                  <a:pt x="60691" y="38159"/>
                </a:cubicBezTo>
                <a:cubicBezTo>
                  <a:pt x="60691" y="36236"/>
                  <a:pt x="59118" y="34663"/>
                  <a:pt x="57196" y="34663"/>
                </a:cubicBezTo>
                <a:lnTo>
                  <a:pt x="57088" y="34663"/>
                </a:lnTo>
                <a:cubicBezTo>
                  <a:pt x="57540" y="33892"/>
                  <a:pt x="57780" y="33012"/>
                  <a:pt x="57780" y="32118"/>
                </a:cubicBezTo>
                <a:cubicBezTo>
                  <a:pt x="57780" y="31773"/>
                  <a:pt x="57745" y="31428"/>
                  <a:pt x="57675" y="31091"/>
                </a:cubicBezTo>
                <a:cubicBezTo>
                  <a:pt x="59302" y="30251"/>
                  <a:pt x="60415" y="28557"/>
                  <a:pt x="60415" y="26600"/>
                </a:cubicBezTo>
                <a:cubicBezTo>
                  <a:pt x="60415" y="24026"/>
                  <a:pt x="58493" y="21907"/>
                  <a:pt x="56006" y="21588"/>
                </a:cubicBezTo>
                <a:cubicBezTo>
                  <a:pt x="56019" y="21387"/>
                  <a:pt x="56028" y="21185"/>
                  <a:pt x="56028" y="20979"/>
                </a:cubicBezTo>
                <a:cubicBezTo>
                  <a:pt x="56028" y="16281"/>
                  <a:pt x="52495" y="12410"/>
                  <a:pt x="47941" y="11875"/>
                </a:cubicBezTo>
                <a:cubicBezTo>
                  <a:pt x="47604" y="5260"/>
                  <a:pt x="42134" y="1"/>
                  <a:pt x="3543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9C0A2C-103F-A2E7-0967-EF6E64C03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76082EB-77BC-E693-18C5-A274AB9171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4D9CBEC-1DE4-46AB-432B-F81706CD8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86A15-3907-4686-AD5C-5B07B43CC11C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9EEB4E-D2AA-F3E0-7FA5-502E1B3D4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B655CCD-C71E-8F84-FFB2-3E9BCA168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119E7-9EE4-4A79-9292-CBE443A55D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6643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3893CA-B9A8-CFCF-7CD8-2E48FBE21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237F22C-811B-8B18-EFDB-2770B46137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CC40B1-25F5-B4C0-B82A-70C8F83F4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86A15-3907-4686-AD5C-5B07B43CC11C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6C04DBC-42FE-DE19-1828-ED2503CD9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85DB83D-B048-EC18-803D-112808A7C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119E7-9EE4-4A79-9292-CBE443A55D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5767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9FB4DA-7E59-50DE-82EA-9FC30EA28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5CCAF6C-A3F7-BAD7-54E0-0AA7352FD5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B398FA6-2B96-AA29-DD65-C27902EFC1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3F4B840-8004-E4C8-7994-E06B25464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86A15-3907-4686-AD5C-5B07B43CC11C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BC43C97-AFA4-11E2-A461-90BB08571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0CBDA88-DDF1-16C6-CCCC-B7298BA72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119E7-9EE4-4A79-9292-CBE443A55D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2539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74B9AA-1805-915C-EF40-7A95E2B92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920292F-E0D8-44E5-523B-A229617F7C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E170B1B-C1EC-A1F8-AD60-DC3C61CE11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BD07D9D-844A-BEB2-2BB0-D44F0BF65F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D7E8F9A-1132-A8F4-C6B5-ABA7B9701C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983EAFA-07B1-68C3-EA5A-53A7DD32C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86A15-3907-4686-AD5C-5B07B43CC11C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7417E5C-2E74-0F4E-8BDC-FE35372A7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CD9AF2A-EB93-ECC6-FF2A-2B71A0730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119E7-9EE4-4A79-9292-CBE443A55D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6051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78A64B-B018-EF82-BF1A-562BF9730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2DCD307-C2C9-7DD9-6314-5502305DD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86A15-3907-4686-AD5C-5B07B43CC11C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B1AA732-B439-3BE0-AD6F-BD4E5A2EB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DB8975B-336B-A386-BC00-2AFB061A2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119E7-9EE4-4A79-9292-CBE443A55D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8689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698D822-8F1B-2C88-3214-BFDDF7C97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86A15-3907-4686-AD5C-5B07B43CC11C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395A48A-815A-41CB-6A5A-CD6590B13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C70FC11-9B99-ED47-3927-7C934E63F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119E7-9EE4-4A79-9292-CBE443A55D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9443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3503FA-81CC-7D60-2F3A-64A1D925C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8807FA0-52D8-E257-C1C6-F97862748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621E255-62E5-2597-F36D-ED4ABFD1F6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9DD262F-CA2D-326C-D6E6-DD4446ECA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86A15-3907-4686-AD5C-5B07B43CC11C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A832731-4737-8055-ECD0-0B7C3F5C6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DBD4392-41B0-D055-6F74-F47DD4718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119E7-9EE4-4A79-9292-CBE443A55D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634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ED9716-3B74-278B-EA87-CCA29974C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E981134-5F31-FAE5-0ACC-492C11390E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4E66BEF-CD0D-0995-F44D-E88A9444C6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79D223E-9493-6F4A-B9C6-77C1B1F2D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86A15-3907-4686-AD5C-5B07B43CC11C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EA11DA2-6D02-F56E-E8EF-292DB1E41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EB46A9E-5C5D-B5B8-CBF6-0A4188FE2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119E7-9EE4-4A79-9292-CBE443A55D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5926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ABAF4E5-9C07-0665-23A4-372758695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30E41B1-9811-CC35-75C8-31FE1AF6AD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E2251EF-429D-A023-A20E-B92C9B1DB5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86A15-3907-4686-AD5C-5B07B43CC11C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D4E528-381D-0E8B-088C-764FB68D56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63AC5D1-C6E9-5549-0508-9419AFFE9A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119E7-9EE4-4A79-9292-CBE443A55D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3563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igh angle view of a rolled paper, brown notebook, and black notepad on a wooden table">
            <a:extLst>
              <a:ext uri="{FF2B5EF4-FFF2-40B4-BE49-F238E27FC236}">
                <a16:creationId xmlns:a16="http://schemas.microsoft.com/office/drawing/2014/main" xmlns="" id="{5419306C-FDB8-7B97-66E3-D4E9B26BCA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26" b="8660"/>
          <a:stretch/>
        </p:blipFill>
        <p:spPr>
          <a:xfrm>
            <a:off x="20" y="-11728"/>
            <a:ext cx="12191980" cy="686972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3306540-870A-7346-8CFF-A1B08DE50C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4027883" y="-1306117"/>
            <a:ext cx="4136235" cy="1219200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8739">
                <a:srgbClr val="000000">
                  <a:alpha val="61000"/>
                </a:srgbClr>
              </a:gs>
              <a:gs pos="72000">
                <a:srgbClr val="000000">
                  <a:alpha val="43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086990-6DAC-903B-A6FE-B39F11D0D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5844" y="3373583"/>
            <a:ext cx="4389355" cy="20659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i="0" dirty="0">
                <a:solidFill>
                  <a:srgbClr val="FFFFFF"/>
                </a:solidFill>
                <a:effectLst/>
              </a:rPr>
              <a:t>Enhancing Academic Success Prediction</a:t>
            </a:r>
            <a:br>
              <a:rPr lang="en-US" sz="3600" b="1" i="0" dirty="0">
                <a:solidFill>
                  <a:srgbClr val="FFFFFF"/>
                </a:solidFill>
                <a:effectLst/>
              </a:rPr>
            </a:b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2C43D0-B4DA-0241-8732-0A01C6958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1" y="4882243"/>
            <a:ext cx="4953000" cy="1366157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indent="0">
              <a:buNone/>
            </a:pPr>
            <a:r>
              <a:rPr lang="en-US" sz="1400" dirty="0" err="1">
                <a:solidFill>
                  <a:srgbClr val="FFFFFF"/>
                </a:solidFill>
              </a:rPr>
              <a:t>Sreeja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Cheekireddy</a:t>
            </a:r>
            <a:endParaRPr lang="en-US" sz="14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1400" dirty="0">
                <a:solidFill>
                  <a:srgbClr val="FFFFFF"/>
                </a:solidFill>
              </a:rPr>
              <a:t>Mariah S </a:t>
            </a:r>
            <a:r>
              <a:rPr lang="en-US" sz="1400" dirty="0" err="1">
                <a:solidFill>
                  <a:srgbClr val="FFFFFF"/>
                </a:solidFill>
              </a:rPr>
              <a:t>Banu</a:t>
            </a:r>
            <a:endParaRPr lang="en-US" sz="14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1400" dirty="0">
                <a:solidFill>
                  <a:srgbClr val="FFFFFF"/>
                </a:solidFill>
              </a:rPr>
              <a:t>Randall Krabbe</a:t>
            </a:r>
          </a:p>
          <a:p>
            <a:pPr marL="0" indent="0">
              <a:buNone/>
            </a:pPr>
            <a:r>
              <a:rPr lang="en-US" sz="1400" dirty="0" err="1">
                <a:solidFill>
                  <a:srgbClr val="FFFFFF"/>
                </a:solidFill>
              </a:rPr>
              <a:t>Laya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Karimi</a:t>
            </a:r>
            <a:endParaRPr lang="en-US" sz="14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1400" dirty="0" err="1">
                <a:solidFill>
                  <a:srgbClr val="FFFFFF"/>
                </a:solidFill>
              </a:rPr>
              <a:t>Shubhechchha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Niraula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5AF78F86-0E6B-9D1E-0614-24C52C4C72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7064820" flipH="1" flipV="1">
            <a:off x="10597574" y="-523720"/>
            <a:ext cx="1148337" cy="1782281"/>
          </a:xfrm>
          <a:custGeom>
            <a:avLst/>
            <a:gdLst>
              <a:gd name="connsiteX0" fmla="*/ 833523 w 1248288"/>
              <a:gd name="connsiteY0" fmla="*/ 475109 h 1937410"/>
              <a:gd name="connsiteX1" fmla="*/ 913909 w 1248288"/>
              <a:gd name="connsiteY1" fmla="*/ 627917 h 1937410"/>
              <a:gd name="connsiteX2" fmla="*/ 906234 w 1248288"/>
              <a:gd name="connsiteY2" fmla="*/ 640636 h 1937410"/>
              <a:gd name="connsiteX3" fmla="*/ 790087 w 1248288"/>
              <a:gd name="connsiteY3" fmla="*/ 785667 h 1937410"/>
              <a:gd name="connsiteX4" fmla="*/ 608179 w 1248288"/>
              <a:gd name="connsiteY4" fmla="*/ 939447 h 1937410"/>
              <a:gd name="connsiteX5" fmla="*/ 386518 w 1248288"/>
              <a:gd name="connsiteY5" fmla="*/ 1057102 h 1937410"/>
              <a:gd name="connsiteX6" fmla="*/ 496841 w 1248288"/>
              <a:gd name="connsiteY6" fmla="*/ 1070816 h 1937410"/>
              <a:gd name="connsiteX7" fmla="*/ 845020 w 1248288"/>
              <a:gd name="connsiteY7" fmla="*/ 1072000 h 1937410"/>
              <a:gd name="connsiteX8" fmla="*/ 1104134 w 1248288"/>
              <a:gd name="connsiteY8" fmla="*/ 1133245 h 1937410"/>
              <a:gd name="connsiteX9" fmla="*/ 1198727 w 1248288"/>
              <a:gd name="connsiteY9" fmla="*/ 1169337 h 1937410"/>
              <a:gd name="connsiteX10" fmla="*/ 1248288 w 1248288"/>
              <a:gd name="connsiteY10" fmla="*/ 1263548 h 1937410"/>
              <a:gd name="connsiteX11" fmla="*/ 1225446 w 1248288"/>
              <a:gd name="connsiteY11" fmla="*/ 1282327 h 1937410"/>
              <a:gd name="connsiteX12" fmla="*/ 1090000 w 1248288"/>
              <a:gd name="connsiteY12" fmla="*/ 1364093 h 1937410"/>
              <a:gd name="connsiteX13" fmla="*/ 830885 w 1248288"/>
              <a:gd name="connsiteY13" fmla="*/ 1430049 h 1937410"/>
              <a:gd name="connsiteX14" fmla="*/ 625381 w 1248288"/>
              <a:gd name="connsiteY14" fmla="*/ 1421725 h 1937410"/>
              <a:gd name="connsiteX15" fmla="*/ 394115 w 1248288"/>
              <a:gd name="connsiteY15" fmla="*/ 1353020 h 1937410"/>
              <a:gd name="connsiteX16" fmla="*/ 227806 w 1248288"/>
              <a:gd name="connsiteY16" fmla="*/ 1262594 h 1937410"/>
              <a:gd name="connsiteX17" fmla="*/ 222077 w 1248288"/>
              <a:gd name="connsiteY17" fmla="*/ 1293937 h 1937410"/>
              <a:gd name="connsiteX18" fmla="*/ 257021 w 1248288"/>
              <a:gd name="connsiteY18" fmla="*/ 1521424 h 1937410"/>
              <a:gd name="connsiteX19" fmla="*/ 329718 w 1248288"/>
              <a:gd name="connsiteY19" fmla="*/ 1788933 h 1937410"/>
              <a:gd name="connsiteX20" fmla="*/ 358171 w 1248288"/>
              <a:gd name="connsiteY20" fmla="*/ 1866809 h 1937410"/>
              <a:gd name="connsiteX21" fmla="*/ 162274 w 1248288"/>
              <a:gd name="connsiteY21" fmla="*/ 1937410 h 1937410"/>
              <a:gd name="connsiteX22" fmla="*/ 40999 w 1248288"/>
              <a:gd name="connsiteY22" fmla="*/ 1530780 h 1937410"/>
              <a:gd name="connsiteX23" fmla="*/ 130 w 1248288"/>
              <a:gd name="connsiteY23" fmla="*/ 1094880 h 1937410"/>
              <a:gd name="connsiteX24" fmla="*/ 77747 w 1248288"/>
              <a:gd name="connsiteY24" fmla="*/ 588060 h 1937410"/>
              <a:gd name="connsiteX25" fmla="*/ 199588 w 1248288"/>
              <a:gd name="connsiteY25" fmla="*/ 280522 h 1937410"/>
              <a:gd name="connsiteX26" fmla="*/ 306776 w 1248288"/>
              <a:gd name="connsiteY26" fmla="*/ 111727 h 1937410"/>
              <a:gd name="connsiteX27" fmla="*/ 416130 w 1248288"/>
              <a:gd name="connsiteY27" fmla="*/ 0 h 1937410"/>
              <a:gd name="connsiteX28" fmla="*/ 493343 w 1248288"/>
              <a:gd name="connsiteY28" fmla="*/ 215052 h 1937410"/>
              <a:gd name="connsiteX29" fmla="*/ 488736 w 1248288"/>
              <a:gd name="connsiteY29" fmla="*/ 439153 h 1937410"/>
              <a:gd name="connsiteX30" fmla="*/ 374038 w 1248288"/>
              <a:gd name="connsiteY30" fmla="*/ 651386 h 1937410"/>
              <a:gd name="connsiteX31" fmla="*/ 375640 w 1248288"/>
              <a:gd name="connsiteY31" fmla="*/ 679923 h 1937410"/>
              <a:gd name="connsiteX32" fmla="*/ 646830 w 1248288"/>
              <a:gd name="connsiteY32" fmla="*/ 526786 h 1937410"/>
              <a:gd name="connsiteX33" fmla="*/ 832246 w 1248288"/>
              <a:gd name="connsiteY33" fmla="*/ 475369 h 1937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248288" h="1937410">
                <a:moveTo>
                  <a:pt x="833523" y="475109"/>
                </a:moveTo>
                <a:lnTo>
                  <a:pt x="913909" y="627917"/>
                </a:lnTo>
                <a:lnTo>
                  <a:pt x="906234" y="640636"/>
                </a:lnTo>
                <a:cubicBezTo>
                  <a:pt x="874527" y="688404"/>
                  <a:pt x="830734" y="742700"/>
                  <a:pt x="790087" y="785667"/>
                </a:cubicBezTo>
                <a:cubicBezTo>
                  <a:pt x="735893" y="842958"/>
                  <a:pt x="675440" y="894207"/>
                  <a:pt x="608179" y="939447"/>
                </a:cubicBezTo>
                <a:cubicBezTo>
                  <a:pt x="540917" y="984686"/>
                  <a:pt x="392691" y="1049620"/>
                  <a:pt x="386518" y="1057102"/>
                </a:cubicBezTo>
                <a:cubicBezTo>
                  <a:pt x="380345" y="1064584"/>
                  <a:pt x="420424" y="1068334"/>
                  <a:pt x="496841" y="1070816"/>
                </a:cubicBezTo>
                <a:cubicBezTo>
                  <a:pt x="573258" y="1073299"/>
                  <a:pt x="743804" y="1061595"/>
                  <a:pt x="845020" y="1072000"/>
                </a:cubicBezTo>
                <a:cubicBezTo>
                  <a:pt x="946235" y="1082406"/>
                  <a:pt x="1033176" y="1110476"/>
                  <a:pt x="1104134" y="1133245"/>
                </a:cubicBezTo>
                <a:lnTo>
                  <a:pt x="1198727" y="1169337"/>
                </a:lnTo>
                <a:lnTo>
                  <a:pt x="1248288" y="1263548"/>
                </a:lnTo>
                <a:lnTo>
                  <a:pt x="1225446" y="1282327"/>
                </a:lnTo>
                <a:cubicBezTo>
                  <a:pt x="1191650" y="1308851"/>
                  <a:pt x="1142870" y="1342710"/>
                  <a:pt x="1090000" y="1364093"/>
                </a:cubicBezTo>
                <a:cubicBezTo>
                  <a:pt x="1019507" y="1392604"/>
                  <a:pt x="908322" y="1420445"/>
                  <a:pt x="830885" y="1430049"/>
                </a:cubicBezTo>
                <a:cubicBezTo>
                  <a:pt x="753449" y="1439655"/>
                  <a:pt x="698175" y="1434564"/>
                  <a:pt x="625381" y="1421725"/>
                </a:cubicBezTo>
                <a:cubicBezTo>
                  <a:pt x="552586" y="1408887"/>
                  <a:pt x="460377" y="1379541"/>
                  <a:pt x="394115" y="1353020"/>
                </a:cubicBezTo>
                <a:cubicBezTo>
                  <a:pt x="327853" y="1326498"/>
                  <a:pt x="238957" y="1270352"/>
                  <a:pt x="227806" y="1262594"/>
                </a:cubicBezTo>
                <a:cubicBezTo>
                  <a:pt x="216655" y="1254838"/>
                  <a:pt x="217208" y="1250798"/>
                  <a:pt x="222077" y="1293937"/>
                </a:cubicBezTo>
                <a:cubicBezTo>
                  <a:pt x="226946" y="1337075"/>
                  <a:pt x="239081" y="1438925"/>
                  <a:pt x="257021" y="1521424"/>
                </a:cubicBezTo>
                <a:cubicBezTo>
                  <a:pt x="274961" y="1603923"/>
                  <a:pt x="302922" y="1709751"/>
                  <a:pt x="329718" y="1788933"/>
                </a:cubicBezTo>
                <a:lnTo>
                  <a:pt x="358171" y="1866809"/>
                </a:lnTo>
                <a:cubicBezTo>
                  <a:pt x="306835" y="1903849"/>
                  <a:pt x="211686" y="1922195"/>
                  <a:pt x="162274" y="1937410"/>
                </a:cubicBezTo>
                <a:cubicBezTo>
                  <a:pt x="110713" y="1802684"/>
                  <a:pt x="68023" y="1671201"/>
                  <a:pt x="40999" y="1530780"/>
                </a:cubicBezTo>
                <a:cubicBezTo>
                  <a:pt x="13975" y="1390357"/>
                  <a:pt x="-1594" y="1249608"/>
                  <a:pt x="130" y="1094880"/>
                </a:cubicBezTo>
                <a:cubicBezTo>
                  <a:pt x="1852" y="940150"/>
                  <a:pt x="44504" y="723787"/>
                  <a:pt x="77747" y="588060"/>
                </a:cubicBezTo>
                <a:cubicBezTo>
                  <a:pt x="110990" y="452334"/>
                  <a:pt x="161416" y="359912"/>
                  <a:pt x="199588" y="280522"/>
                </a:cubicBezTo>
                <a:cubicBezTo>
                  <a:pt x="237760" y="201134"/>
                  <a:pt x="268654" y="158776"/>
                  <a:pt x="306776" y="111727"/>
                </a:cubicBezTo>
                <a:cubicBezTo>
                  <a:pt x="340133" y="70560"/>
                  <a:pt x="385416" y="11405"/>
                  <a:pt x="416130" y="0"/>
                </a:cubicBezTo>
                <a:cubicBezTo>
                  <a:pt x="459534" y="74706"/>
                  <a:pt x="477949" y="136046"/>
                  <a:pt x="493343" y="215052"/>
                </a:cubicBezTo>
                <a:cubicBezTo>
                  <a:pt x="505787" y="309500"/>
                  <a:pt x="505983" y="354742"/>
                  <a:pt x="488736" y="439153"/>
                </a:cubicBezTo>
                <a:cubicBezTo>
                  <a:pt x="471154" y="525202"/>
                  <a:pt x="392886" y="611256"/>
                  <a:pt x="374038" y="651386"/>
                </a:cubicBezTo>
                <a:cubicBezTo>
                  <a:pt x="355188" y="691514"/>
                  <a:pt x="330175" y="700690"/>
                  <a:pt x="375640" y="679923"/>
                </a:cubicBezTo>
                <a:cubicBezTo>
                  <a:pt x="421105" y="659157"/>
                  <a:pt x="548483" y="564408"/>
                  <a:pt x="646830" y="526786"/>
                </a:cubicBezTo>
                <a:cubicBezTo>
                  <a:pt x="696003" y="507976"/>
                  <a:pt x="768453" y="489152"/>
                  <a:pt x="832246" y="475369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xmlns="" id="{8ACCD657-2E92-D8C6-F623-81CEB884BD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7064820" flipH="1" flipV="1">
            <a:off x="10595946" y="-527455"/>
            <a:ext cx="1155526" cy="1782281"/>
          </a:xfrm>
          <a:custGeom>
            <a:avLst/>
            <a:gdLst>
              <a:gd name="connsiteX0" fmla="*/ 843654 w 1256103"/>
              <a:gd name="connsiteY0" fmla="*/ 473044 h 1937410"/>
              <a:gd name="connsiteX1" fmla="*/ 919902 w 1256103"/>
              <a:gd name="connsiteY1" fmla="*/ 617986 h 1937410"/>
              <a:gd name="connsiteX2" fmla="*/ 906234 w 1256103"/>
              <a:gd name="connsiteY2" fmla="*/ 640636 h 1937410"/>
              <a:gd name="connsiteX3" fmla="*/ 790087 w 1256103"/>
              <a:gd name="connsiteY3" fmla="*/ 785667 h 1937410"/>
              <a:gd name="connsiteX4" fmla="*/ 608179 w 1256103"/>
              <a:gd name="connsiteY4" fmla="*/ 939447 h 1937410"/>
              <a:gd name="connsiteX5" fmla="*/ 386518 w 1256103"/>
              <a:gd name="connsiteY5" fmla="*/ 1057102 h 1937410"/>
              <a:gd name="connsiteX6" fmla="*/ 496841 w 1256103"/>
              <a:gd name="connsiteY6" fmla="*/ 1070816 h 1937410"/>
              <a:gd name="connsiteX7" fmla="*/ 845020 w 1256103"/>
              <a:gd name="connsiteY7" fmla="*/ 1072000 h 1937410"/>
              <a:gd name="connsiteX8" fmla="*/ 1104134 w 1256103"/>
              <a:gd name="connsiteY8" fmla="*/ 1133245 h 1937410"/>
              <a:gd name="connsiteX9" fmla="*/ 1204701 w 1256103"/>
              <a:gd name="connsiteY9" fmla="*/ 1171616 h 1937410"/>
              <a:gd name="connsiteX10" fmla="*/ 1213419 w 1256103"/>
              <a:gd name="connsiteY10" fmla="*/ 1175942 h 1937410"/>
              <a:gd name="connsiteX11" fmla="*/ 1256103 w 1256103"/>
              <a:gd name="connsiteY11" fmla="*/ 1257082 h 1937410"/>
              <a:gd name="connsiteX12" fmla="*/ 1253844 w 1256103"/>
              <a:gd name="connsiteY12" fmla="*/ 1258981 h 1937410"/>
              <a:gd name="connsiteX13" fmla="*/ 1090000 w 1256103"/>
              <a:gd name="connsiteY13" fmla="*/ 1364093 h 1937410"/>
              <a:gd name="connsiteX14" fmla="*/ 830886 w 1256103"/>
              <a:gd name="connsiteY14" fmla="*/ 1430049 h 1937410"/>
              <a:gd name="connsiteX15" fmla="*/ 625381 w 1256103"/>
              <a:gd name="connsiteY15" fmla="*/ 1421725 h 1937410"/>
              <a:gd name="connsiteX16" fmla="*/ 394115 w 1256103"/>
              <a:gd name="connsiteY16" fmla="*/ 1353020 h 1937410"/>
              <a:gd name="connsiteX17" fmla="*/ 227806 w 1256103"/>
              <a:gd name="connsiteY17" fmla="*/ 1262594 h 1937410"/>
              <a:gd name="connsiteX18" fmla="*/ 222077 w 1256103"/>
              <a:gd name="connsiteY18" fmla="*/ 1293937 h 1937410"/>
              <a:gd name="connsiteX19" fmla="*/ 257021 w 1256103"/>
              <a:gd name="connsiteY19" fmla="*/ 1521424 h 1937410"/>
              <a:gd name="connsiteX20" fmla="*/ 329718 w 1256103"/>
              <a:gd name="connsiteY20" fmla="*/ 1788933 h 1937410"/>
              <a:gd name="connsiteX21" fmla="*/ 358171 w 1256103"/>
              <a:gd name="connsiteY21" fmla="*/ 1866809 h 1937410"/>
              <a:gd name="connsiteX22" fmla="*/ 162274 w 1256103"/>
              <a:gd name="connsiteY22" fmla="*/ 1937410 h 1937410"/>
              <a:gd name="connsiteX23" fmla="*/ 40999 w 1256103"/>
              <a:gd name="connsiteY23" fmla="*/ 1530780 h 1937410"/>
              <a:gd name="connsiteX24" fmla="*/ 130 w 1256103"/>
              <a:gd name="connsiteY24" fmla="*/ 1094880 h 1937410"/>
              <a:gd name="connsiteX25" fmla="*/ 77747 w 1256103"/>
              <a:gd name="connsiteY25" fmla="*/ 588060 h 1937410"/>
              <a:gd name="connsiteX26" fmla="*/ 199588 w 1256103"/>
              <a:gd name="connsiteY26" fmla="*/ 280522 h 1937410"/>
              <a:gd name="connsiteX27" fmla="*/ 306776 w 1256103"/>
              <a:gd name="connsiteY27" fmla="*/ 111727 h 1937410"/>
              <a:gd name="connsiteX28" fmla="*/ 416130 w 1256103"/>
              <a:gd name="connsiteY28" fmla="*/ 0 h 1937410"/>
              <a:gd name="connsiteX29" fmla="*/ 493343 w 1256103"/>
              <a:gd name="connsiteY29" fmla="*/ 215052 h 1937410"/>
              <a:gd name="connsiteX30" fmla="*/ 488736 w 1256103"/>
              <a:gd name="connsiteY30" fmla="*/ 439153 h 1937410"/>
              <a:gd name="connsiteX31" fmla="*/ 374038 w 1256103"/>
              <a:gd name="connsiteY31" fmla="*/ 651386 h 1937410"/>
              <a:gd name="connsiteX32" fmla="*/ 375640 w 1256103"/>
              <a:gd name="connsiteY32" fmla="*/ 679923 h 1937410"/>
              <a:gd name="connsiteX33" fmla="*/ 646830 w 1256103"/>
              <a:gd name="connsiteY33" fmla="*/ 526786 h 1937410"/>
              <a:gd name="connsiteX34" fmla="*/ 832246 w 1256103"/>
              <a:gd name="connsiteY34" fmla="*/ 475369 h 1937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256103" h="1937410">
                <a:moveTo>
                  <a:pt x="843654" y="473044"/>
                </a:moveTo>
                <a:lnTo>
                  <a:pt x="919902" y="617986"/>
                </a:lnTo>
                <a:lnTo>
                  <a:pt x="906234" y="640636"/>
                </a:lnTo>
                <a:cubicBezTo>
                  <a:pt x="874527" y="688404"/>
                  <a:pt x="830734" y="742700"/>
                  <a:pt x="790087" y="785667"/>
                </a:cubicBezTo>
                <a:cubicBezTo>
                  <a:pt x="735893" y="842958"/>
                  <a:pt x="675440" y="894207"/>
                  <a:pt x="608179" y="939447"/>
                </a:cubicBezTo>
                <a:cubicBezTo>
                  <a:pt x="540917" y="984686"/>
                  <a:pt x="392691" y="1049620"/>
                  <a:pt x="386518" y="1057102"/>
                </a:cubicBezTo>
                <a:cubicBezTo>
                  <a:pt x="380345" y="1064584"/>
                  <a:pt x="420424" y="1068334"/>
                  <a:pt x="496841" y="1070816"/>
                </a:cubicBezTo>
                <a:cubicBezTo>
                  <a:pt x="573258" y="1073299"/>
                  <a:pt x="743804" y="1061595"/>
                  <a:pt x="845020" y="1072000"/>
                </a:cubicBezTo>
                <a:cubicBezTo>
                  <a:pt x="946235" y="1082406"/>
                  <a:pt x="1033176" y="1110476"/>
                  <a:pt x="1104134" y="1133245"/>
                </a:cubicBezTo>
                <a:cubicBezTo>
                  <a:pt x="1139612" y="1144631"/>
                  <a:pt x="1175032" y="1158237"/>
                  <a:pt x="1204701" y="1171616"/>
                </a:cubicBezTo>
                <a:lnTo>
                  <a:pt x="1213419" y="1175942"/>
                </a:lnTo>
                <a:lnTo>
                  <a:pt x="1256103" y="1257082"/>
                </a:lnTo>
                <a:lnTo>
                  <a:pt x="1253844" y="1258981"/>
                </a:lnTo>
                <a:cubicBezTo>
                  <a:pt x="1223716" y="1284892"/>
                  <a:pt x="1160493" y="1335582"/>
                  <a:pt x="1090000" y="1364093"/>
                </a:cubicBezTo>
                <a:cubicBezTo>
                  <a:pt x="1019507" y="1392604"/>
                  <a:pt x="908322" y="1420445"/>
                  <a:pt x="830886" y="1430049"/>
                </a:cubicBezTo>
                <a:cubicBezTo>
                  <a:pt x="753449" y="1439655"/>
                  <a:pt x="698175" y="1434564"/>
                  <a:pt x="625381" y="1421725"/>
                </a:cubicBezTo>
                <a:cubicBezTo>
                  <a:pt x="552586" y="1408887"/>
                  <a:pt x="460377" y="1379541"/>
                  <a:pt x="394115" y="1353020"/>
                </a:cubicBezTo>
                <a:cubicBezTo>
                  <a:pt x="327853" y="1326498"/>
                  <a:pt x="238957" y="1270352"/>
                  <a:pt x="227806" y="1262594"/>
                </a:cubicBezTo>
                <a:cubicBezTo>
                  <a:pt x="216655" y="1254838"/>
                  <a:pt x="217208" y="1250798"/>
                  <a:pt x="222077" y="1293937"/>
                </a:cubicBezTo>
                <a:cubicBezTo>
                  <a:pt x="226946" y="1337075"/>
                  <a:pt x="239081" y="1438925"/>
                  <a:pt x="257021" y="1521424"/>
                </a:cubicBezTo>
                <a:cubicBezTo>
                  <a:pt x="274961" y="1603923"/>
                  <a:pt x="302922" y="1709751"/>
                  <a:pt x="329718" y="1788933"/>
                </a:cubicBezTo>
                <a:lnTo>
                  <a:pt x="358171" y="1866809"/>
                </a:lnTo>
                <a:cubicBezTo>
                  <a:pt x="306835" y="1903849"/>
                  <a:pt x="211686" y="1922195"/>
                  <a:pt x="162274" y="1937410"/>
                </a:cubicBezTo>
                <a:cubicBezTo>
                  <a:pt x="110713" y="1802684"/>
                  <a:pt x="68023" y="1671201"/>
                  <a:pt x="40999" y="1530780"/>
                </a:cubicBezTo>
                <a:cubicBezTo>
                  <a:pt x="13975" y="1390357"/>
                  <a:pt x="-1594" y="1249608"/>
                  <a:pt x="130" y="1094880"/>
                </a:cubicBezTo>
                <a:cubicBezTo>
                  <a:pt x="1852" y="940150"/>
                  <a:pt x="44504" y="723787"/>
                  <a:pt x="77747" y="588060"/>
                </a:cubicBezTo>
                <a:cubicBezTo>
                  <a:pt x="110990" y="452334"/>
                  <a:pt x="161416" y="359912"/>
                  <a:pt x="199588" y="280522"/>
                </a:cubicBezTo>
                <a:cubicBezTo>
                  <a:pt x="237760" y="201134"/>
                  <a:pt x="268654" y="158776"/>
                  <a:pt x="306776" y="111727"/>
                </a:cubicBezTo>
                <a:cubicBezTo>
                  <a:pt x="340133" y="70560"/>
                  <a:pt x="385416" y="11405"/>
                  <a:pt x="416130" y="0"/>
                </a:cubicBezTo>
                <a:cubicBezTo>
                  <a:pt x="459534" y="74706"/>
                  <a:pt x="477949" y="136046"/>
                  <a:pt x="493343" y="215052"/>
                </a:cubicBezTo>
                <a:cubicBezTo>
                  <a:pt x="505787" y="309500"/>
                  <a:pt x="505983" y="354742"/>
                  <a:pt x="488736" y="439153"/>
                </a:cubicBezTo>
                <a:cubicBezTo>
                  <a:pt x="471154" y="525202"/>
                  <a:pt x="392886" y="611256"/>
                  <a:pt x="374038" y="651386"/>
                </a:cubicBezTo>
                <a:cubicBezTo>
                  <a:pt x="355188" y="691514"/>
                  <a:pt x="330175" y="700690"/>
                  <a:pt x="375640" y="679923"/>
                </a:cubicBezTo>
                <a:cubicBezTo>
                  <a:pt x="421105" y="659157"/>
                  <a:pt x="548483" y="564408"/>
                  <a:pt x="646830" y="526786"/>
                </a:cubicBezTo>
                <a:cubicBezTo>
                  <a:pt x="696003" y="507976"/>
                  <a:pt x="768453" y="489152"/>
                  <a:pt x="832246" y="475369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6EB2803B-1774-CB48-D5CC-27984B76AD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8262970">
            <a:off x="11125055" y="1578548"/>
            <a:ext cx="1254569" cy="445725"/>
          </a:xfrm>
          <a:custGeom>
            <a:avLst/>
            <a:gdLst>
              <a:gd name="connsiteX0" fmla="*/ 0 w 1254569"/>
              <a:gd name="connsiteY0" fmla="*/ 259156 h 445725"/>
              <a:gd name="connsiteX1" fmla="*/ 235680 w 1254569"/>
              <a:gd name="connsiteY1" fmla="*/ 0 h 445725"/>
              <a:gd name="connsiteX2" fmla="*/ 248983 w 1254569"/>
              <a:gd name="connsiteY2" fmla="*/ 3409 h 445725"/>
              <a:gd name="connsiteX3" fmla="*/ 1254569 w 1254569"/>
              <a:gd name="connsiteY3" fmla="*/ 265107 h 445725"/>
              <a:gd name="connsiteX4" fmla="*/ 1204121 w 1254569"/>
              <a:gd name="connsiteY4" fmla="*/ 445590 h 445725"/>
              <a:gd name="connsiteX5" fmla="*/ 17245 w 1254569"/>
              <a:gd name="connsiteY5" fmla="*/ 262297 h 44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54569" h="445725">
                <a:moveTo>
                  <a:pt x="0" y="259156"/>
                </a:moveTo>
                <a:lnTo>
                  <a:pt x="235680" y="0"/>
                </a:lnTo>
                <a:lnTo>
                  <a:pt x="248983" y="3409"/>
                </a:lnTo>
                <a:cubicBezTo>
                  <a:pt x="651426" y="105559"/>
                  <a:pt x="1221986" y="245000"/>
                  <a:pt x="1254569" y="265107"/>
                </a:cubicBezTo>
                <a:cubicBezTo>
                  <a:pt x="1250761" y="300357"/>
                  <a:pt x="1217364" y="450861"/>
                  <a:pt x="1204121" y="445590"/>
                </a:cubicBezTo>
                <a:cubicBezTo>
                  <a:pt x="1010499" y="440462"/>
                  <a:pt x="373134" y="326980"/>
                  <a:pt x="17245" y="262297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xmlns="" id="{3351E25D-3AB3-55EF-CA49-8AAC23A841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0478977">
            <a:off x="941998" y="6269177"/>
            <a:ext cx="351312" cy="354664"/>
          </a:xfrm>
          <a:custGeom>
            <a:avLst/>
            <a:gdLst>
              <a:gd name="connsiteX0" fmla="*/ 2531073 w 4828010"/>
              <a:gd name="connsiteY0" fmla="*/ 0 h 4873559"/>
              <a:gd name="connsiteX1" fmla="*/ 3937963 w 4828010"/>
              <a:gd name="connsiteY1" fmla="*/ 437433 h 4873559"/>
              <a:gd name="connsiteX2" fmla="*/ 4806231 w 4828010"/>
              <a:gd name="connsiteY2" fmla="*/ 1773180 h 4873559"/>
              <a:gd name="connsiteX3" fmla="*/ 4448644 w 4828010"/>
              <a:gd name="connsiteY3" fmla="*/ 3933235 h 4873559"/>
              <a:gd name="connsiteX4" fmla="*/ 3192542 w 4828010"/>
              <a:gd name="connsiteY4" fmla="*/ 4716168 h 4873559"/>
              <a:gd name="connsiteX5" fmla="*/ 937448 w 4828010"/>
              <a:gd name="connsiteY5" fmla="*/ 4547691 h 4873559"/>
              <a:gd name="connsiteX6" fmla="*/ 12348 w 4828010"/>
              <a:gd name="connsiteY6" fmla="*/ 3026750 h 4873559"/>
              <a:gd name="connsiteX7" fmla="*/ 553508 w 4828010"/>
              <a:gd name="connsiteY7" fmla="*/ 740383 h 4873559"/>
              <a:gd name="connsiteX8" fmla="*/ 2531073 w 4828010"/>
              <a:gd name="connsiteY8" fmla="*/ 0 h 4873559"/>
              <a:gd name="connsiteX0" fmla="*/ 2531073 w 4828010"/>
              <a:gd name="connsiteY0" fmla="*/ 0 h 4853896"/>
              <a:gd name="connsiteX1" fmla="*/ 3937963 w 4828010"/>
              <a:gd name="connsiteY1" fmla="*/ 437433 h 4853896"/>
              <a:gd name="connsiteX2" fmla="*/ 4806231 w 4828010"/>
              <a:gd name="connsiteY2" fmla="*/ 1773180 h 4853896"/>
              <a:gd name="connsiteX3" fmla="*/ 4448644 w 4828010"/>
              <a:gd name="connsiteY3" fmla="*/ 3933235 h 4853896"/>
              <a:gd name="connsiteX4" fmla="*/ 3192542 w 4828010"/>
              <a:gd name="connsiteY4" fmla="*/ 4716168 h 4853896"/>
              <a:gd name="connsiteX5" fmla="*/ 1075671 w 4828010"/>
              <a:gd name="connsiteY5" fmla="*/ 4473263 h 4853896"/>
              <a:gd name="connsiteX6" fmla="*/ 12348 w 4828010"/>
              <a:gd name="connsiteY6" fmla="*/ 3026750 h 4853896"/>
              <a:gd name="connsiteX7" fmla="*/ 553508 w 4828010"/>
              <a:gd name="connsiteY7" fmla="*/ 740383 h 4853896"/>
              <a:gd name="connsiteX8" fmla="*/ 2531073 w 4828010"/>
              <a:gd name="connsiteY8" fmla="*/ 0 h 4853896"/>
              <a:gd name="connsiteX0" fmla="*/ 2531073 w 4828010"/>
              <a:gd name="connsiteY0" fmla="*/ 0 h 4852652"/>
              <a:gd name="connsiteX1" fmla="*/ 3937963 w 4828010"/>
              <a:gd name="connsiteY1" fmla="*/ 437433 h 4852652"/>
              <a:gd name="connsiteX2" fmla="*/ 4806231 w 4828010"/>
              <a:gd name="connsiteY2" fmla="*/ 1773180 h 4852652"/>
              <a:gd name="connsiteX3" fmla="*/ 4448644 w 4828010"/>
              <a:gd name="connsiteY3" fmla="*/ 3933235 h 4852652"/>
              <a:gd name="connsiteX4" fmla="*/ 3192542 w 4828010"/>
              <a:gd name="connsiteY4" fmla="*/ 4716168 h 4852652"/>
              <a:gd name="connsiteX5" fmla="*/ 1160732 w 4828010"/>
              <a:gd name="connsiteY5" fmla="*/ 4467947 h 4852652"/>
              <a:gd name="connsiteX6" fmla="*/ 12348 w 4828010"/>
              <a:gd name="connsiteY6" fmla="*/ 3026750 h 4852652"/>
              <a:gd name="connsiteX7" fmla="*/ 553508 w 4828010"/>
              <a:gd name="connsiteY7" fmla="*/ 740383 h 4852652"/>
              <a:gd name="connsiteX8" fmla="*/ 2531073 w 4828010"/>
              <a:gd name="connsiteY8" fmla="*/ 0 h 4852652"/>
              <a:gd name="connsiteX0" fmla="*/ 2531073 w 4828010"/>
              <a:gd name="connsiteY0" fmla="*/ 0 h 4852652"/>
              <a:gd name="connsiteX1" fmla="*/ 3937963 w 4828010"/>
              <a:gd name="connsiteY1" fmla="*/ 437433 h 4852652"/>
              <a:gd name="connsiteX2" fmla="*/ 4806231 w 4828010"/>
              <a:gd name="connsiteY2" fmla="*/ 1773180 h 4852652"/>
              <a:gd name="connsiteX3" fmla="*/ 4448644 w 4828010"/>
              <a:gd name="connsiteY3" fmla="*/ 3933235 h 4852652"/>
              <a:gd name="connsiteX4" fmla="*/ 3192542 w 4828010"/>
              <a:gd name="connsiteY4" fmla="*/ 4716168 h 4852652"/>
              <a:gd name="connsiteX5" fmla="*/ 1160732 w 4828010"/>
              <a:gd name="connsiteY5" fmla="*/ 4467947 h 4852652"/>
              <a:gd name="connsiteX6" fmla="*/ 12348 w 4828010"/>
              <a:gd name="connsiteY6" fmla="*/ 3026750 h 4852652"/>
              <a:gd name="connsiteX7" fmla="*/ 553508 w 4828010"/>
              <a:gd name="connsiteY7" fmla="*/ 740383 h 4852652"/>
              <a:gd name="connsiteX8" fmla="*/ 2531073 w 4828010"/>
              <a:gd name="connsiteY8" fmla="*/ 0 h 4852652"/>
              <a:gd name="connsiteX0" fmla="*/ 2460239 w 4757176"/>
              <a:gd name="connsiteY0" fmla="*/ 0 h 4850182"/>
              <a:gd name="connsiteX1" fmla="*/ 3867129 w 4757176"/>
              <a:gd name="connsiteY1" fmla="*/ 437433 h 4850182"/>
              <a:gd name="connsiteX2" fmla="*/ 4735397 w 4757176"/>
              <a:gd name="connsiteY2" fmla="*/ 1773180 h 4850182"/>
              <a:gd name="connsiteX3" fmla="*/ 4377810 w 4757176"/>
              <a:gd name="connsiteY3" fmla="*/ 3933235 h 4850182"/>
              <a:gd name="connsiteX4" fmla="*/ 3121708 w 4757176"/>
              <a:gd name="connsiteY4" fmla="*/ 4716168 h 4850182"/>
              <a:gd name="connsiteX5" fmla="*/ 1089898 w 4757176"/>
              <a:gd name="connsiteY5" fmla="*/ 4467947 h 4850182"/>
              <a:gd name="connsiteX6" fmla="*/ 15942 w 4757176"/>
              <a:gd name="connsiteY6" fmla="*/ 3101178 h 4850182"/>
              <a:gd name="connsiteX7" fmla="*/ 482674 w 4757176"/>
              <a:gd name="connsiteY7" fmla="*/ 740383 h 4850182"/>
              <a:gd name="connsiteX8" fmla="*/ 2460239 w 4757176"/>
              <a:gd name="connsiteY8" fmla="*/ 0 h 4850182"/>
              <a:gd name="connsiteX0" fmla="*/ 2460239 w 4757176"/>
              <a:gd name="connsiteY0" fmla="*/ 0 h 4850182"/>
              <a:gd name="connsiteX1" fmla="*/ 3867129 w 4757176"/>
              <a:gd name="connsiteY1" fmla="*/ 437433 h 4850182"/>
              <a:gd name="connsiteX2" fmla="*/ 4735397 w 4757176"/>
              <a:gd name="connsiteY2" fmla="*/ 1773180 h 4850182"/>
              <a:gd name="connsiteX3" fmla="*/ 4377810 w 4757176"/>
              <a:gd name="connsiteY3" fmla="*/ 3933235 h 4850182"/>
              <a:gd name="connsiteX4" fmla="*/ 3121708 w 4757176"/>
              <a:gd name="connsiteY4" fmla="*/ 4716168 h 4850182"/>
              <a:gd name="connsiteX5" fmla="*/ 1089898 w 4757176"/>
              <a:gd name="connsiteY5" fmla="*/ 4467947 h 4850182"/>
              <a:gd name="connsiteX6" fmla="*/ 15942 w 4757176"/>
              <a:gd name="connsiteY6" fmla="*/ 3101178 h 4850182"/>
              <a:gd name="connsiteX7" fmla="*/ 482674 w 4757176"/>
              <a:gd name="connsiteY7" fmla="*/ 740383 h 4850182"/>
              <a:gd name="connsiteX8" fmla="*/ 2460239 w 4757176"/>
              <a:gd name="connsiteY8" fmla="*/ 0 h 4850182"/>
              <a:gd name="connsiteX0" fmla="*/ 2484014 w 4780951"/>
              <a:gd name="connsiteY0" fmla="*/ 0 h 4850182"/>
              <a:gd name="connsiteX1" fmla="*/ 3890904 w 4780951"/>
              <a:gd name="connsiteY1" fmla="*/ 437433 h 4850182"/>
              <a:gd name="connsiteX2" fmla="*/ 4759172 w 4780951"/>
              <a:gd name="connsiteY2" fmla="*/ 1773180 h 4850182"/>
              <a:gd name="connsiteX3" fmla="*/ 4401585 w 4780951"/>
              <a:gd name="connsiteY3" fmla="*/ 3933235 h 4850182"/>
              <a:gd name="connsiteX4" fmla="*/ 3145483 w 4780951"/>
              <a:gd name="connsiteY4" fmla="*/ 4716168 h 4850182"/>
              <a:gd name="connsiteX5" fmla="*/ 1113673 w 4780951"/>
              <a:gd name="connsiteY5" fmla="*/ 4467947 h 4850182"/>
              <a:gd name="connsiteX6" fmla="*/ 39717 w 4780951"/>
              <a:gd name="connsiteY6" fmla="*/ 3101178 h 4850182"/>
              <a:gd name="connsiteX7" fmla="*/ 506449 w 4780951"/>
              <a:gd name="connsiteY7" fmla="*/ 740383 h 4850182"/>
              <a:gd name="connsiteX8" fmla="*/ 2484014 w 4780951"/>
              <a:gd name="connsiteY8" fmla="*/ 0 h 4850182"/>
              <a:gd name="connsiteX0" fmla="*/ 2484014 w 4780127"/>
              <a:gd name="connsiteY0" fmla="*/ 0 h 4850182"/>
              <a:gd name="connsiteX1" fmla="*/ 3890904 w 4780127"/>
              <a:gd name="connsiteY1" fmla="*/ 437433 h 4850182"/>
              <a:gd name="connsiteX2" fmla="*/ 4759172 w 4780127"/>
              <a:gd name="connsiteY2" fmla="*/ 1773180 h 4850182"/>
              <a:gd name="connsiteX3" fmla="*/ 4390953 w 4780127"/>
              <a:gd name="connsiteY3" fmla="*/ 3805644 h 4850182"/>
              <a:gd name="connsiteX4" fmla="*/ 3145483 w 4780127"/>
              <a:gd name="connsiteY4" fmla="*/ 4716168 h 4850182"/>
              <a:gd name="connsiteX5" fmla="*/ 1113673 w 4780127"/>
              <a:gd name="connsiteY5" fmla="*/ 4467947 h 4850182"/>
              <a:gd name="connsiteX6" fmla="*/ 39717 w 4780127"/>
              <a:gd name="connsiteY6" fmla="*/ 3101178 h 4850182"/>
              <a:gd name="connsiteX7" fmla="*/ 506449 w 4780127"/>
              <a:gd name="connsiteY7" fmla="*/ 740383 h 4850182"/>
              <a:gd name="connsiteX8" fmla="*/ 2484014 w 4780127"/>
              <a:gd name="connsiteY8" fmla="*/ 0 h 4850182"/>
              <a:gd name="connsiteX0" fmla="*/ 2484014 w 4778010"/>
              <a:gd name="connsiteY0" fmla="*/ 0 h 4846926"/>
              <a:gd name="connsiteX1" fmla="*/ 3890904 w 4778010"/>
              <a:gd name="connsiteY1" fmla="*/ 437433 h 4846926"/>
              <a:gd name="connsiteX2" fmla="*/ 4759172 w 4778010"/>
              <a:gd name="connsiteY2" fmla="*/ 1773180 h 4846926"/>
              <a:gd name="connsiteX3" fmla="*/ 4390953 w 4778010"/>
              <a:gd name="connsiteY3" fmla="*/ 3805644 h 4846926"/>
              <a:gd name="connsiteX4" fmla="*/ 3343914 w 4778010"/>
              <a:gd name="connsiteY4" fmla="*/ 4712128 h 4846926"/>
              <a:gd name="connsiteX5" fmla="*/ 1113673 w 4778010"/>
              <a:gd name="connsiteY5" fmla="*/ 4467947 h 4846926"/>
              <a:gd name="connsiteX6" fmla="*/ 39717 w 4778010"/>
              <a:gd name="connsiteY6" fmla="*/ 3101178 h 4846926"/>
              <a:gd name="connsiteX7" fmla="*/ 506449 w 4778010"/>
              <a:gd name="connsiteY7" fmla="*/ 740383 h 4846926"/>
              <a:gd name="connsiteX8" fmla="*/ 2484014 w 4778010"/>
              <a:gd name="connsiteY8" fmla="*/ 0 h 4846926"/>
              <a:gd name="connsiteX0" fmla="*/ 2484014 w 4782503"/>
              <a:gd name="connsiteY0" fmla="*/ 0 h 4846926"/>
              <a:gd name="connsiteX1" fmla="*/ 3890904 w 4782503"/>
              <a:gd name="connsiteY1" fmla="*/ 437433 h 4846926"/>
              <a:gd name="connsiteX2" fmla="*/ 4759172 w 4782503"/>
              <a:gd name="connsiteY2" fmla="*/ 1773180 h 4846926"/>
              <a:gd name="connsiteX3" fmla="*/ 4450482 w 4782503"/>
              <a:gd name="connsiteY3" fmla="*/ 3688481 h 4846926"/>
              <a:gd name="connsiteX4" fmla="*/ 3343914 w 4782503"/>
              <a:gd name="connsiteY4" fmla="*/ 4712128 h 4846926"/>
              <a:gd name="connsiteX5" fmla="*/ 1113673 w 4782503"/>
              <a:gd name="connsiteY5" fmla="*/ 4467947 h 4846926"/>
              <a:gd name="connsiteX6" fmla="*/ 39717 w 4782503"/>
              <a:gd name="connsiteY6" fmla="*/ 3101178 h 4846926"/>
              <a:gd name="connsiteX7" fmla="*/ 506449 w 4782503"/>
              <a:gd name="connsiteY7" fmla="*/ 740383 h 4846926"/>
              <a:gd name="connsiteX8" fmla="*/ 2484014 w 4782503"/>
              <a:gd name="connsiteY8" fmla="*/ 0 h 4846926"/>
              <a:gd name="connsiteX0" fmla="*/ 2484014 w 4784889"/>
              <a:gd name="connsiteY0" fmla="*/ 0 h 4846926"/>
              <a:gd name="connsiteX1" fmla="*/ 3890904 w 4784889"/>
              <a:gd name="connsiteY1" fmla="*/ 437433 h 4846926"/>
              <a:gd name="connsiteX2" fmla="*/ 4759172 w 4784889"/>
              <a:gd name="connsiteY2" fmla="*/ 1773180 h 4846926"/>
              <a:gd name="connsiteX3" fmla="*/ 4474294 w 4784889"/>
              <a:gd name="connsiteY3" fmla="*/ 3676361 h 4846926"/>
              <a:gd name="connsiteX4" fmla="*/ 3343914 w 4784889"/>
              <a:gd name="connsiteY4" fmla="*/ 4712128 h 4846926"/>
              <a:gd name="connsiteX5" fmla="*/ 1113673 w 4784889"/>
              <a:gd name="connsiteY5" fmla="*/ 4467947 h 4846926"/>
              <a:gd name="connsiteX6" fmla="*/ 39717 w 4784889"/>
              <a:gd name="connsiteY6" fmla="*/ 3101178 h 4846926"/>
              <a:gd name="connsiteX7" fmla="*/ 506449 w 4784889"/>
              <a:gd name="connsiteY7" fmla="*/ 740383 h 4846926"/>
              <a:gd name="connsiteX8" fmla="*/ 2484014 w 4784889"/>
              <a:gd name="connsiteY8" fmla="*/ 0 h 4846926"/>
              <a:gd name="connsiteX0" fmla="*/ 2484014 w 4784889"/>
              <a:gd name="connsiteY0" fmla="*/ 0 h 4860980"/>
              <a:gd name="connsiteX1" fmla="*/ 3890904 w 4784889"/>
              <a:gd name="connsiteY1" fmla="*/ 437433 h 4860980"/>
              <a:gd name="connsiteX2" fmla="*/ 4759172 w 4784889"/>
              <a:gd name="connsiteY2" fmla="*/ 1773180 h 4860980"/>
              <a:gd name="connsiteX3" fmla="*/ 4474294 w 4784889"/>
              <a:gd name="connsiteY3" fmla="*/ 3676361 h 4860980"/>
              <a:gd name="connsiteX4" fmla="*/ 3343914 w 4784889"/>
              <a:gd name="connsiteY4" fmla="*/ 4712128 h 4860980"/>
              <a:gd name="connsiteX5" fmla="*/ 1097799 w 4784889"/>
              <a:gd name="connsiteY5" fmla="*/ 4524510 h 4860980"/>
              <a:gd name="connsiteX6" fmla="*/ 39717 w 4784889"/>
              <a:gd name="connsiteY6" fmla="*/ 3101178 h 4860980"/>
              <a:gd name="connsiteX7" fmla="*/ 506449 w 4784889"/>
              <a:gd name="connsiteY7" fmla="*/ 740383 h 4860980"/>
              <a:gd name="connsiteX8" fmla="*/ 2484014 w 4784889"/>
              <a:gd name="connsiteY8" fmla="*/ 0 h 4860980"/>
              <a:gd name="connsiteX0" fmla="*/ 2484014 w 4783308"/>
              <a:gd name="connsiteY0" fmla="*/ 0 h 4860981"/>
              <a:gd name="connsiteX1" fmla="*/ 3890904 w 4783308"/>
              <a:gd name="connsiteY1" fmla="*/ 437433 h 4860981"/>
              <a:gd name="connsiteX2" fmla="*/ 4759172 w 4783308"/>
              <a:gd name="connsiteY2" fmla="*/ 1773180 h 4860981"/>
              <a:gd name="connsiteX3" fmla="*/ 4474294 w 4783308"/>
              <a:gd name="connsiteY3" fmla="*/ 3676361 h 4860981"/>
              <a:gd name="connsiteX4" fmla="*/ 3443129 w 4783308"/>
              <a:gd name="connsiteY4" fmla="*/ 4712129 h 4860981"/>
              <a:gd name="connsiteX5" fmla="*/ 1097799 w 4783308"/>
              <a:gd name="connsiteY5" fmla="*/ 4524510 h 4860981"/>
              <a:gd name="connsiteX6" fmla="*/ 39717 w 4783308"/>
              <a:gd name="connsiteY6" fmla="*/ 3101178 h 4860981"/>
              <a:gd name="connsiteX7" fmla="*/ 506449 w 4783308"/>
              <a:gd name="connsiteY7" fmla="*/ 740383 h 4860981"/>
              <a:gd name="connsiteX8" fmla="*/ 2484014 w 4783308"/>
              <a:gd name="connsiteY8" fmla="*/ 0 h 4860981"/>
              <a:gd name="connsiteX0" fmla="*/ 2484014 w 4783308"/>
              <a:gd name="connsiteY0" fmla="*/ 0 h 4821502"/>
              <a:gd name="connsiteX1" fmla="*/ 3890904 w 4783308"/>
              <a:gd name="connsiteY1" fmla="*/ 437433 h 4821502"/>
              <a:gd name="connsiteX2" fmla="*/ 4759172 w 4783308"/>
              <a:gd name="connsiteY2" fmla="*/ 1773180 h 4821502"/>
              <a:gd name="connsiteX3" fmla="*/ 4474294 w 4783308"/>
              <a:gd name="connsiteY3" fmla="*/ 3676361 h 4821502"/>
              <a:gd name="connsiteX4" fmla="*/ 3443129 w 4783308"/>
              <a:gd name="connsiteY4" fmla="*/ 4712129 h 4821502"/>
              <a:gd name="connsiteX5" fmla="*/ 1097799 w 4783308"/>
              <a:gd name="connsiteY5" fmla="*/ 4524510 h 4821502"/>
              <a:gd name="connsiteX6" fmla="*/ 39717 w 4783308"/>
              <a:gd name="connsiteY6" fmla="*/ 3101178 h 4821502"/>
              <a:gd name="connsiteX7" fmla="*/ 506449 w 4783308"/>
              <a:gd name="connsiteY7" fmla="*/ 740383 h 4821502"/>
              <a:gd name="connsiteX8" fmla="*/ 2484014 w 4783308"/>
              <a:gd name="connsiteY8" fmla="*/ 0 h 4821502"/>
              <a:gd name="connsiteX0" fmla="*/ 2484014 w 4783308"/>
              <a:gd name="connsiteY0" fmla="*/ 0 h 4821502"/>
              <a:gd name="connsiteX1" fmla="*/ 3890904 w 4783308"/>
              <a:gd name="connsiteY1" fmla="*/ 437433 h 4821502"/>
              <a:gd name="connsiteX2" fmla="*/ 4759172 w 4783308"/>
              <a:gd name="connsiteY2" fmla="*/ 1773180 h 4821502"/>
              <a:gd name="connsiteX3" fmla="*/ 4474294 w 4783308"/>
              <a:gd name="connsiteY3" fmla="*/ 3676361 h 4821502"/>
              <a:gd name="connsiteX4" fmla="*/ 3443129 w 4783308"/>
              <a:gd name="connsiteY4" fmla="*/ 4712129 h 4821502"/>
              <a:gd name="connsiteX5" fmla="*/ 1097799 w 4783308"/>
              <a:gd name="connsiteY5" fmla="*/ 4524510 h 4821502"/>
              <a:gd name="connsiteX6" fmla="*/ 39717 w 4783308"/>
              <a:gd name="connsiteY6" fmla="*/ 3101178 h 4821502"/>
              <a:gd name="connsiteX7" fmla="*/ 506449 w 4783308"/>
              <a:gd name="connsiteY7" fmla="*/ 740383 h 4821502"/>
              <a:gd name="connsiteX8" fmla="*/ 2484014 w 4783308"/>
              <a:gd name="connsiteY8" fmla="*/ 0 h 4821502"/>
              <a:gd name="connsiteX0" fmla="*/ 2532073 w 4784141"/>
              <a:gd name="connsiteY0" fmla="*/ 0 h 4773425"/>
              <a:gd name="connsiteX1" fmla="*/ 3891737 w 4784141"/>
              <a:gd name="connsiteY1" fmla="*/ 389356 h 4773425"/>
              <a:gd name="connsiteX2" fmla="*/ 4760005 w 4784141"/>
              <a:gd name="connsiteY2" fmla="*/ 1725103 h 4773425"/>
              <a:gd name="connsiteX3" fmla="*/ 4475127 w 4784141"/>
              <a:gd name="connsiteY3" fmla="*/ 3628284 h 4773425"/>
              <a:gd name="connsiteX4" fmla="*/ 3443962 w 4784141"/>
              <a:gd name="connsiteY4" fmla="*/ 4664052 h 4773425"/>
              <a:gd name="connsiteX5" fmla="*/ 1098632 w 4784141"/>
              <a:gd name="connsiteY5" fmla="*/ 4476433 h 4773425"/>
              <a:gd name="connsiteX6" fmla="*/ 40550 w 4784141"/>
              <a:gd name="connsiteY6" fmla="*/ 3053101 h 4773425"/>
              <a:gd name="connsiteX7" fmla="*/ 507282 w 4784141"/>
              <a:gd name="connsiteY7" fmla="*/ 692306 h 4773425"/>
              <a:gd name="connsiteX8" fmla="*/ 2532073 w 4784141"/>
              <a:gd name="connsiteY8" fmla="*/ 0 h 4773425"/>
              <a:gd name="connsiteX0" fmla="*/ 2532073 w 4784141"/>
              <a:gd name="connsiteY0" fmla="*/ 491 h 4773916"/>
              <a:gd name="connsiteX1" fmla="*/ 3891737 w 4784141"/>
              <a:gd name="connsiteY1" fmla="*/ 389847 h 4773916"/>
              <a:gd name="connsiteX2" fmla="*/ 4760005 w 4784141"/>
              <a:gd name="connsiteY2" fmla="*/ 1725594 h 4773916"/>
              <a:gd name="connsiteX3" fmla="*/ 4475127 w 4784141"/>
              <a:gd name="connsiteY3" fmla="*/ 3628775 h 4773916"/>
              <a:gd name="connsiteX4" fmla="*/ 3443962 w 4784141"/>
              <a:gd name="connsiteY4" fmla="*/ 4664543 h 4773916"/>
              <a:gd name="connsiteX5" fmla="*/ 1098632 w 4784141"/>
              <a:gd name="connsiteY5" fmla="*/ 4476924 h 4773916"/>
              <a:gd name="connsiteX6" fmla="*/ 40550 w 4784141"/>
              <a:gd name="connsiteY6" fmla="*/ 3053592 h 4773916"/>
              <a:gd name="connsiteX7" fmla="*/ 507282 w 4784141"/>
              <a:gd name="connsiteY7" fmla="*/ 692797 h 4773916"/>
              <a:gd name="connsiteX8" fmla="*/ 2532073 w 4784141"/>
              <a:gd name="connsiteY8" fmla="*/ 491 h 4773916"/>
              <a:gd name="connsiteX0" fmla="*/ 2532073 w 4784141"/>
              <a:gd name="connsiteY0" fmla="*/ 491 h 4773916"/>
              <a:gd name="connsiteX1" fmla="*/ 3891737 w 4784141"/>
              <a:gd name="connsiteY1" fmla="*/ 389847 h 4773916"/>
              <a:gd name="connsiteX2" fmla="*/ 4760005 w 4784141"/>
              <a:gd name="connsiteY2" fmla="*/ 1725594 h 4773916"/>
              <a:gd name="connsiteX3" fmla="*/ 4475127 w 4784141"/>
              <a:gd name="connsiteY3" fmla="*/ 3628775 h 4773916"/>
              <a:gd name="connsiteX4" fmla="*/ 3443962 w 4784141"/>
              <a:gd name="connsiteY4" fmla="*/ 4664543 h 4773916"/>
              <a:gd name="connsiteX5" fmla="*/ 1098632 w 4784141"/>
              <a:gd name="connsiteY5" fmla="*/ 4476924 h 4773916"/>
              <a:gd name="connsiteX6" fmla="*/ 40550 w 4784141"/>
              <a:gd name="connsiteY6" fmla="*/ 3053592 h 4773916"/>
              <a:gd name="connsiteX7" fmla="*/ 507282 w 4784141"/>
              <a:gd name="connsiteY7" fmla="*/ 692797 h 4773916"/>
              <a:gd name="connsiteX8" fmla="*/ 2532073 w 4784141"/>
              <a:gd name="connsiteY8" fmla="*/ 491 h 4773916"/>
              <a:gd name="connsiteX0" fmla="*/ 2558783 w 4784614"/>
              <a:gd name="connsiteY0" fmla="*/ 525 h 4757924"/>
              <a:gd name="connsiteX1" fmla="*/ 3892210 w 4784614"/>
              <a:gd name="connsiteY1" fmla="*/ 373855 h 4757924"/>
              <a:gd name="connsiteX2" fmla="*/ 4760478 w 4784614"/>
              <a:gd name="connsiteY2" fmla="*/ 1709602 h 4757924"/>
              <a:gd name="connsiteX3" fmla="*/ 4475600 w 4784614"/>
              <a:gd name="connsiteY3" fmla="*/ 3612783 h 4757924"/>
              <a:gd name="connsiteX4" fmla="*/ 3444435 w 4784614"/>
              <a:gd name="connsiteY4" fmla="*/ 4648551 h 4757924"/>
              <a:gd name="connsiteX5" fmla="*/ 1099105 w 4784614"/>
              <a:gd name="connsiteY5" fmla="*/ 4460932 h 4757924"/>
              <a:gd name="connsiteX6" fmla="*/ 41023 w 4784614"/>
              <a:gd name="connsiteY6" fmla="*/ 3037600 h 4757924"/>
              <a:gd name="connsiteX7" fmla="*/ 507755 w 4784614"/>
              <a:gd name="connsiteY7" fmla="*/ 676805 h 4757924"/>
              <a:gd name="connsiteX8" fmla="*/ 2558783 w 4784614"/>
              <a:gd name="connsiteY8" fmla="*/ 525 h 4757924"/>
              <a:gd name="connsiteX0" fmla="*/ 2558783 w 4784614"/>
              <a:gd name="connsiteY0" fmla="*/ 408 h 4757807"/>
              <a:gd name="connsiteX1" fmla="*/ 3907953 w 4784614"/>
              <a:gd name="connsiteY1" fmla="*/ 443183 h 4757807"/>
              <a:gd name="connsiteX2" fmla="*/ 4760478 w 4784614"/>
              <a:gd name="connsiteY2" fmla="*/ 1709485 h 4757807"/>
              <a:gd name="connsiteX3" fmla="*/ 4475600 w 4784614"/>
              <a:gd name="connsiteY3" fmla="*/ 3612666 h 4757807"/>
              <a:gd name="connsiteX4" fmla="*/ 3444435 w 4784614"/>
              <a:gd name="connsiteY4" fmla="*/ 4648434 h 4757807"/>
              <a:gd name="connsiteX5" fmla="*/ 1099105 w 4784614"/>
              <a:gd name="connsiteY5" fmla="*/ 4460815 h 4757807"/>
              <a:gd name="connsiteX6" fmla="*/ 41023 w 4784614"/>
              <a:gd name="connsiteY6" fmla="*/ 3037483 h 4757807"/>
              <a:gd name="connsiteX7" fmla="*/ 507755 w 4784614"/>
              <a:gd name="connsiteY7" fmla="*/ 676688 h 4757807"/>
              <a:gd name="connsiteX8" fmla="*/ 2558783 w 4784614"/>
              <a:gd name="connsiteY8" fmla="*/ 408 h 4757807"/>
              <a:gd name="connsiteX0" fmla="*/ 2675744 w 4786788"/>
              <a:gd name="connsiteY0" fmla="*/ 250 h 4954478"/>
              <a:gd name="connsiteX1" fmla="*/ 3910127 w 4786788"/>
              <a:gd name="connsiteY1" fmla="*/ 639854 h 4954478"/>
              <a:gd name="connsiteX2" fmla="*/ 4762652 w 4786788"/>
              <a:gd name="connsiteY2" fmla="*/ 1906156 h 4954478"/>
              <a:gd name="connsiteX3" fmla="*/ 4477774 w 4786788"/>
              <a:gd name="connsiteY3" fmla="*/ 3809337 h 4954478"/>
              <a:gd name="connsiteX4" fmla="*/ 3446609 w 4786788"/>
              <a:gd name="connsiteY4" fmla="*/ 4845105 h 4954478"/>
              <a:gd name="connsiteX5" fmla="*/ 1101279 w 4786788"/>
              <a:gd name="connsiteY5" fmla="*/ 4657486 h 4954478"/>
              <a:gd name="connsiteX6" fmla="*/ 43197 w 4786788"/>
              <a:gd name="connsiteY6" fmla="*/ 3234154 h 4954478"/>
              <a:gd name="connsiteX7" fmla="*/ 509929 w 4786788"/>
              <a:gd name="connsiteY7" fmla="*/ 873359 h 4954478"/>
              <a:gd name="connsiteX8" fmla="*/ 2675744 w 4786788"/>
              <a:gd name="connsiteY8" fmla="*/ 250 h 4954478"/>
              <a:gd name="connsiteX0" fmla="*/ 2675744 w 4786788"/>
              <a:gd name="connsiteY0" fmla="*/ 250 h 4954478"/>
              <a:gd name="connsiteX1" fmla="*/ 3910127 w 4786788"/>
              <a:gd name="connsiteY1" fmla="*/ 639854 h 4954478"/>
              <a:gd name="connsiteX2" fmla="*/ 4762652 w 4786788"/>
              <a:gd name="connsiteY2" fmla="*/ 1906156 h 4954478"/>
              <a:gd name="connsiteX3" fmla="*/ 4477774 w 4786788"/>
              <a:gd name="connsiteY3" fmla="*/ 3809337 h 4954478"/>
              <a:gd name="connsiteX4" fmla="*/ 3446609 w 4786788"/>
              <a:gd name="connsiteY4" fmla="*/ 4845105 h 4954478"/>
              <a:gd name="connsiteX5" fmla="*/ 1101279 w 4786788"/>
              <a:gd name="connsiteY5" fmla="*/ 4657486 h 4954478"/>
              <a:gd name="connsiteX6" fmla="*/ 43197 w 4786788"/>
              <a:gd name="connsiteY6" fmla="*/ 3234154 h 4954478"/>
              <a:gd name="connsiteX7" fmla="*/ 509929 w 4786788"/>
              <a:gd name="connsiteY7" fmla="*/ 873359 h 4954478"/>
              <a:gd name="connsiteX8" fmla="*/ 2675744 w 4786788"/>
              <a:gd name="connsiteY8" fmla="*/ 250 h 4954478"/>
              <a:gd name="connsiteX0" fmla="*/ 2675744 w 4786788"/>
              <a:gd name="connsiteY0" fmla="*/ 290 h 4954518"/>
              <a:gd name="connsiteX1" fmla="*/ 3910127 w 4786788"/>
              <a:gd name="connsiteY1" fmla="*/ 639894 h 4954518"/>
              <a:gd name="connsiteX2" fmla="*/ 4762652 w 4786788"/>
              <a:gd name="connsiteY2" fmla="*/ 1906196 h 4954518"/>
              <a:gd name="connsiteX3" fmla="*/ 4477774 w 4786788"/>
              <a:gd name="connsiteY3" fmla="*/ 3809377 h 4954518"/>
              <a:gd name="connsiteX4" fmla="*/ 3446609 w 4786788"/>
              <a:gd name="connsiteY4" fmla="*/ 4845145 h 4954518"/>
              <a:gd name="connsiteX5" fmla="*/ 1101279 w 4786788"/>
              <a:gd name="connsiteY5" fmla="*/ 4657526 h 4954518"/>
              <a:gd name="connsiteX6" fmla="*/ 43197 w 4786788"/>
              <a:gd name="connsiteY6" fmla="*/ 3234194 h 4954518"/>
              <a:gd name="connsiteX7" fmla="*/ 509929 w 4786788"/>
              <a:gd name="connsiteY7" fmla="*/ 873399 h 4954518"/>
              <a:gd name="connsiteX8" fmla="*/ 2675744 w 4786788"/>
              <a:gd name="connsiteY8" fmla="*/ 290 h 4954518"/>
              <a:gd name="connsiteX0" fmla="*/ 2675744 w 4786788"/>
              <a:gd name="connsiteY0" fmla="*/ 326 h 4954554"/>
              <a:gd name="connsiteX1" fmla="*/ 3990884 w 4786788"/>
              <a:gd name="connsiteY1" fmla="*/ 591130 h 4954554"/>
              <a:gd name="connsiteX2" fmla="*/ 4762652 w 4786788"/>
              <a:gd name="connsiteY2" fmla="*/ 1906232 h 4954554"/>
              <a:gd name="connsiteX3" fmla="*/ 4477774 w 4786788"/>
              <a:gd name="connsiteY3" fmla="*/ 3809413 h 4954554"/>
              <a:gd name="connsiteX4" fmla="*/ 3446609 w 4786788"/>
              <a:gd name="connsiteY4" fmla="*/ 4845181 h 4954554"/>
              <a:gd name="connsiteX5" fmla="*/ 1101279 w 4786788"/>
              <a:gd name="connsiteY5" fmla="*/ 4657562 h 4954554"/>
              <a:gd name="connsiteX6" fmla="*/ 43197 w 4786788"/>
              <a:gd name="connsiteY6" fmla="*/ 3234230 h 4954554"/>
              <a:gd name="connsiteX7" fmla="*/ 509929 w 4786788"/>
              <a:gd name="connsiteY7" fmla="*/ 873435 h 4954554"/>
              <a:gd name="connsiteX8" fmla="*/ 2675744 w 4786788"/>
              <a:gd name="connsiteY8" fmla="*/ 326 h 4954554"/>
              <a:gd name="connsiteX0" fmla="*/ 2662196 w 4773240"/>
              <a:gd name="connsiteY0" fmla="*/ 326 h 4954554"/>
              <a:gd name="connsiteX1" fmla="*/ 3977336 w 4773240"/>
              <a:gd name="connsiteY1" fmla="*/ 591130 h 4954554"/>
              <a:gd name="connsiteX2" fmla="*/ 4749104 w 4773240"/>
              <a:gd name="connsiteY2" fmla="*/ 1906232 h 4954554"/>
              <a:gd name="connsiteX3" fmla="*/ 4464226 w 4773240"/>
              <a:gd name="connsiteY3" fmla="*/ 3809413 h 4954554"/>
              <a:gd name="connsiteX4" fmla="*/ 3433061 w 4773240"/>
              <a:gd name="connsiteY4" fmla="*/ 4845181 h 4954554"/>
              <a:gd name="connsiteX5" fmla="*/ 1087731 w 4773240"/>
              <a:gd name="connsiteY5" fmla="*/ 4657562 h 4954554"/>
              <a:gd name="connsiteX6" fmla="*/ 29649 w 4773240"/>
              <a:gd name="connsiteY6" fmla="*/ 3234230 h 4954554"/>
              <a:gd name="connsiteX7" fmla="*/ 640977 w 4773240"/>
              <a:gd name="connsiteY7" fmla="*/ 730117 h 4954554"/>
              <a:gd name="connsiteX8" fmla="*/ 2662196 w 4773240"/>
              <a:gd name="connsiteY8" fmla="*/ 326 h 4954554"/>
              <a:gd name="connsiteX0" fmla="*/ 2664762 w 4775806"/>
              <a:gd name="connsiteY0" fmla="*/ 326 h 4954554"/>
              <a:gd name="connsiteX1" fmla="*/ 3979902 w 4775806"/>
              <a:gd name="connsiteY1" fmla="*/ 591130 h 4954554"/>
              <a:gd name="connsiteX2" fmla="*/ 4751670 w 4775806"/>
              <a:gd name="connsiteY2" fmla="*/ 1906232 h 4954554"/>
              <a:gd name="connsiteX3" fmla="*/ 4466792 w 4775806"/>
              <a:gd name="connsiteY3" fmla="*/ 3809413 h 4954554"/>
              <a:gd name="connsiteX4" fmla="*/ 3435627 w 4775806"/>
              <a:gd name="connsiteY4" fmla="*/ 4845181 h 4954554"/>
              <a:gd name="connsiteX5" fmla="*/ 1090297 w 4775806"/>
              <a:gd name="connsiteY5" fmla="*/ 4657562 h 4954554"/>
              <a:gd name="connsiteX6" fmla="*/ 32215 w 4775806"/>
              <a:gd name="connsiteY6" fmla="*/ 3234230 h 4954554"/>
              <a:gd name="connsiteX7" fmla="*/ 607899 w 4775806"/>
              <a:gd name="connsiteY7" fmla="*/ 806182 h 4954554"/>
              <a:gd name="connsiteX8" fmla="*/ 2664762 w 4775806"/>
              <a:gd name="connsiteY8" fmla="*/ 326 h 4954554"/>
              <a:gd name="connsiteX0" fmla="*/ 2673549 w 4784593"/>
              <a:gd name="connsiteY0" fmla="*/ 326 h 4954554"/>
              <a:gd name="connsiteX1" fmla="*/ 3988689 w 4784593"/>
              <a:gd name="connsiteY1" fmla="*/ 591130 h 4954554"/>
              <a:gd name="connsiteX2" fmla="*/ 4760457 w 4784593"/>
              <a:gd name="connsiteY2" fmla="*/ 1906232 h 4954554"/>
              <a:gd name="connsiteX3" fmla="*/ 4475579 w 4784593"/>
              <a:gd name="connsiteY3" fmla="*/ 3809413 h 4954554"/>
              <a:gd name="connsiteX4" fmla="*/ 3444414 w 4784593"/>
              <a:gd name="connsiteY4" fmla="*/ 4845181 h 4954554"/>
              <a:gd name="connsiteX5" fmla="*/ 1099084 w 4784593"/>
              <a:gd name="connsiteY5" fmla="*/ 4657562 h 4954554"/>
              <a:gd name="connsiteX6" fmla="*/ 41002 w 4784593"/>
              <a:gd name="connsiteY6" fmla="*/ 3234230 h 4954554"/>
              <a:gd name="connsiteX7" fmla="*/ 616686 w 4784593"/>
              <a:gd name="connsiteY7" fmla="*/ 806182 h 4954554"/>
              <a:gd name="connsiteX8" fmla="*/ 2673549 w 4784593"/>
              <a:gd name="connsiteY8" fmla="*/ 326 h 4954554"/>
              <a:gd name="connsiteX0" fmla="*/ 2649000 w 4760044"/>
              <a:gd name="connsiteY0" fmla="*/ 326 h 4964273"/>
              <a:gd name="connsiteX1" fmla="*/ 3964140 w 4760044"/>
              <a:gd name="connsiteY1" fmla="*/ 591130 h 4964273"/>
              <a:gd name="connsiteX2" fmla="*/ 4735908 w 4760044"/>
              <a:gd name="connsiteY2" fmla="*/ 1906232 h 4964273"/>
              <a:gd name="connsiteX3" fmla="*/ 4451030 w 4760044"/>
              <a:gd name="connsiteY3" fmla="*/ 3809413 h 4964273"/>
              <a:gd name="connsiteX4" fmla="*/ 3419865 w 4760044"/>
              <a:gd name="connsiteY4" fmla="*/ 4845181 h 4964273"/>
              <a:gd name="connsiteX5" fmla="*/ 1074535 w 4760044"/>
              <a:gd name="connsiteY5" fmla="*/ 4657562 h 4964273"/>
              <a:gd name="connsiteX6" fmla="*/ 33359 w 4760044"/>
              <a:gd name="connsiteY6" fmla="*/ 2995991 h 4964273"/>
              <a:gd name="connsiteX7" fmla="*/ 592137 w 4760044"/>
              <a:gd name="connsiteY7" fmla="*/ 806182 h 4964273"/>
              <a:gd name="connsiteX8" fmla="*/ 2649000 w 4760044"/>
              <a:gd name="connsiteY8" fmla="*/ 326 h 4964273"/>
              <a:gd name="connsiteX0" fmla="*/ 2649000 w 4760044"/>
              <a:gd name="connsiteY0" fmla="*/ 300 h 4964247"/>
              <a:gd name="connsiteX1" fmla="*/ 3813909 w 4760044"/>
              <a:gd name="connsiteY1" fmla="*/ 619239 h 4964247"/>
              <a:gd name="connsiteX2" fmla="*/ 4735908 w 4760044"/>
              <a:gd name="connsiteY2" fmla="*/ 1906206 h 4964247"/>
              <a:gd name="connsiteX3" fmla="*/ 4451030 w 4760044"/>
              <a:gd name="connsiteY3" fmla="*/ 3809387 h 4964247"/>
              <a:gd name="connsiteX4" fmla="*/ 3419865 w 4760044"/>
              <a:gd name="connsiteY4" fmla="*/ 4845155 h 4964247"/>
              <a:gd name="connsiteX5" fmla="*/ 1074535 w 4760044"/>
              <a:gd name="connsiteY5" fmla="*/ 4657536 h 4964247"/>
              <a:gd name="connsiteX6" fmla="*/ 33359 w 4760044"/>
              <a:gd name="connsiteY6" fmla="*/ 2995965 h 4964247"/>
              <a:gd name="connsiteX7" fmla="*/ 592137 w 4760044"/>
              <a:gd name="connsiteY7" fmla="*/ 806156 h 4964247"/>
              <a:gd name="connsiteX8" fmla="*/ 2649000 w 4760044"/>
              <a:gd name="connsiteY8" fmla="*/ 300 h 4964247"/>
              <a:gd name="connsiteX0" fmla="*/ 2649000 w 4849477"/>
              <a:gd name="connsiteY0" fmla="*/ -2 h 4963945"/>
              <a:gd name="connsiteX1" fmla="*/ 4735908 w 4849477"/>
              <a:gd name="connsiteY1" fmla="*/ 1905904 h 4963945"/>
              <a:gd name="connsiteX2" fmla="*/ 4451030 w 4849477"/>
              <a:gd name="connsiteY2" fmla="*/ 3809085 h 4963945"/>
              <a:gd name="connsiteX3" fmla="*/ 3419865 w 4849477"/>
              <a:gd name="connsiteY3" fmla="*/ 4844853 h 4963945"/>
              <a:gd name="connsiteX4" fmla="*/ 1074535 w 4849477"/>
              <a:gd name="connsiteY4" fmla="*/ 4657234 h 4963945"/>
              <a:gd name="connsiteX5" fmla="*/ 33359 w 4849477"/>
              <a:gd name="connsiteY5" fmla="*/ 2995663 h 4963945"/>
              <a:gd name="connsiteX6" fmla="*/ 592137 w 4849477"/>
              <a:gd name="connsiteY6" fmla="*/ 805854 h 4963945"/>
              <a:gd name="connsiteX7" fmla="*/ 2649000 w 4849477"/>
              <a:gd name="connsiteY7" fmla="*/ -2 h 4963945"/>
              <a:gd name="connsiteX0" fmla="*/ 2649000 w 4859466"/>
              <a:gd name="connsiteY0" fmla="*/ -2 h 5536260"/>
              <a:gd name="connsiteX1" fmla="*/ 4735908 w 4859466"/>
              <a:gd name="connsiteY1" fmla="*/ 1905904 h 5536260"/>
              <a:gd name="connsiteX2" fmla="*/ 4451030 w 4859466"/>
              <a:gd name="connsiteY2" fmla="*/ 3809085 h 5536260"/>
              <a:gd name="connsiteX3" fmla="*/ 3067466 w 4859466"/>
              <a:gd name="connsiteY3" fmla="*/ 5491001 h 5536260"/>
              <a:gd name="connsiteX4" fmla="*/ 1074535 w 4859466"/>
              <a:gd name="connsiteY4" fmla="*/ 4657234 h 5536260"/>
              <a:gd name="connsiteX5" fmla="*/ 33359 w 4859466"/>
              <a:gd name="connsiteY5" fmla="*/ 2995663 h 5536260"/>
              <a:gd name="connsiteX6" fmla="*/ 592137 w 4859466"/>
              <a:gd name="connsiteY6" fmla="*/ 805854 h 5536260"/>
              <a:gd name="connsiteX7" fmla="*/ 2649000 w 4859466"/>
              <a:gd name="connsiteY7" fmla="*/ -2 h 5536260"/>
              <a:gd name="connsiteX0" fmla="*/ 2780481 w 4861205"/>
              <a:gd name="connsiteY0" fmla="*/ -2 h 5864449"/>
              <a:gd name="connsiteX1" fmla="*/ 4737647 w 4861205"/>
              <a:gd name="connsiteY1" fmla="*/ 2234093 h 5864449"/>
              <a:gd name="connsiteX2" fmla="*/ 4452769 w 4861205"/>
              <a:gd name="connsiteY2" fmla="*/ 4137274 h 5864449"/>
              <a:gd name="connsiteX3" fmla="*/ 3069205 w 4861205"/>
              <a:gd name="connsiteY3" fmla="*/ 5819190 h 5864449"/>
              <a:gd name="connsiteX4" fmla="*/ 1076274 w 4861205"/>
              <a:gd name="connsiteY4" fmla="*/ 4985423 h 5864449"/>
              <a:gd name="connsiteX5" fmla="*/ 35098 w 4861205"/>
              <a:gd name="connsiteY5" fmla="*/ 3323852 h 5864449"/>
              <a:gd name="connsiteX6" fmla="*/ 593876 w 4861205"/>
              <a:gd name="connsiteY6" fmla="*/ 1134043 h 5864449"/>
              <a:gd name="connsiteX7" fmla="*/ 2780481 w 4861205"/>
              <a:gd name="connsiteY7" fmla="*/ -2 h 5864449"/>
              <a:gd name="connsiteX0" fmla="*/ 2289077 w 4369801"/>
              <a:gd name="connsiteY0" fmla="*/ -2 h 5893101"/>
              <a:gd name="connsiteX1" fmla="*/ 4246243 w 4369801"/>
              <a:gd name="connsiteY1" fmla="*/ 2234093 h 5893101"/>
              <a:gd name="connsiteX2" fmla="*/ 3961365 w 4369801"/>
              <a:gd name="connsiteY2" fmla="*/ 4137274 h 5893101"/>
              <a:gd name="connsiteX3" fmla="*/ 2577801 w 4369801"/>
              <a:gd name="connsiteY3" fmla="*/ 5819190 h 5893101"/>
              <a:gd name="connsiteX4" fmla="*/ 584870 w 4369801"/>
              <a:gd name="connsiteY4" fmla="*/ 4985423 h 5893101"/>
              <a:gd name="connsiteX5" fmla="*/ 102472 w 4369801"/>
              <a:gd name="connsiteY5" fmla="*/ 1134043 h 5893101"/>
              <a:gd name="connsiteX6" fmla="*/ 2289077 w 4369801"/>
              <a:gd name="connsiteY6" fmla="*/ -2 h 5893101"/>
              <a:gd name="connsiteX0" fmla="*/ 2352777 w 4433501"/>
              <a:gd name="connsiteY0" fmla="*/ -2 h 5854124"/>
              <a:gd name="connsiteX1" fmla="*/ 4309943 w 4433501"/>
              <a:gd name="connsiteY1" fmla="*/ 2234093 h 5854124"/>
              <a:gd name="connsiteX2" fmla="*/ 4025065 w 4433501"/>
              <a:gd name="connsiteY2" fmla="*/ 4137274 h 5854124"/>
              <a:gd name="connsiteX3" fmla="*/ 2641501 w 4433501"/>
              <a:gd name="connsiteY3" fmla="*/ 5819190 h 5854124"/>
              <a:gd name="connsiteX4" fmla="*/ 430809 w 4433501"/>
              <a:gd name="connsiteY4" fmla="*/ 4389642 h 5854124"/>
              <a:gd name="connsiteX5" fmla="*/ 166172 w 4433501"/>
              <a:gd name="connsiteY5" fmla="*/ 1134043 h 5854124"/>
              <a:gd name="connsiteX6" fmla="*/ 2352777 w 4433501"/>
              <a:gd name="connsiteY6" fmla="*/ -2 h 5854124"/>
              <a:gd name="connsiteX0" fmla="*/ 2193618 w 4274342"/>
              <a:gd name="connsiteY0" fmla="*/ -2 h 5850779"/>
              <a:gd name="connsiteX1" fmla="*/ 4150784 w 4274342"/>
              <a:gd name="connsiteY1" fmla="*/ 2234093 h 5850779"/>
              <a:gd name="connsiteX2" fmla="*/ 3865906 w 4274342"/>
              <a:gd name="connsiteY2" fmla="*/ 4137274 h 5850779"/>
              <a:gd name="connsiteX3" fmla="*/ 2482342 w 4274342"/>
              <a:gd name="connsiteY3" fmla="*/ 5819190 h 5850779"/>
              <a:gd name="connsiteX4" fmla="*/ 271650 w 4274342"/>
              <a:gd name="connsiteY4" fmla="*/ 4389642 h 5850779"/>
              <a:gd name="connsiteX5" fmla="*/ 247914 w 4274342"/>
              <a:gd name="connsiteY5" fmla="*/ 1846756 h 5850779"/>
              <a:gd name="connsiteX6" fmla="*/ 2193618 w 4274342"/>
              <a:gd name="connsiteY6" fmla="*/ -2 h 5850779"/>
              <a:gd name="connsiteX0" fmla="*/ 1967294 w 4267345"/>
              <a:gd name="connsiteY0" fmla="*/ -3 h 5416782"/>
              <a:gd name="connsiteX1" fmla="*/ 4137681 w 4267345"/>
              <a:gd name="connsiteY1" fmla="*/ 1800096 h 5416782"/>
              <a:gd name="connsiteX2" fmla="*/ 3852803 w 4267345"/>
              <a:gd name="connsiteY2" fmla="*/ 3703277 h 5416782"/>
              <a:gd name="connsiteX3" fmla="*/ 2469239 w 4267345"/>
              <a:gd name="connsiteY3" fmla="*/ 5385193 h 5416782"/>
              <a:gd name="connsiteX4" fmla="*/ 258547 w 4267345"/>
              <a:gd name="connsiteY4" fmla="*/ 3955645 h 5416782"/>
              <a:gd name="connsiteX5" fmla="*/ 234811 w 4267345"/>
              <a:gd name="connsiteY5" fmla="*/ 1412759 h 5416782"/>
              <a:gd name="connsiteX6" fmla="*/ 1967294 w 4267345"/>
              <a:gd name="connsiteY6" fmla="*/ -3 h 5416782"/>
              <a:gd name="connsiteX0" fmla="*/ 1967294 w 3964997"/>
              <a:gd name="connsiteY0" fmla="*/ -3 h 5416782"/>
              <a:gd name="connsiteX1" fmla="*/ 3668011 w 3964997"/>
              <a:gd name="connsiteY1" fmla="*/ 1478862 h 5416782"/>
              <a:gd name="connsiteX2" fmla="*/ 3852803 w 3964997"/>
              <a:gd name="connsiteY2" fmla="*/ 3703277 h 5416782"/>
              <a:gd name="connsiteX3" fmla="*/ 2469239 w 3964997"/>
              <a:gd name="connsiteY3" fmla="*/ 5385193 h 5416782"/>
              <a:gd name="connsiteX4" fmla="*/ 258547 w 3964997"/>
              <a:gd name="connsiteY4" fmla="*/ 3955645 h 5416782"/>
              <a:gd name="connsiteX5" fmla="*/ 234811 w 3964997"/>
              <a:gd name="connsiteY5" fmla="*/ 1412759 h 5416782"/>
              <a:gd name="connsiteX6" fmla="*/ 1967294 w 3964997"/>
              <a:gd name="connsiteY6" fmla="*/ -3 h 541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4997" h="5416782">
                <a:moveTo>
                  <a:pt x="1967294" y="-3"/>
                </a:moveTo>
                <a:cubicBezTo>
                  <a:pt x="2657922" y="183339"/>
                  <a:pt x="3353760" y="861649"/>
                  <a:pt x="3668011" y="1478862"/>
                </a:cubicBezTo>
                <a:cubicBezTo>
                  <a:pt x="3982262" y="2096075"/>
                  <a:pt x="4052598" y="3052222"/>
                  <a:pt x="3852803" y="3703277"/>
                </a:cubicBezTo>
                <a:cubicBezTo>
                  <a:pt x="3653008" y="4354332"/>
                  <a:pt x="2782065" y="5270224"/>
                  <a:pt x="2469239" y="5385193"/>
                </a:cubicBezTo>
                <a:cubicBezTo>
                  <a:pt x="1758393" y="5606258"/>
                  <a:pt x="630952" y="4617717"/>
                  <a:pt x="258547" y="3955645"/>
                </a:cubicBezTo>
                <a:cubicBezTo>
                  <a:pt x="-113858" y="3293573"/>
                  <a:pt x="-49980" y="2072034"/>
                  <a:pt x="234811" y="1412759"/>
                </a:cubicBezTo>
                <a:cubicBezTo>
                  <a:pt x="519602" y="753484"/>
                  <a:pt x="1314621" y="30745"/>
                  <a:pt x="1967294" y="-3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5E4004CA-D944-9413-57E4-39A4DD96B0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7232354">
            <a:off x="-247744" y="5576873"/>
            <a:ext cx="1337368" cy="708528"/>
          </a:xfrm>
          <a:custGeom>
            <a:avLst/>
            <a:gdLst>
              <a:gd name="connsiteX0" fmla="*/ 0 w 1471056"/>
              <a:gd name="connsiteY0" fmla="*/ 773980 h 779355"/>
              <a:gd name="connsiteX1" fmla="*/ 26322 w 1471056"/>
              <a:gd name="connsiteY1" fmla="*/ 506856 h 779355"/>
              <a:gd name="connsiteX2" fmla="*/ 276140 w 1471056"/>
              <a:gd name="connsiteY2" fmla="*/ 132549 h 779355"/>
              <a:gd name="connsiteX3" fmla="*/ 873345 w 1471056"/>
              <a:gd name="connsiteY3" fmla="*/ 6136 h 779355"/>
              <a:gd name="connsiteX4" fmla="*/ 1192218 w 1471056"/>
              <a:gd name="connsiteY4" fmla="*/ 133772 h 779355"/>
              <a:gd name="connsiteX5" fmla="*/ 1420330 w 1471056"/>
              <a:gd name="connsiteY5" fmla="*/ 365520 h 779355"/>
              <a:gd name="connsiteX6" fmla="*/ 1452413 w 1471056"/>
              <a:gd name="connsiteY6" fmla="*/ 443947 h 779355"/>
              <a:gd name="connsiteX7" fmla="*/ 1471056 w 1471056"/>
              <a:gd name="connsiteY7" fmla="*/ 519328 h 779355"/>
              <a:gd name="connsiteX8" fmla="*/ 1133822 w 1471056"/>
              <a:gd name="connsiteY8" fmla="*/ 718285 h 779355"/>
              <a:gd name="connsiteX9" fmla="*/ 1133742 w 1471056"/>
              <a:gd name="connsiteY9" fmla="*/ 717787 h 779355"/>
              <a:gd name="connsiteX10" fmla="*/ 1077236 w 1471056"/>
              <a:gd name="connsiteY10" fmla="*/ 468708 h 779355"/>
              <a:gd name="connsiteX11" fmla="*/ 826021 w 1471056"/>
              <a:gd name="connsiteY11" fmla="*/ 318797 h 779355"/>
              <a:gd name="connsiteX12" fmla="*/ 590888 w 1471056"/>
              <a:gd name="connsiteY12" fmla="*/ 343734 h 779355"/>
              <a:gd name="connsiteX13" fmla="*/ 393101 w 1471056"/>
              <a:gd name="connsiteY13" fmla="*/ 487989 h 779355"/>
              <a:gd name="connsiteX14" fmla="*/ 345899 w 1471056"/>
              <a:gd name="connsiteY14" fmla="*/ 760703 h 779355"/>
              <a:gd name="connsiteX15" fmla="*/ 0 w 1471056"/>
              <a:gd name="connsiteY15" fmla="*/ 773980 h 779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71056" h="779355">
                <a:moveTo>
                  <a:pt x="0" y="773980"/>
                </a:moveTo>
                <a:cubicBezTo>
                  <a:pt x="3300" y="701598"/>
                  <a:pt x="8302" y="623360"/>
                  <a:pt x="26322" y="506856"/>
                </a:cubicBezTo>
                <a:cubicBezTo>
                  <a:pt x="43601" y="429940"/>
                  <a:pt x="141652" y="217028"/>
                  <a:pt x="276140" y="132549"/>
                </a:cubicBezTo>
                <a:cubicBezTo>
                  <a:pt x="445334" y="35686"/>
                  <a:pt x="635539" y="-19128"/>
                  <a:pt x="873345" y="6136"/>
                </a:cubicBezTo>
                <a:cubicBezTo>
                  <a:pt x="1000787" y="7975"/>
                  <a:pt x="1101054" y="73875"/>
                  <a:pt x="1192218" y="133772"/>
                </a:cubicBezTo>
                <a:cubicBezTo>
                  <a:pt x="1283382" y="193669"/>
                  <a:pt x="1368797" y="268943"/>
                  <a:pt x="1420330" y="365520"/>
                </a:cubicBezTo>
                <a:cubicBezTo>
                  <a:pt x="1433213" y="389665"/>
                  <a:pt x="1443688" y="416070"/>
                  <a:pt x="1452413" y="443947"/>
                </a:cubicBezTo>
                <a:lnTo>
                  <a:pt x="1471056" y="519328"/>
                </a:lnTo>
                <a:lnTo>
                  <a:pt x="1133822" y="718285"/>
                </a:lnTo>
                <a:lnTo>
                  <a:pt x="1133742" y="717787"/>
                </a:lnTo>
                <a:cubicBezTo>
                  <a:pt x="1126339" y="656267"/>
                  <a:pt x="1122627" y="530107"/>
                  <a:pt x="1077236" y="468708"/>
                </a:cubicBezTo>
                <a:cubicBezTo>
                  <a:pt x="1025361" y="398538"/>
                  <a:pt x="907078" y="339626"/>
                  <a:pt x="826021" y="318797"/>
                </a:cubicBezTo>
                <a:cubicBezTo>
                  <a:pt x="744963" y="297968"/>
                  <a:pt x="663042" y="315535"/>
                  <a:pt x="590888" y="343734"/>
                </a:cubicBezTo>
                <a:cubicBezTo>
                  <a:pt x="518735" y="371932"/>
                  <a:pt x="433932" y="418495"/>
                  <a:pt x="393101" y="487989"/>
                </a:cubicBezTo>
                <a:cubicBezTo>
                  <a:pt x="352269" y="557484"/>
                  <a:pt x="345165" y="668573"/>
                  <a:pt x="345899" y="760703"/>
                </a:cubicBezTo>
                <a:cubicBezTo>
                  <a:pt x="238772" y="767756"/>
                  <a:pt x="38829" y="789288"/>
                  <a:pt x="0" y="77398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xmlns="" id="{A049BB47-3360-D0AD-5C98-2A10527980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7232354">
            <a:off x="-247744" y="5575284"/>
            <a:ext cx="1337368" cy="708528"/>
          </a:xfrm>
          <a:custGeom>
            <a:avLst/>
            <a:gdLst>
              <a:gd name="connsiteX0" fmla="*/ 0 w 1471056"/>
              <a:gd name="connsiteY0" fmla="*/ 773980 h 779355"/>
              <a:gd name="connsiteX1" fmla="*/ 26322 w 1471056"/>
              <a:gd name="connsiteY1" fmla="*/ 506856 h 779355"/>
              <a:gd name="connsiteX2" fmla="*/ 276140 w 1471056"/>
              <a:gd name="connsiteY2" fmla="*/ 132549 h 779355"/>
              <a:gd name="connsiteX3" fmla="*/ 873345 w 1471056"/>
              <a:gd name="connsiteY3" fmla="*/ 6136 h 779355"/>
              <a:gd name="connsiteX4" fmla="*/ 1192218 w 1471056"/>
              <a:gd name="connsiteY4" fmla="*/ 133772 h 779355"/>
              <a:gd name="connsiteX5" fmla="*/ 1420330 w 1471056"/>
              <a:gd name="connsiteY5" fmla="*/ 365520 h 779355"/>
              <a:gd name="connsiteX6" fmla="*/ 1452413 w 1471056"/>
              <a:gd name="connsiteY6" fmla="*/ 443947 h 779355"/>
              <a:gd name="connsiteX7" fmla="*/ 1471056 w 1471056"/>
              <a:gd name="connsiteY7" fmla="*/ 519326 h 779355"/>
              <a:gd name="connsiteX8" fmla="*/ 1133822 w 1471056"/>
              <a:gd name="connsiteY8" fmla="*/ 718283 h 779355"/>
              <a:gd name="connsiteX9" fmla="*/ 1133742 w 1471056"/>
              <a:gd name="connsiteY9" fmla="*/ 717787 h 779355"/>
              <a:gd name="connsiteX10" fmla="*/ 1077236 w 1471056"/>
              <a:gd name="connsiteY10" fmla="*/ 468708 h 779355"/>
              <a:gd name="connsiteX11" fmla="*/ 826021 w 1471056"/>
              <a:gd name="connsiteY11" fmla="*/ 318797 h 779355"/>
              <a:gd name="connsiteX12" fmla="*/ 590888 w 1471056"/>
              <a:gd name="connsiteY12" fmla="*/ 343734 h 779355"/>
              <a:gd name="connsiteX13" fmla="*/ 393101 w 1471056"/>
              <a:gd name="connsiteY13" fmla="*/ 487989 h 779355"/>
              <a:gd name="connsiteX14" fmla="*/ 345899 w 1471056"/>
              <a:gd name="connsiteY14" fmla="*/ 760703 h 779355"/>
              <a:gd name="connsiteX15" fmla="*/ 0 w 1471056"/>
              <a:gd name="connsiteY15" fmla="*/ 773980 h 779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71056" h="779355">
                <a:moveTo>
                  <a:pt x="0" y="773980"/>
                </a:moveTo>
                <a:cubicBezTo>
                  <a:pt x="3300" y="701598"/>
                  <a:pt x="8302" y="623360"/>
                  <a:pt x="26322" y="506856"/>
                </a:cubicBezTo>
                <a:cubicBezTo>
                  <a:pt x="43601" y="429941"/>
                  <a:pt x="141652" y="217028"/>
                  <a:pt x="276140" y="132549"/>
                </a:cubicBezTo>
                <a:cubicBezTo>
                  <a:pt x="445334" y="35686"/>
                  <a:pt x="635539" y="-19127"/>
                  <a:pt x="873345" y="6136"/>
                </a:cubicBezTo>
                <a:cubicBezTo>
                  <a:pt x="1000787" y="7976"/>
                  <a:pt x="1101054" y="73875"/>
                  <a:pt x="1192218" y="133772"/>
                </a:cubicBezTo>
                <a:cubicBezTo>
                  <a:pt x="1283382" y="193670"/>
                  <a:pt x="1368797" y="268943"/>
                  <a:pt x="1420330" y="365520"/>
                </a:cubicBezTo>
                <a:cubicBezTo>
                  <a:pt x="1433213" y="389665"/>
                  <a:pt x="1443688" y="416070"/>
                  <a:pt x="1452413" y="443947"/>
                </a:cubicBezTo>
                <a:lnTo>
                  <a:pt x="1471056" y="519326"/>
                </a:lnTo>
                <a:lnTo>
                  <a:pt x="1133822" y="718283"/>
                </a:lnTo>
                <a:lnTo>
                  <a:pt x="1133742" y="717787"/>
                </a:lnTo>
                <a:cubicBezTo>
                  <a:pt x="1126339" y="656267"/>
                  <a:pt x="1122627" y="530107"/>
                  <a:pt x="1077236" y="468708"/>
                </a:cubicBezTo>
                <a:cubicBezTo>
                  <a:pt x="1025361" y="398538"/>
                  <a:pt x="907078" y="339626"/>
                  <a:pt x="826021" y="318797"/>
                </a:cubicBezTo>
                <a:cubicBezTo>
                  <a:pt x="744963" y="297968"/>
                  <a:pt x="663042" y="315535"/>
                  <a:pt x="590888" y="343734"/>
                </a:cubicBezTo>
                <a:cubicBezTo>
                  <a:pt x="518735" y="371932"/>
                  <a:pt x="433932" y="418495"/>
                  <a:pt x="393101" y="487989"/>
                </a:cubicBezTo>
                <a:cubicBezTo>
                  <a:pt x="352269" y="557484"/>
                  <a:pt x="345165" y="668573"/>
                  <a:pt x="345899" y="760703"/>
                </a:cubicBezTo>
                <a:cubicBezTo>
                  <a:pt x="238772" y="767756"/>
                  <a:pt x="38829" y="789288"/>
                  <a:pt x="0" y="77398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7038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xmlns="" id="{AD2F5602-6586-46E4-8645-2CDA442ABF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99434B85-DB0D-4010-A6A1-147F28D47D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71BE23-4682-7201-A5BB-4BFF8B3CE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320231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i="0">
                <a:solidFill>
                  <a:schemeClr val="tx2"/>
                </a:solidFill>
                <a:effectLst/>
                <a:latin typeface="Söhne"/>
              </a:rPr>
              <a:t>MATERIALS AND METHODS</a:t>
            </a:r>
            <a:endParaRPr lang="en-US" sz="4000">
              <a:solidFill>
                <a:schemeClr val="tx2"/>
              </a:solidFill>
              <a:latin typeface="Söhne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F2E5F4F0-80C0-49F3-84A2-453DE42F20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2915607" cy="2187829"/>
            <a:chOff x="-305" y="-1"/>
            <a:chExt cx="3832880" cy="2876136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342FEDB6-5432-4162-8648-3827572AF0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B9FE345E-092D-4A20-A43A-0F9258D969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7A313FCF-0EE7-4C6B-BAB3-EFC9451D3D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0B9ECD02-BE1B-4347-8C2E-EEA690082F6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936B92F-FBC5-526F-486A-7C7E99507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0335" y="3676289"/>
            <a:ext cx="2183384" cy="2316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D6E97A2-79B5-6296-0360-5F9A6D466F3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7604" y="3907966"/>
            <a:ext cx="239909" cy="1850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2330C6A-E6F8-CD9E-9E92-7719DDEBFF8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42952" y="3885274"/>
            <a:ext cx="115923" cy="1593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5CBA7F9-5015-CED0-ACC7-9EF0EB2B83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5416" y="1966023"/>
            <a:ext cx="7437440" cy="320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3873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xmlns="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xmlns="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71BE23-4682-7201-A5BB-4BFF8B3CE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436" y="1153572"/>
            <a:ext cx="3666798" cy="4461163"/>
          </a:xfrm>
        </p:spPr>
        <p:txBody>
          <a:bodyPr>
            <a:normAutofit/>
          </a:bodyPr>
          <a:lstStyle/>
          <a:p>
            <a:r>
              <a:rPr lang="en-US" b="1" i="0" dirty="0">
                <a:solidFill>
                  <a:srgbClr val="FFFFFF"/>
                </a:solidFill>
                <a:effectLst/>
                <a:latin typeface="Söhne"/>
              </a:rPr>
              <a:t>MATERIALS AND METHODS</a:t>
            </a:r>
            <a:endParaRPr lang="en-US" dirty="0">
              <a:solidFill>
                <a:srgbClr val="FFFFFF"/>
              </a:solidFill>
              <a:latin typeface="Söhne"/>
            </a:endParaRPr>
          </a:p>
        </p:txBody>
      </p:sp>
      <p:sp>
        <p:nvSpPr>
          <p:cNvPr id="40" name="Arc 39">
            <a:extLst>
              <a:ext uri="{FF2B5EF4-FFF2-40B4-BE49-F238E27FC236}">
                <a16:creationId xmlns:a16="http://schemas.microsoft.com/office/drawing/2014/main" xmlns="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D28343F-5146-1A8A-E6FE-ECF51CE0D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500" dirty="0">
                <a:latin typeface="Söhne"/>
              </a:rPr>
              <a:t> </a:t>
            </a:r>
            <a:r>
              <a:rPr lang="en-US" sz="1500" b="1" i="0" dirty="0">
                <a:effectLst/>
                <a:latin typeface="Söhne"/>
              </a:rPr>
              <a:t>Hyperparameters and Data Partitioning</a:t>
            </a:r>
            <a:endParaRPr lang="en-US" sz="1500" b="0" i="0" dirty="0">
              <a:effectLst/>
              <a:latin typeface="Söhne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500" b="0" i="0" dirty="0">
                <a:effectLst/>
                <a:latin typeface="Söhne"/>
              </a:rPr>
              <a:t>Learning Rate (eta): 0.01, for incremental accuracy enhancements.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 b="0" i="0" dirty="0">
                <a:effectLst/>
                <a:latin typeface="Söhne"/>
              </a:rPr>
              <a:t>Max Depth: 2, to simplify the trees and prevent overfitting.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 b="0" i="0" dirty="0">
                <a:effectLst/>
                <a:latin typeface="Söhne"/>
              </a:rPr>
              <a:t>Trees Count (n_estimators): 1200, ensuring a robust ensemble.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 b="0" i="0" dirty="0">
                <a:effectLst/>
                <a:latin typeface="Söhne"/>
              </a:rPr>
              <a:t>Regularization (lambda: 100, alpha: 50): Applied to stabilize predictions across varied data.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 b="0" i="0" dirty="0">
                <a:effectLst/>
                <a:latin typeface="Söhne"/>
              </a:rPr>
              <a:t>Class Balancing: Weight adjustments computed to represent all classes equitably in model training.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 b="0" i="0" dirty="0">
                <a:effectLst/>
                <a:latin typeface="Söhne"/>
              </a:rPr>
              <a:t>Data Split: 80% for training, 20% for validation, optimizing the learning process, and model assessment.</a:t>
            </a:r>
          </a:p>
          <a:p>
            <a:pPr marL="0" indent="0">
              <a:buNone/>
            </a:pPr>
            <a:endParaRPr lang="en-US" sz="1500" b="0" i="0" dirty="0">
              <a:effectLst/>
              <a:latin typeface="Söhne"/>
            </a:endParaRPr>
          </a:p>
          <a:p>
            <a:pPr marL="0" indent="0">
              <a:buNone/>
            </a:pPr>
            <a:r>
              <a:rPr lang="en-US" sz="1500" b="1" i="0" dirty="0">
                <a:effectLst/>
                <a:latin typeface="Söhne"/>
              </a:rPr>
              <a:t>    Metrics and Feature Prioritization</a:t>
            </a:r>
            <a:endParaRPr lang="en-US" sz="1500" b="0" i="0" dirty="0">
              <a:effectLst/>
              <a:latin typeface="Söhne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500" b="0" i="0" dirty="0">
                <a:effectLst/>
                <a:latin typeface="Söhne"/>
              </a:rPr>
              <a:t>Evaluation Metrics: Accuracy, F1 Score, and Log Loss chosen for comprehensive performance analysis.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 b="0" i="0" dirty="0">
                <a:effectLst/>
                <a:latin typeface="Söhne"/>
              </a:rPr>
              <a:t>Feature Selection: Utilized XGBoost's built-in feature importance to maintain influential predictors.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500" b="0" i="0" dirty="0">
              <a:effectLst/>
              <a:latin typeface="Söhne"/>
            </a:endParaRPr>
          </a:p>
          <a:p>
            <a:pPr marL="0" indent="0">
              <a:buNone/>
            </a:pPr>
            <a:r>
              <a:rPr lang="en-US" sz="1500" b="1" dirty="0">
                <a:latin typeface="Söhne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176580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62F36B-4AA7-456A-0237-9FAE46FD7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2" y="620931"/>
            <a:ext cx="4355265" cy="1616203"/>
          </a:xfrm>
        </p:spPr>
        <p:txBody>
          <a:bodyPr anchor="b">
            <a:normAutofit/>
          </a:bodyPr>
          <a:lstStyle/>
          <a:p>
            <a:r>
              <a:rPr lang="en-US" sz="3200" b="1" i="0" dirty="0">
                <a:effectLst/>
                <a:latin typeface="Söhne"/>
              </a:rPr>
              <a:t>PRELIMINARY RESULTS AND NEXT STEPS</a:t>
            </a:r>
            <a:r>
              <a:rPr lang="en-US" sz="3200" b="0" i="0" dirty="0">
                <a:effectLst/>
                <a:latin typeface="Söhne"/>
              </a:rPr>
              <a:t> </a:t>
            </a:r>
            <a:endParaRPr lang="en-US" sz="3200" dirty="0">
              <a:latin typeface="Söhne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C9ACB14-5F1F-2B44-1926-D7C48B5E5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2" y="2533476"/>
            <a:ext cx="4943710" cy="3447832"/>
          </a:xfrm>
        </p:spPr>
        <p:txBody>
          <a:bodyPr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sz="1800" b="1" dirty="0">
                <a:latin typeface="Söhne"/>
              </a:rPr>
              <a:t>Experimentation Overview:</a:t>
            </a:r>
          </a:p>
          <a:p>
            <a:r>
              <a:rPr lang="en-US" sz="1800" dirty="0">
                <a:latin typeface="Söhne"/>
              </a:rPr>
              <a:t>Implemented a robust XGBoost classifier with extensive feature selection to address a multiclass classification problem.</a:t>
            </a:r>
          </a:p>
          <a:p>
            <a:r>
              <a:rPr lang="en-US" sz="1800" dirty="0">
                <a:latin typeface="Söhne"/>
              </a:rPr>
              <a:t>Conducted experiments with standardized data, and balanced class weights to mitigate the impact of class imbalance.</a:t>
            </a:r>
          </a:p>
          <a:p>
            <a:pPr marL="0" indent="0">
              <a:buNone/>
            </a:pPr>
            <a:endParaRPr lang="en-US" sz="1800" dirty="0">
              <a:latin typeface="Söhne"/>
            </a:endParaRPr>
          </a:p>
          <a:p>
            <a:pPr marL="0" indent="0">
              <a:buNone/>
            </a:pPr>
            <a:r>
              <a:rPr lang="en-US" sz="1800" b="1" i="0" dirty="0">
                <a:effectLst/>
                <a:latin typeface="Söhne"/>
              </a:rPr>
              <a:t>Baseline Model vs. Advanced Model:</a:t>
            </a:r>
            <a:endParaRPr lang="en-US" sz="1800" dirty="0">
              <a:latin typeface="Söhne"/>
            </a:endParaRPr>
          </a:p>
          <a:p>
            <a:r>
              <a:rPr lang="en-US" sz="1800" dirty="0">
                <a:latin typeface="Söhne"/>
              </a:rPr>
              <a:t>Simple logistic regression achieved 68% accuracy.</a:t>
            </a:r>
          </a:p>
          <a:p>
            <a:r>
              <a:rPr lang="en-US" sz="1800" dirty="0">
                <a:latin typeface="Söhne"/>
              </a:rPr>
              <a:t>XGBoost: Improved accuracy to 73.89% with a detailed line graph showing the incremental gains.</a:t>
            </a:r>
          </a:p>
          <a:p>
            <a:pPr marL="0" indent="0">
              <a:buNone/>
            </a:pPr>
            <a:endParaRPr lang="en-US" sz="1400" dirty="0">
              <a:latin typeface="Söhne"/>
            </a:endParaRPr>
          </a:p>
          <a:p>
            <a:pPr marL="0" indent="0">
              <a:buNone/>
            </a:pPr>
            <a:endParaRPr lang="en-US" sz="1400" dirty="0">
              <a:latin typeface="Söhne"/>
            </a:endParaRPr>
          </a:p>
        </p:txBody>
      </p:sp>
      <p:pic>
        <p:nvPicPr>
          <p:cNvPr id="23" name="Picture 22" descr="Graph">
            <a:extLst>
              <a:ext uri="{FF2B5EF4-FFF2-40B4-BE49-F238E27FC236}">
                <a16:creationId xmlns:a16="http://schemas.microsoft.com/office/drawing/2014/main" xmlns="" id="{AC707CF9-A80D-4725-954E-23E593EF1A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56" r="29788"/>
          <a:stretch/>
        </p:blipFill>
        <p:spPr>
          <a:xfrm>
            <a:off x="7057854" y="10"/>
            <a:ext cx="5134145" cy="685799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AE3A741D-C19B-960A-5803-1C58871478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8369424" y="3028872"/>
            <a:ext cx="1559464" cy="6106313"/>
          </a:xfrm>
          <a:prstGeom prst="rect">
            <a:avLst/>
          </a:prstGeom>
          <a:gradFill>
            <a:gsLst>
              <a:gs pos="0">
                <a:schemeClr val="accent5">
                  <a:alpha val="77000"/>
                </a:schemeClr>
              </a:gs>
              <a:gs pos="57000">
                <a:schemeClr val="accent5">
                  <a:lumMod val="60000"/>
                  <a:lumOff val="40000"/>
                  <a:alpha val="0"/>
                </a:schemeClr>
              </a:gs>
            </a:gsLst>
            <a:lin ang="11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9C3A50E9-9119-7BC3-083B-2D84CCC78E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015441" y="-3760"/>
            <a:ext cx="2176557" cy="685799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40000">
                <a:schemeClr val="accent2">
                  <a:alpha val="0"/>
                </a:schemeClr>
              </a:gs>
            </a:gsLst>
            <a:lin ang="11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DC39DE25-0E4E-0AA7-0932-1D78C23727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6096000" y="5502302"/>
            <a:ext cx="6106314" cy="1359456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9000"/>
                </a:schemeClr>
              </a:gs>
              <a:gs pos="38000">
                <a:schemeClr val="accent5">
                  <a:lumMod val="60000"/>
                  <a:lumOff val="40000"/>
                  <a:alpha val="0"/>
                </a:schemeClr>
              </a:gs>
            </a:gsLst>
            <a:lin ang="4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8D6EA299-0840-6DEA-E670-C49AEBC87E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9026892" y="2939627"/>
            <a:ext cx="3162908" cy="391461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51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3594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Slide Background">
            <a:extLst>
              <a:ext uri="{FF2B5EF4-FFF2-40B4-BE49-F238E27FC236}">
                <a16:creationId xmlns:a16="http://schemas.microsoft.com/office/drawing/2014/main" xmlns="" id="{B65C0385-5E30-4D2E-AF9F-4639659D34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ngled shot of pen on a graph">
            <a:extLst>
              <a:ext uri="{FF2B5EF4-FFF2-40B4-BE49-F238E27FC236}">
                <a16:creationId xmlns:a16="http://schemas.microsoft.com/office/drawing/2014/main" xmlns="" id="{3F10A6D9-E2DE-E37B-29B0-A7F04E7FEA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490" b="2"/>
          <a:stretch/>
        </p:blipFill>
        <p:spPr>
          <a:xfrm>
            <a:off x="20" y="1666568"/>
            <a:ext cx="6106195" cy="5191432"/>
          </a:xfrm>
          <a:prstGeom prst="rect">
            <a:avLst/>
          </a:prstGeom>
        </p:spPr>
      </p:pic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E335820B-3A29-42C5-AA8D-10ECA43CD9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1729117"/>
          </a:xfrm>
          <a:prstGeom prst="rect">
            <a:avLst/>
          </a:prstGeom>
          <a:ln>
            <a:noFill/>
          </a:ln>
          <a:effectLst>
            <a:outerShdw blurRad="368300" dist="101600" dir="546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62F36B-4AA7-456A-0237-9FAE46FD7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352766"/>
            <a:ext cx="10591999" cy="1023584"/>
          </a:xfrm>
        </p:spPr>
        <p:txBody>
          <a:bodyPr>
            <a:normAutofit fontScale="90000"/>
          </a:bodyPr>
          <a:lstStyle/>
          <a:p>
            <a:r>
              <a:rPr lang="en-US" sz="4000" b="1" i="0">
                <a:effectLst/>
                <a:latin typeface="Söhne"/>
              </a:rPr>
              <a:t>PRELIMINARY RESULTS AND NEXT STEPS</a:t>
            </a:r>
            <a:r>
              <a:rPr lang="en-US" sz="4000" b="0" i="0">
                <a:effectLst/>
                <a:latin typeface="Söhne"/>
              </a:rPr>
              <a:t> </a:t>
            </a:r>
            <a:endParaRPr lang="en-US" sz="4000">
              <a:latin typeface="Söhne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C9ACB14-5F1F-2B44-1926-D7C48B5E5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408" y="2249766"/>
            <a:ext cx="4550391" cy="4070303"/>
          </a:xfrm>
        </p:spPr>
        <p:txBody>
          <a:bodyPr anchor="ctr">
            <a:normAutofit fontScale="70000" lnSpcReduction="20000"/>
          </a:bodyPr>
          <a:lstStyle/>
          <a:p>
            <a:pPr marL="0" indent="0">
              <a:buNone/>
            </a:pPr>
            <a:endParaRPr lang="en-US" sz="1100" dirty="0">
              <a:latin typeface="Söhne"/>
            </a:endParaRPr>
          </a:p>
          <a:p>
            <a:pPr marL="0" indent="0">
              <a:buNone/>
            </a:pPr>
            <a:r>
              <a:rPr lang="en-US" sz="1800" b="1" i="0" dirty="0">
                <a:effectLst/>
                <a:latin typeface="Söhne"/>
              </a:rPr>
              <a:t>Error Analysis:</a:t>
            </a:r>
            <a:endParaRPr lang="en-US" sz="1800" b="0" i="0" dirty="0">
              <a:effectLst/>
              <a:latin typeface="Söhne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i="0" dirty="0">
                <a:effectLst/>
                <a:latin typeface="Söhne"/>
              </a:rPr>
              <a:t>Performed a detailed error analysis via the classification report to identify false negatives and positives for further feature engineering.</a:t>
            </a:r>
          </a:p>
          <a:p>
            <a:pPr marL="0" indent="0">
              <a:buNone/>
            </a:pPr>
            <a:r>
              <a:rPr lang="en-US" sz="1800" b="1" i="0" dirty="0">
                <a:effectLst/>
                <a:latin typeface="Söhne"/>
              </a:rPr>
              <a:t>Next Steps:</a:t>
            </a:r>
            <a:endParaRPr lang="en-US" sz="1800" b="0" i="0" dirty="0">
              <a:effectLst/>
              <a:latin typeface="Söhne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i="0" dirty="0">
                <a:effectLst/>
                <a:latin typeface="Söhne"/>
              </a:rPr>
              <a:t>Hyperparameter Optimization</a:t>
            </a:r>
            <a:r>
              <a:rPr lang="en-US" sz="1800" b="0" i="0" dirty="0">
                <a:effectLst/>
                <a:latin typeface="Söhne"/>
              </a:rPr>
              <a:t>: Implement </a:t>
            </a:r>
            <a:r>
              <a:rPr lang="en-US" sz="1800" b="0" i="0" dirty="0" err="1">
                <a:effectLst/>
                <a:latin typeface="Söhne"/>
              </a:rPr>
              <a:t>GridSearchCV</a:t>
            </a:r>
            <a:r>
              <a:rPr lang="en-US" sz="1800" b="0" i="0" dirty="0">
                <a:effectLst/>
                <a:latin typeface="Söhne"/>
              </a:rPr>
              <a:t> for more comprehensive hyperparameter tuning.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i="0" dirty="0">
                <a:effectLst/>
                <a:latin typeface="Söhne"/>
              </a:rPr>
              <a:t>Data Enrichment</a:t>
            </a:r>
            <a:r>
              <a:rPr lang="en-US" sz="1800" b="0" i="0" dirty="0">
                <a:effectLst/>
                <a:latin typeface="Söhne"/>
              </a:rPr>
              <a:t>: Explore data augmentation with techniques like SMOTE.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i="0" dirty="0">
                <a:effectLst/>
                <a:latin typeface="Söhne"/>
              </a:rPr>
              <a:t>Complexity Management</a:t>
            </a:r>
            <a:r>
              <a:rPr lang="en-US" sz="1800" b="0" i="0" dirty="0">
                <a:effectLst/>
                <a:latin typeface="Söhne"/>
              </a:rPr>
              <a:t>: Investigate model complexity and overfitting, potentially with early stopping and pruning strategies.</a:t>
            </a:r>
          </a:p>
          <a:p>
            <a:r>
              <a:rPr lang="en-US" sz="1800" b="1" i="0" dirty="0">
                <a:effectLst/>
                <a:latin typeface="Söhne"/>
              </a:rPr>
              <a:t>Expected Outcomes:</a:t>
            </a:r>
            <a:endParaRPr lang="en-US" sz="1800" b="0" i="0" dirty="0">
              <a:effectLst/>
              <a:latin typeface="Söhne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i="0" dirty="0">
                <a:effectLst/>
                <a:latin typeface="Söhne"/>
              </a:rPr>
              <a:t>Quantitative Goals: Aim to push model accuracy above 90% and precision to 85%.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i="0" dirty="0">
                <a:effectLst/>
                <a:latin typeface="Söhne"/>
              </a:rPr>
              <a:t>Qualitative Goals: Strive for a model that is both interpretable and robust across diverse data distributions.</a:t>
            </a:r>
          </a:p>
          <a:p>
            <a:endParaRPr lang="en-US" sz="1100" dirty="0">
              <a:latin typeface="Söhn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5234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2151139A-886F-4B97-8815-729AD3831B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B5E08C4-8CDD-4623-A5B8-E998C6DEE3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2" y="-1500"/>
            <a:ext cx="12191998" cy="6858000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AFFC87AC-C919-4FE5-BAC3-39509E0011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-4635" y="-1500"/>
            <a:ext cx="8119933" cy="6858001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7D0659F6-0853-468D-B1B2-44FDBE98B8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-9272" y="-3000"/>
            <a:ext cx="12201265" cy="6859501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24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15F33878-D502-4FFA-8ACE-F2AECDB2A2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78536" y="0"/>
            <a:ext cx="11718098" cy="6858000"/>
          </a:xfrm>
          <a:prstGeom prst="rect">
            <a:avLst/>
          </a:prstGeom>
          <a:gradFill>
            <a:gsLst>
              <a:gs pos="19000">
                <a:srgbClr val="000000">
                  <a:alpha val="62000"/>
                </a:srgbClr>
              </a:gs>
              <a:gs pos="100000">
                <a:schemeClr val="accent1">
                  <a:lumMod val="75000"/>
                  <a:alpha val="44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6291DA-354C-AAFA-1C2B-E8A659A7A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639" y="561203"/>
            <a:ext cx="9932691" cy="11659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i="0">
                <a:solidFill>
                  <a:srgbClr val="FFFFFF"/>
                </a:solidFill>
                <a:effectLst/>
              </a:rPr>
              <a:t>PRELIMINARY RESULTS AND NEXT STEPS</a:t>
            </a:r>
            <a:r>
              <a:rPr lang="en-US" sz="4800" b="0" i="0">
                <a:solidFill>
                  <a:srgbClr val="FFFFFF"/>
                </a:solidFill>
                <a:effectLst/>
              </a:rPr>
              <a:t> </a:t>
            </a:r>
            <a:endParaRPr lang="en-US" sz="4800">
              <a:solidFill>
                <a:srgbClr val="FFFFFF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977ACDD7-882D-4B81-A213-84C82B96B0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-4" y="2888341"/>
            <a:ext cx="12203819" cy="3968158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977BEEE-31D5-51A4-5B53-5589CE1BD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6750" y="2133600"/>
            <a:ext cx="3934162" cy="3235849"/>
          </a:xfrm>
          <a:prstGeom prst="rect">
            <a:avLst/>
          </a:prstGeom>
        </p:spPr>
      </p:pic>
      <p:pic>
        <p:nvPicPr>
          <p:cNvPr id="6" name="Picture 5" descr="A graph of a function&#10;&#10;Description automatically generated with medium confidence">
            <a:extLst>
              <a:ext uri="{FF2B5EF4-FFF2-40B4-BE49-F238E27FC236}">
                <a16:creationId xmlns:a16="http://schemas.microsoft.com/office/drawing/2014/main" xmlns="" id="{0515BB07-51A5-1F70-0414-00894861C47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1629" y="2143821"/>
            <a:ext cx="3976871" cy="326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4478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FFB60E8C-7224-44A4-87A0-46A1711DD2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6291DA-354C-AAFA-1C2B-E8A659A7A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28" y="386930"/>
            <a:ext cx="10141799" cy="130055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i="0" kern="1200">
                <a:effectLst/>
                <a:latin typeface="+mj-lt"/>
                <a:ea typeface="+mj-ea"/>
                <a:cs typeface="+mj-cs"/>
              </a:rPr>
              <a:t>PRELIMINARY RESULTS AND NEXT STEPS</a:t>
            </a:r>
            <a:r>
              <a:rPr lang="en-US" sz="4800" b="0" i="0" kern="1200">
                <a:effectLst/>
                <a:latin typeface="+mj-lt"/>
                <a:ea typeface="+mj-ea"/>
                <a:cs typeface="+mj-cs"/>
              </a:rPr>
              <a:t> </a:t>
            </a:r>
            <a:endParaRPr lang="en-US" sz="4800" kern="1200">
              <a:latin typeface="+mj-lt"/>
              <a:ea typeface="+mj-ea"/>
              <a:cs typeface="+mj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DA32751-37A2-45C0-BE94-63D375E270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659831F-0D9A-4C63-9EBB-8435B85A44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4" descr="A screenshot of a graph&#10;&#10;Description automatically generated">
            <a:extLst>
              <a:ext uri="{FF2B5EF4-FFF2-40B4-BE49-F238E27FC236}">
                <a16:creationId xmlns:a16="http://schemas.microsoft.com/office/drawing/2014/main" xmlns="" id="{FFF696D8-1E0D-9948-5903-5CEA1730E2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4764" y="2516566"/>
            <a:ext cx="9143326" cy="349732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A55FBCD-CD42-40F5-8A1B-3203F9CAEE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0989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A8384FB5-9ADC-4DDC-881B-597D56F5B1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199E1B1-A8C0-4FE8-A5A8-1CB41D69F8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4A8DE83-DE75-4B41-9DB4-A7EC0B0DEC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A7009A0A-BEF5-4EAC-AF15-E4F9F002E2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9D6DB87-97F9-1EFC-AD4B-E5121C4E9A78}"/>
              </a:ext>
            </a:extLst>
          </p:cNvPr>
          <p:cNvSpPr txBox="1"/>
          <p:nvPr/>
        </p:nvSpPr>
        <p:spPr>
          <a:xfrm>
            <a:off x="699713" y="248038"/>
            <a:ext cx="7063721" cy="115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b="1" i="0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PRELIMINARY RESULTS AND NEXT STEPS</a:t>
            </a:r>
            <a:r>
              <a:rPr lang="en-US" sz="3700" b="0" i="0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 </a:t>
            </a:r>
            <a:endParaRPr lang="en-US" sz="37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Content Placeholder 5" descr="A screenshot of a graph&#10;&#10;Description automatically generated">
            <a:extLst>
              <a:ext uri="{FF2B5EF4-FFF2-40B4-BE49-F238E27FC236}">
                <a16:creationId xmlns:a16="http://schemas.microsoft.com/office/drawing/2014/main" xmlns="" id="{CDDA3EFC-AFD0-A92E-DEC4-0F6396F02C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2225" y="2040139"/>
            <a:ext cx="11327549" cy="430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1301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xmlns="" id="{2111B97A-2FB0-4625-8C2E-CDCB1AF683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B83D307E-DF68-43F8-97CE-0AAE950A71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271255" y="-1"/>
            <a:ext cx="7649490" cy="5728133"/>
            <a:chOff x="329184" y="1"/>
            <a:chExt cx="524256" cy="5728133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5546E3D2-37BF-4528-9851-2B2F628234A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329184" y="5728134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752A0C69-DC4E-4FC0-843C-BAA27B3A56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8ED94938-268E-4C0A-A08A-B3980C78BA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6464" y="318045"/>
            <a:ext cx="10999072" cy="53251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696C04-FA0C-F3F5-ED26-8E821961825B}"/>
              </a:ext>
            </a:extLst>
          </p:cNvPr>
          <p:cNvSpPr txBox="1"/>
          <p:nvPr/>
        </p:nvSpPr>
        <p:spPr>
          <a:xfrm>
            <a:off x="1060232" y="3801738"/>
            <a:ext cx="10071536" cy="929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i="0">
                <a:effectLst/>
                <a:latin typeface="+mj-lt"/>
                <a:ea typeface="+mj-ea"/>
                <a:cs typeface="+mj-cs"/>
              </a:rPr>
              <a:t>PRELIMINARY RESULTS AND NEXT STEPS</a:t>
            </a:r>
            <a:r>
              <a:rPr lang="en-US" sz="4800" b="0" i="0">
                <a:effectLst/>
                <a:latin typeface="+mj-lt"/>
                <a:ea typeface="+mj-ea"/>
                <a:cs typeface="+mj-cs"/>
              </a:rPr>
              <a:t> </a:t>
            </a:r>
            <a:endParaRPr lang="en-US" sz="4800">
              <a:latin typeface="+mj-lt"/>
              <a:ea typeface="+mj-ea"/>
              <a:cs typeface="+mj-cs"/>
            </a:endParaRPr>
          </a:p>
        </p:txBody>
      </p:sp>
      <p:pic>
        <p:nvPicPr>
          <p:cNvPr id="15" name="Picture 14" descr="A graph of a logistic&#10;&#10;Description automatically generated with medium confidence">
            <a:extLst>
              <a:ext uri="{FF2B5EF4-FFF2-40B4-BE49-F238E27FC236}">
                <a16:creationId xmlns:a16="http://schemas.microsoft.com/office/drawing/2014/main" xmlns="" id="{DE962160-8F4C-23EB-F683-D2989BA17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492" y="897077"/>
            <a:ext cx="3292790" cy="2494288"/>
          </a:xfrm>
          <a:prstGeom prst="rect">
            <a:avLst/>
          </a:prstGeom>
        </p:spPr>
      </p:pic>
      <p:pic>
        <p:nvPicPr>
          <p:cNvPr id="7" name="Picture 6" descr="A table with text on it&#10;&#10;Description automatically generated">
            <a:extLst>
              <a:ext uri="{FF2B5EF4-FFF2-40B4-BE49-F238E27FC236}">
                <a16:creationId xmlns:a16="http://schemas.microsoft.com/office/drawing/2014/main" xmlns="" id="{866F15FF-972E-3CC4-6389-3E96A2B420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7293" y="1189312"/>
            <a:ext cx="3292790" cy="1909817"/>
          </a:xfrm>
          <a:prstGeom prst="rect">
            <a:avLst/>
          </a:prstGeom>
        </p:spPr>
      </p:pic>
      <p:pic>
        <p:nvPicPr>
          <p:cNvPr id="11" name="Picture 10" descr="A diagram of a method&#10;&#10;Description automatically generated with medium confidence">
            <a:extLst>
              <a:ext uri="{FF2B5EF4-FFF2-40B4-BE49-F238E27FC236}">
                <a16:creationId xmlns:a16="http://schemas.microsoft.com/office/drawing/2014/main" xmlns="" id="{6ECEFCD7-07DD-8314-3044-72D290138E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5984" y="1399227"/>
            <a:ext cx="3292790" cy="148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1613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xmlns="" id="{C9A36457-A5F4-4103-A443-02581C0918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xmlns="" id="{DC5FB7E8-B636-40FA-BE8D-48145C0F5C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References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84114" y="1515293"/>
            <a:ext cx="8276026" cy="5068389"/>
          </a:xfrm>
        </p:spPr>
        <p:txBody>
          <a:bodyPr anchor="ctr">
            <a:normAutofit/>
          </a:bodyPr>
          <a:lstStyle/>
          <a:p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M.V.Martins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D.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Tolledo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J. Machado, L. M.T.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Baptista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V.Realinho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(2021) "Early prediction of student’s performance in higher education: a case study" Trends and Applications in Information Systems and Technologies, vol.1, in Advances in Intelligent Systems and Computing series. Springer. DOI: 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10.1007/978-3-030-72657-7_16</a:t>
            </a:r>
            <a:endParaRPr lang="en-US" sz="1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Sara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N. B.,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Halland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R.,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Igel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C., &amp;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Alstrup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S. (2015). High-School Dropout Prediction Using Machine Learning: A Danish Large-scale Study. In </a:t>
            </a:r>
            <a:r>
              <a:rPr lang="en-US" sz="16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ESANN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(Vol. 2015, p. 23rd).</a:t>
            </a:r>
          </a:p>
          <a:p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Aulck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L.,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Velagapudi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N.,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Blumenstock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J., &amp; West, J. (2016). Predicting student dropout in higher education. </a:t>
            </a:r>
            <a:r>
              <a:rPr lang="en-US" sz="16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arXiv</a:t>
            </a:r>
            <a:r>
              <a:rPr lang="en-US" sz="16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preprint arXiv:1606.06364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Del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Bonifro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F.,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Gabbrielli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M.,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Lisanti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G., &amp;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Zingaro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S. P. (2020). Student dropout prediction. In </a:t>
            </a:r>
            <a:r>
              <a:rPr lang="en-US" sz="16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Artificial Intelligence in Education: 21st International Conference, AIED 2020, </a:t>
            </a:r>
            <a:r>
              <a:rPr lang="en-US" sz="16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Ifrane</a:t>
            </a:r>
            <a:r>
              <a:rPr lang="en-US" sz="16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Morocco, July 6–10, 2020, Proceedings, Part I 21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(pp. 129-140). Springer International Publishing.</a:t>
            </a:r>
          </a:p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Tan, M., &amp;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Shao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P. (2015). Prediction of student dropout in e-Learning program through the use of machine learning method. </a:t>
            </a:r>
            <a:r>
              <a:rPr lang="en-US" sz="16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International journal of emerging technologies in learning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 </a:t>
            </a:r>
            <a:r>
              <a:rPr lang="en-US" sz="16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(1).</a:t>
            </a:r>
          </a:p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Lee, S., &amp; Chung, J. Y. (2019). The machine learning-based dropout early warning system for improving the performance of dropout prediction. </a:t>
            </a:r>
            <a:r>
              <a:rPr lang="en-US" sz="16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Applied Sciences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 </a:t>
            </a:r>
            <a:r>
              <a:rPr lang="en-US" sz="16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9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(15), 3093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xmlns="" id="{142DCE2C-2863-46FA-9BE7-24365A24D9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xmlns="" id="{2C61293E-6EBE-43EF-A52C-9BEBFD7679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800372-652F-441F-F64E-B11681EC8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400" b="1" i="0">
                <a:effectLst/>
                <a:latin typeface="Söhne"/>
              </a:rPr>
              <a:t>MOTIVATION &amp; RESEARCH AIM</a:t>
            </a:r>
            <a:endParaRPr lang="en-US" sz="5400">
              <a:latin typeface="Söhne"/>
            </a:endParaRPr>
          </a:p>
        </p:txBody>
      </p:sp>
      <p:pic>
        <p:nvPicPr>
          <p:cNvPr id="5" name="Picture 4" descr="Three arrows on bullseye">
            <a:extLst>
              <a:ext uri="{FF2B5EF4-FFF2-40B4-BE49-F238E27FC236}">
                <a16:creationId xmlns:a16="http://schemas.microsoft.com/office/drawing/2014/main" xmlns="" id="{A248793B-0E82-D347-B097-0DB18223A4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68" r="44451" b="2"/>
          <a:stretch/>
        </p:blipFill>
        <p:spPr>
          <a:xfrm>
            <a:off x="1" y="10"/>
            <a:ext cx="4495343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3" name="sketchy line">
            <a:extLst>
              <a:ext uri="{FF2B5EF4-FFF2-40B4-BE49-F238E27FC236}">
                <a16:creationId xmlns:a16="http://schemas.microsoft.com/office/drawing/2014/main" xmlns="" id="{21540236-BFD5-4A9D-8840-4703E7F768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3CF17F-8379-7EEC-1937-6325B4D46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9346" y="2655918"/>
            <a:ext cx="7003099" cy="3894470"/>
          </a:xfrm>
        </p:spPr>
        <p:txBody>
          <a:bodyPr>
            <a:normAutofit fontScale="2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5600" b="1" i="0" dirty="0">
                <a:effectLst/>
                <a:latin typeface="Söhne"/>
              </a:rPr>
              <a:t>Challenge:</a:t>
            </a:r>
            <a:r>
              <a:rPr lang="en-US" sz="5600" b="0" i="0" dirty="0">
                <a:effectLst/>
                <a:latin typeface="Söhne"/>
              </a:rPr>
              <a:t> Early identification of students at risk to provide timely support and improve outcomes.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5600" b="1" i="0" dirty="0">
                <a:effectLst/>
                <a:latin typeface="Söhne"/>
              </a:rPr>
              <a:t>Motivation:</a:t>
            </a:r>
            <a:r>
              <a:rPr lang="en-US" sz="5600" b="0" i="0" dirty="0">
                <a:effectLst/>
                <a:latin typeface="Söhne"/>
              </a:rPr>
              <a:t> Utilize data-driven approaches in education to facilitate personalized learning experiences.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5600" b="1" i="0" dirty="0">
                <a:effectLst/>
                <a:latin typeface="Söhne"/>
              </a:rPr>
              <a:t>Approach:</a:t>
            </a:r>
            <a:endParaRPr lang="en-US" sz="5600" b="0" i="0" dirty="0">
              <a:effectLst/>
              <a:latin typeface="Söhne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5600" b="1" i="0" dirty="0">
                <a:effectLst/>
                <a:latin typeface="Söhne"/>
              </a:rPr>
              <a:t>Input:</a:t>
            </a:r>
            <a:r>
              <a:rPr lang="en-US" sz="5600" b="0" i="0" dirty="0">
                <a:effectLst/>
                <a:latin typeface="Söhne"/>
              </a:rPr>
              <a:t> Students' demographics, academic history, engagement metrics, and economic context.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5600" b="1" i="0" dirty="0">
                <a:effectLst/>
                <a:latin typeface="Söhne"/>
              </a:rPr>
              <a:t>Method:</a:t>
            </a:r>
            <a:r>
              <a:rPr lang="en-US" sz="5600" b="0" i="0" dirty="0">
                <a:effectLst/>
                <a:latin typeface="Söhne"/>
              </a:rPr>
              <a:t> XGBoost - a powerful, scalable machine learning algorithm for complex datasets.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5600" b="1" i="0" dirty="0">
                <a:effectLst/>
                <a:latin typeface="Söhne"/>
              </a:rPr>
              <a:t>Output:</a:t>
            </a:r>
            <a:r>
              <a:rPr lang="en-US" sz="5600" b="0" i="0" dirty="0">
                <a:effectLst/>
                <a:latin typeface="Söhne"/>
              </a:rPr>
              <a:t> Predictive score indicating the likelihood of academic success or failure.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5600" b="1" i="0" dirty="0">
                <a:effectLst/>
                <a:latin typeface="Söhne"/>
              </a:rPr>
              <a:t>Process:</a:t>
            </a:r>
            <a:endParaRPr lang="en-US" sz="5600" b="0" i="0" dirty="0">
              <a:effectLst/>
              <a:latin typeface="Söhne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5600" b="0" i="0" dirty="0">
                <a:effectLst/>
                <a:latin typeface="Söhne"/>
              </a:rPr>
              <a:t>Data pre-processing for quality and consistency.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5600" b="0" i="0" dirty="0">
                <a:effectLst/>
                <a:latin typeface="Söhne"/>
              </a:rPr>
              <a:t>Feature selection to identify the most relevant predictors.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5600" b="0" i="0" dirty="0">
                <a:effectLst/>
                <a:latin typeface="Söhne"/>
              </a:rPr>
              <a:t>Model training and evaluation against historical performance.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5600" b="0" i="0" dirty="0">
                <a:effectLst/>
                <a:latin typeface="Söhne"/>
              </a:rPr>
              <a:t>Deployment for real-time prediction and intervention.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5600" b="1" i="0" dirty="0">
                <a:effectLst/>
                <a:latin typeface="Söhne"/>
              </a:rPr>
              <a:t>Impact:</a:t>
            </a:r>
            <a:r>
              <a:rPr lang="en-US" sz="5600" b="0" i="0" dirty="0">
                <a:effectLst/>
                <a:latin typeface="Söhne"/>
              </a:rPr>
              <a:t> Aims to enhance resource allocation, personalize student support, and ultimately, increase retention rates.</a:t>
            </a: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426774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4"/>
          <p:cNvSpPr txBox="1">
            <a:spLocks noGrp="1"/>
          </p:cNvSpPr>
          <p:nvPr>
            <p:ph type="body" idx="1"/>
          </p:nvPr>
        </p:nvSpPr>
        <p:spPr>
          <a:xfrm>
            <a:off x="1052612" y="1603429"/>
            <a:ext cx="10008400" cy="4506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rgbClr val="303030"/>
                </a:solidFill>
                <a:latin typeface="+mn-lt"/>
              </a:rPr>
              <a:t>R</a:t>
            </a:r>
            <a:r>
              <a:rPr lang="en-US" sz="2100" dirty="0" smtClean="0">
                <a:solidFill>
                  <a:srgbClr val="303030"/>
                </a:solidFill>
                <a:latin typeface="+mn-lt"/>
              </a:rPr>
              <a:t>esearch on dropout prediction of </a:t>
            </a:r>
            <a:r>
              <a:rPr lang="en-US" sz="2100" dirty="0" smtClean="0">
                <a:latin typeface="+mn-lt"/>
              </a:rPr>
              <a:t>students </a:t>
            </a:r>
            <a:r>
              <a:rPr lang="en-US" sz="2100" dirty="0">
                <a:latin typeface="+mn-lt"/>
              </a:rPr>
              <a:t>enrolled in undergraduate courses of Polytechnic Institute of </a:t>
            </a:r>
            <a:r>
              <a:rPr lang="en-US" sz="2100" dirty="0" err="1">
                <a:latin typeface="+mn-lt"/>
              </a:rPr>
              <a:t>Portalegre</a:t>
            </a:r>
            <a:r>
              <a:rPr lang="en-US" sz="2100" dirty="0">
                <a:latin typeface="+mn-lt"/>
              </a:rPr>
              <a:t>, Portugal. </a:t>
            </a:r>
            <a:r>
              <a:rPr lang="en-US" sz="2100" dirty="0">
                <a:latin typeface="+mn-lt"/>
              </a:rPr>
              <a:t>The </a:t>
            </a:r>
            <a:r>
              <a:rPr lang="en-US" sz="2100" dirty="0" smtClean="0">
                <a:latin typeface="+mn-lt"/>
              </a:rPr>
              <a:t>dataset is the records </a:t>
            </a:r>
            <a:r>
              <a:rPr lang="en-US" sz="2100" dirty="0">
                <a:latin typeface="+mn-lt"/>
              </a:rPr>
              <a:t>of students enrolled between academic years 2008/09–2018/2019 and from different undergraduate degrees[2].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100" dirty="0">
                <a:latin typeface="+mn-lt"/>
              </a:rPr>
              <a:t>Each record was classified as Success, Relative Success and Failure, depending on the time that the student took to obtain her degree[2]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100" dirty="0">
                <a:latin typeface="+mn-lt"/>
              </a:rPr>
              <a:t>Logistic Regression (LR) , Support Vector Machines (SVM) , Decision Trees (DT)  and an ensemble method, Random Forests (RF) 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100" dirty="0">
                <a:latin typeface="+mn-lt"/>
              </a:rPr>
              <a:t>Boosting Classifications :Gradient Boosting, Extreme Gradient Boosting, Logit Boost, </a:t>
            </a:r>
            <a:r>
              <a:rPr lang="en-US" sz="2100" dirty="0" err="1">
                <a:latin typeface="+mn-lt"/>
              </a:rPr>
              <a:t>CatBoost</a:t>
            </a:r>
            <a:endParaRPr lang="en-US" sz="2100" dirty="0">
              <a:latin typeface="+mn-lt"/>
            </a:endParaRPr>
          </a:p>
          <a:p>
            <a:pPr marL="0" indent="0" algn="just">
              <a:buNone/>
            </a:pPr>
            <a:endParaRPr dirty="0">
              <a:latin typeface="+mn-lt"/>
            </a:endParaRPr>
          </a:p>
        </p:txBody>
      </p:sp>
      <p:sp>
        <p:nvSpPr>
          <p:cNvPr id="354" name="Google Shape;354;p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r>
              <a:rPr lang="en-US" b="1" dirty="0" smtClean="0">
                <a:latin typeface="+mn-lt"/>
              </a:rPr>
              <a:t>PAST RESEARCH</a:t>
            </a:r>
            <a:endParaRPr lang="en-US" b="1" dirty="0">
              <a:latin typeface="+mn-lt"/>
            </a:endParaRPr>
          </a:p>
        </p:txBody>
      </p:sp>
      <p:sp>
        <p:nvSpPr>
          <p:cNvPr id="356" name="Google Shape;356;p34"/>
          <p:cNvSpPr/>
          <p:nvPr/>
        </p:nvSpPr>
        <p:spPr>
          <a:xfrm>
            <a:off x="5776400" y="472767"/>
            <a:ext cx="639200" cy="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grpSp>
        <p:nvGrpSpPr>
          <p:cNvPr id="2" name="Google Shape;2302;p64">
            <a:extLst>
              <a:ext uri="{FF2B5EF4-FFF2-40B4-BE49-F238E27FC236}">
                <a16:creationId xmlns:a16="http://schemas.microsoft.com/office/drawing/2014/main" xmlns="" id="{E03A76CE-66E1-548A-8FC1-96E463C38011}"/>
              </a:ext>
            </a:extLst>
          </p:cNvPr>
          <p:cNvGrpSpPr/>
          <p:nvPr/>
        </p:nvGrpSpPr>
        <p:grpSpPr>
          <a:xfrm>
            <a:off x="4026826" y="5033425"/>
            <a:ext cx="1101175" cy="1649860"/>
            <a:chOff x="8230500" y="1196800"/>
            <a:chExt cx="1114850" cy="1670350"/>
          </a:xfrm>
        </p:grpSpPr>
        <p:sp>
          <p:nvSpPr>
            <p:cNvPr id="3" name="Google Shape;2303;p64">
              <a:extLst>
                <a:ext uri="{FF2B5EF4-FFF2-40B4-BE49-F238E27FC236}">
                  <a16:creationId xmlns:a16="http://schemas.microsoft.com/office/drawing/2014/main" xmlns="" id="{ABF41CD6-AF42-8A3C-AAE3-4CD0CF31F5A3}"/>
                </a:ext>
              </a:extLst>
            </p:cNvPr>
            <p:cNvSpPr/>
            <p:nvPr/>
          </p:nvSpPr>
          <p:spPr>
            <a:xfrm>
              <a:off x="8230500" y="1733950"/>
              <a:ext cx="239400" cy="159025"/>
            </a:xfrm>
            <a:custGeom>
              <a:avLst/>
              <a:gdLst/>
              <a:ahLst/>
              <a:cxnLst/>
              <a:rect l="l" t="t" r="r" b="b"/>
              <a:pathLst>
                <a:path w="9576" h="6361" extrusionOk="0">
                  <a:moveTo>
                    <a:pt x="7729" y="1"/>
                  </a:moveTo>
                  <a:cubicBezTo>
                    <a:pt x="7529" y="1"/>
                    <a:pt x="7342" y="57"/>
                    <a:pt x="7191" y="188"/>
                  </a:cubicBezTo>
                  <a:lnTo>
                    <a:pt x="5753" y="1442"/>
                  </a:lnTo>
                  <a:cubicBezTo>
                    <a:pt x="5753" y="1442"/>
                    <a:pt x="3642" y="1494"/>
                    <a:pt x="2904" y="1706"/>
                  </a:cubicBezTo>
                  <a:cubicBezTo>
                    <a:pt x="2164" y="1920"/>
                    <a:pt x="793" y="2709"/>
                    <a:pt x="1003" y="2972"/>
                  </a:cubicBezTo>
                  <a:cubicBezTo>
                    <a:pt x="1003" y="2972"/>
                    <a:pt x="0" y="4028"/>
                    <a:pt x="265" y="4240"/>
                  </a:cubicBezTo>
                  <a:cubicBezTo>
                    <a:pt x="265" y="4240"/>
                    <a:pt x="423" y="4978"/>
                    <a:pt x="793" y="4978"/>
                  </a:cubicBezTo>
                  <a:cubicBezTo>
                    <a:pt x="793" y="4978"/>
                    <a:pt x="1054" y="5414"/>
                    <a:pt x="1618" y="5414"/>
                  </a:cubicBezTo>
                  <a:cubicBezTo>
                    <a:pt x="1674" y="5414"/>
                    <a:pt x="1733" y="5410"/>
                    <a:pt x="1795" y="5400"/>
                  </a:cubicBezTo>
                  <a:cubicBezTo>
                    <a:pt x="1795" y="5400"/>
                    <a:pt x="2873" y="4610"/>
                    <a:pt x="3705" y="4610"/>
                  </a:cubicBezTo>
                  <a:cubicBezTo>
                    <a:pt x="4539" y="4610"/>
                    <a:pt x="5015" y="4662"/>
                    <a:pt x="5015" y="4662"/>
                  </a:cubicBezTo>
                  <a:cubicBezTo>
                    <a:pt x="5015" y="4662"/>
                    <a:pt x="3800" y="4901"/>
                    <a:pt x="3431" y="5414"/>
                  </a:cubicBezTo>
                  <a:cubicBezTo>
                    <a:pt x="3061" y="5928"/>
                    <a:pt x="3061" y="6245"/>
                    <a:pt x="3272" y="6351"/>
                  </a:cubicBezTo>
                  <a:cubicBezTo>
                    <a:pt x="3286" y="6358"/>
                    <a:pt x="3303" y="6361"/>
                    <a:pt x="3323" y="6361"/>
                  </a:cubicBezTo>
                  <a:cubicBezTo>
                    <a:pt x="3603" y="6361"/>
                    <a:pt x="4431" y="5718"/>
                    <a:pt x="5120" y="5718"/>
                  </a:cubicBezTo>
                  <a:cubicBezTo>
                    <a:pt x="5858" y="5718"/>
                    <a:pt x="7204" y="4820"/>
                    <a:pt x="7191" y="4028"/>
                  </a:cubicBezTo>
                  <a:cubicBezTo>
                    <a:pt x="7178" y="3237"/>
                    <a:pt x="8814" y="2075"/>
                    <a:pt x="9237" y="1442"/>
                  </a:cubicBezTo>
                  <a:cubicBezTo>
                    <a:pt x="9576" y="933"/>
                    <a:pt x="8546" y="1"/>
                    <a:pt x="7729" y="1"/>
                  </a:cubicBezTo>
                  <a:close/>
                </a:path>
              </a:pathLst>
            </a:custGeom>
            <a:solidFill>
              <a:srgbClr val="FAC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" name="Google Shape;2304;p64">
              <a:extLst>
                <a:ext uri="{FF2B5EF4-FFF2-40B4-BE49-F238E27FC236}">
                  <a16:creationId xmlns:a16="http://schemas.microsoft.com/office/drawing/2014/main" xmlns="" id="{56121FD6-7260-74BC-3D0E-E959FE7A0C10}"/>
                </a:ext>
              </a:extLst>
            </p:cNvPr>
            <p:cNvSpPr/>
            <p:nvPr/>
          </p:nvSpPr>
          <p:spPr>
            <a:xfrm>
              <a:off x="8984925" y="1572925"/>
              <a:ext cx="360425" cy="317375"/>
            </a:xfrm>
            <a:custGeom>
              <a:avLst/>
              <a:gdLst/>
              <a:ahLst/>
              <a:cxnLst/>
              <a:rect l="l" t="t" r="r" b="b"/>
              <a:pathLst>
                <a:path w="14417" h="12695" extrusionOk="0">
                  <a:moveTo>
                    <a:pt x="10458" y="0"/>
                  </a:moveTo>
                  <a:cubicBezTo>
                    <a:pt x="9617" y="0"/>
                    <a:pt x="9347" y="415"/>
                    <a:pt x="9347" y="415"/>
                  </a:cubicBezTo>
                  <a:cubicBezTo>
                    <a:pt x="9347" y="415"/>
                    <a:pt x="6694" y="7397"/>
                    <a:pt x="5736" y="7397"/>
                  </a:cubicBezTo>
                  <a:cubicBezTo>
                    <a:pt x="5719" y="7397"/>
                    <a:pt x="5702" y="7395"/>
                    <a:pt x="5687" y="7390"/>
                  </a:cubicBezTo>
                  <a:cubicBezTo>
                    <a:pt x="4775" y="7135"/>
                    <a:pt x="3172" y="1664"/>
                    <a:pt x="3172" y="1664"/>
                  </a:cubicBezTo>
                  <a:cubicBezTo>
                    <a:pt x="1765" y="1678"/>
                    <a:pt x="827" y="6011"/>
                    <a:pt x="414" y="8037"/>
                  </a:cubicBezTo>
                  <a:cubicBezTo>
                    <a:pt x="1" y="10055"/>
                    <a:pt x="5439" y="12694"/>
                    <a:pt x="6485" y="12694"/>
                  </a:cubicBezTo>
                  <a:cubicBezTo>
                    <a:pt x="6489" y="12694"/>
                    <a:pt x="6493" y="12694"/>
                    <a:pt x="6498" y="12694"/>
                  </a:cubicBezTo>
                  <a:cubicBezTo>
                    <a:pt x="7513" y="12671"/>
                    <a:pt x="14417" y="1347"/>
                    <a:pt x="12185" y="415"/>
                  </a:cubicBezTo>
                  <a:cubicBezTo>
                    <a:pt x="11442" y="104"/>
                    <a:pt x="10879" y="0"/>
                    <a:pt x="104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" name="Google Shape;2305;p64">
              <a:extLst>
                <a:ext uri="{FF2B5EF4-FFF2-40B4-BE49-F238E27FC236}">
                  <a16:creationId xmlns:a16="http://schemas.microsoft.com/office/drawing/2014/main" xmlns="" id="{78017947-B943-CE9E-A3EB-18FA19C2EAC2}"/>
                </a:ext>
              </a:extLst>
            </p:cNvPr>
            <p:cNvSpPr/>
            <p:nvPr/>
          </p:nvSpPr>
          <p:spPr>
            <a:xfrm>
              <a:off x="8837625" y="2707100"/>
              <a:ext cx="57150" cy="98250"/>
            </a:xfrm>
            <a:custGeom>
              <a:avLst/>
              <a:gdLst/>
              <a:ahLst/>
              <a:cxnLst/>
              <a:rect l="l" t="t" r="r" b="b"/>
              <a:pathLst>
                <a:path w="2286" h="3930" extrusionOk="0">
                  <a:moveTo>
                    <a:pt x="1595" y="0"/>
                  </a:moveTo>
                  <a:cubicBezTo>
                    <a:pt x="1165" y="0"/>
                    <a:pt x="629" y="118"/>
                    <a:pt x="313" y="626"/>
                  </a:cubicBezTo>
                  <a:cubicBezTo>
                    <a:pt x="313" y="626"/>
                    <a:pt x="1" y="2745"/>
                    <a:pt x="532" y="3516"/>
                  </a:cubicBezTo>
                  <a:cubicBezTo>
                    <a:pt x="731" y="3806"/>
                    <a:pt x="961" y="3930"/>
                    <a:pt x="1182" y="3930"/>
                  </a:cubicBezTo>
                  <a:cubicBezTo>
                    <a:pt x="1549" y="3930"/>
                    <a:pt x="1893" y="3589"/>
                    <a:pt x="2044" y="3098"/>
                  </a:cubicBezTo>
                  <a:cubicBezTo>
                    <a:pt x="2285" y="2310"/>
                    <a:pt x="2262" y="89"/>
                    <a:pt x="2262" y="89"/>
                  </a:cubicBezTo>
                  <a:cubicBezTo>
                    <a:pt x="2262" y="89"/>
                    <a:pt x="1968" y="0"/>
                    <a:pt x="1595" y="0"/>
                  </a:cubicBezTo>
                  <a:close/>
                </a:path>
              </a:pathLst>
            </a:custGeom>
            <a:solidFill>
              <a:srgbClr val="FAC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" name="Google Shape;2306;p64">
              <a:extLst>
                <a:ext uri="{FF2B5EF4-FFF2-40B4-BE49-F238E27FC236}">
                  <a16:creationId xmlns:a16="http://schemas.microsoft.com/office/drawing/2014/main" xmlns="" id="{585B1AD9-E7A6-63BD-3325-D460C640249E}"/>
                </a:ext>
              </a:extLst>
            </p:cNvPr>
            <p:cNvSpPr/>
            <p:nvPr/>
          </p:nvSpPr>
          <p:spPr>
            <a:xfrm>
              <a:off x="8829850" y="2766075"/>
              <a:ext cx="264675" cy="101075"/>
            </a:xfrm>
            <a:custGeom>
              <a:avLst/>
              <a:gdLst/>
              <a:ahLst/>
              <a:cxnLst/>
              <a:rect l="l" t="t" r="r" b="b"/>
              <a:pathLst>
                <a:path w="10587" h="4043" extrusionOk="0">
                  <a:moveTo>
                    <a:pt x="608" y="0"/>
                  </a:moveTo>
                  <a:cubicBezTo>
                    <a:pt x="307" y="0"/>
                    <a:pt x="46" y="240"/>
                    <a:pt x="39" y="558"/>
                  </a:cubicBezTo>
                  <a:cubicBezTo>
                    <a:pt x="21" y="1454"/>
                    <a:pt x="1" y="2899"/>
                    <a:pt x="58" y="3353"/>
                  </a:cubicBezTo>
                  <a:cubicBezTo>
                    <a:pt x="141" y="4026"/>
                    <a:pt x="1742" y="3857"/>
                    <a:pt x="2777" y="3901"/>
                  </a:cubicBezTo>
                  <a:cubicBezTo>
                    <a:pt x="3283" y="3921"/>
                    <a:pt x="5175" y="4042"/>
                    <a:pt x="6965" y="4042"/>
                  </a:cubicBezTo>
                  <a:cubicBezTo>
                    <a:pt x="8831" y="4042"/>
                    <a:pt x="10587" y="3910"/>
                    <a:pt x="10543" y="3394"/>
                  </a:cubicBezTo>
                  <a:cubicBezTo>
                    <a:pt x="10460" y="2384"/>
                    <a:pt x="8691" y="1584"/>
                    <a:pt x="7638" y="1373"/>
                  </a:cubicBezTo>
                  <a:cubicBezTo>
                    <a:pt x="6880" y="1222"/>
                    <a:pt x="4885" y="508"/>
                    <a:pt x="3831" y="121"/>
                  </a:cubicBezTo>
                  <a:cubicBezTo>
                    <a:pt x="3687" y="68"/>
                    <a:pt x="3538" y="44"/>
                    <a:pt x="3389" y="44"/>
                  </a:cubicBezTo>
                  <a:cubicBezTo>
                    <a:pt x="3198" y="44"/>
                    <a:pt x="3006" y="84"/>
                    <a:pt x="2824" y="155"/>
                  </a:cubicBezTo>
                  <a:cubicBezTo>
                    <a:pt x="2659" y="219"/>
                    <a:pt x="2453" y="244"/>
                    <a:pt x="2228" y="244"/>
                  </a:cubicBezTo>
                  <a:cubicBezTo>
                    <a:pt x="1750" y="244"/>
                    <a:pt x="1186" y="130"/>
                    <a:pt x="753" y="19"/>
                  </a:cubicBezTo>
                  <a:cubicBezTo>
                    <a:pt x="704" y="6"/>
                    <a:pt x="655" y="0"/>
                    <a:pt x="6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" name="Google Shape;2307;p64">
              <a:extLst>
                <a:ext uri="{FF2B5EF4-FFF2-40B4-BE49-F238E27FC236}">
                  <a16:creationId xmlns:a16="http://schemas.microsoft.com/office/drawing/2014/main" xmlns="" id="{EE37A15F-5BE4-5572-FE7B-020BEB5137B6}"/>
                </a:ext>
              </a:extLst>
            </p:cNvPr>
            <p:cNvSpPr/>
            <p:nvPr/>
          </p:nvSpPr>
          <p:spPr>
            <a:xfrm>
              <a:off x="8486475" y="2700900"/>
              <a:ext cx="72175" cy="94375"/>
            </a:xfrm>
            <a:custGeom>
              <a:avLst/>
              <a:gdLst/>
              <a:ahLst/>
              <a:cxnLst/>
              <a:rect l="l" t="t" r="r" b="b"/>
              <a:pathLst>
                <a:path w="2887" h="3775" extrusionOk="0">
                  <a:moveTo>
                    <a:pt x="1754" y="0"/>
                  </a:moveTo>
                  <a:cubicBezTo>
                    <a:pt x="1454" y="0"/>
                    <a:pt x="1138" y="84"/>
                    <a:pt x="864" y="337"/>
                  </a:cubicBezTo>
                  <a:cubicBezTo>
                    <a:pt x="864" y="337"/>
                    <a:pt x="0" y="2295"/>
                    <a:pt x="305" y="3180"/>
                  </a:cubicBezTo>
                  <a:cubicBezTo>
                    <a:pt x="449" y="3596"/>
                    <a:pt x="708" y="3774"/>
                    <a:pt x="987" y="3774"/>
                  </a:cubicBezTo>
                  <a:cubicBezTo>
                    <a:pt x="1301" y="3774"/>
                    <a:pt x="1642" y="3548"/>
                    <a:pt x="1876" y="3180"/>
                  </a:cubicBezTo>
                  <a:cubicBezTo>
                    <a:pt x="2317" y="2485"/>
                    <a:pt x="2887" y="337"/>
                    <a:pt x="2887" y="337"/>
                  </a:cubicBezTo>
                  <a:cubicBezTo>
                    <a:pt x="2887" y="337"/>
                    <a:pt x="2353" y="0"/>
                    <a:pt x="1754" y="0"/>
                  </a:cubicBezTo>
                  <a:close/>
                </a:path>
              </a:pathLst>
            </a:custGeom>
            <a:solidFill>
              <a:srgbClr val="FAC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" name="Google Shape;2308;p64">
              <a:extLst>
                <a:ext uri="{FF2B5EF4-FFF2-40B4-BE49-F238E27FC236}">
                  <a16:creationId xmlns:a16="http://schemas.microsoft.com/office/drawing/2014/main" xmlns="" id="{C6A4CDD3-9A9F-6AEA-412F-6E2136A906CA}"/>
                </a:ext>
              </a:extLst>
            </p:cNvPr>
            <p:cNvSpPr/>
            <p:nvPr/>
          </p:nvSpPr>
          <p:spPr>
            <a:xfrm>
              <a:off x="8465925" y="2760650"/>
              <a:ext cx="264675" cy="101075"/>
            </a:xfrm>
            <a:custGeom>
              <a:avLst/>
              <a:gdLst/>
              <a:ahLst/>
              <a:cxnLst/>
              <a:rect l="l" t="t" r="r" b="b"/>
              <a:pathLst>
                <a:path w="10587" h="4043" extrusionOk="0">
                  <a:moveTo>
                    <a:pt x="608" y="1"/>
                  </a:moveTo>
                  <a:cubicBezTo>
                    <a:pt x="307" y="1"/>
                    <a:pt x="46" y="240"/>
                    <a:pt x="39" y="558"/>
                  </a:cubicBezTo>
                  <a:cubicBezTo>
                    <a:pt x="21" y="1454"/>
                    <a:pt x="1" y="2900"/>
                    <a:pt x="58" y="3353"/>
                  </a:cubicBezTo>
                  <a:cubicBezTo>
                    <a:pt x="141" y="4026"/>
                    <a:pt x="1742" y="3858"/>
                    <a:pt x="2777" y="3901"/>
                  </a:cubicBezTo>
                  <a:cubicBezTo>
                    <a:pt x="3283" y="3921"/>
                    <a:pt x="5175" y="4043"/>
                    <a:pt x="6965" y="4043"/>
                  </a:cubicBezTo>
                  <a:cubicBezTo>
                    <a:pt x="8831" y="4043"/>
                    <a:pt x="10587" y="3911"/>
                    <a:pt x="10543" y="3395"/>
                  </a:cubicBezTo>
                  <a:cubicBezTo>
                    <a:pt x="10459" y="2384"/>
                    <a:pt x="8691" y="1584"/>
                    <a:pt x="7638" y="1374"/>
                  </a:cubicBezTo>
                  <a:cubicBezTo>
                    <a:pt x="6878" y="1222"/>
                    <a:pt x="4885" y="508"/>
                    <a:pt x="3831" y="122"/>
                  </a:cubicBezTo>
                  <a:cubicBezTo>
                    <a:pt x="3687" y="69"/>
                    <a:pt x="3538" y="45"/>
                    <a:pt x="3388" y="45"/>
                  </a:cubicBezTo>
                  <a:cubicBezTo>
                    <a:pt x="3197" y="45"/>
                    <a:pt x="3006" y="84"/>
                    <a:pt x="2823" y="156"/>
                  </a:cubicBezTo>
                  <a:cubicBezTo>
                    <a:pt x="2659" y="220"/>
                    <a:pt x="2453" y="245"/>
                    <a:pt x="2228" y="245"/>
                  </a:cubicBezTo>
                  <a:cubicBezTo>
                    <a:pt x="1750" y="245"/>
                    <a:pt x="1186" y="130"/>
                    <a:pt x="753" y="19"/>
                  </a:cubicBezTo>
                  <a:cubicBezTo>
                    <a:pt x="704" y="7"/>
                    <a:pt x="655" y="1"/>
                    <a:pt x="6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" name="Google Shape;2309;p64">
              <a:extLst>
                <a:ext uri="{FF2B5EF4-FFF2-40B4-BE49-F238E27FC236}">
                  <a16:creationId xmlns:a16="http://schemas.microsoft.com/office/drawing/2014/main" xmlns="" id="{D0031071-5C8A-4555-3D91-7C10064D69CE}"/>
                </a:ext>
              </a:extLst>
            </p:cNvPr>
            <p:cNvSpPr/>
            <p:nvPr/>
          </p:nvSpPr>
          <p:spPr>
            <a:xfrm>
              <a:off x="8613575" y="1887300"/>
              <a:ext cx="405500" cy="851150"/>
            </a:xfrm>
            <a:custGeom>
              <a:avLst/>
              <a:gdLst/>
              <a:ahLst/>
              <a:cxnLst/>
              <a:rect l="l" t="t" r="r" b="b"/>
              <a:pathLst>
                <a:path w="16220" h="34046" extrusionOk="0">
                  <a:moveTo>
                    <a:pt x="6614" y="0"/>
                  </a:moveTo>
                  <a:cubicBezTo>
                    <a:pt x="4503" y="0"/>
                    <a:pt x="0" y="1490"/>
                    <a:pt x="0" y="1490"/>
                  </a:cubicBezTo>
                  <a:cubicBezTo>
                    <a:pt x="0" y="1490"/>
                    <a:pt x="605" y="5366"/>
                    <a:pt x="2207" y="6834"/>
                  </a:cubicBezTo>
                  <a:cubicBezTo>
                    <a:pt x="2207" y="6834"/>
                    <a:pt x="11462" y="17018"/>
                    <a:pt x="11942" y="18982"/>
                  </a:cubicBezTo>
                  <a:cubicBezTo>
                    <a:pt x="12422" y="20947"/>
                    <a:pt x="8939" y="33821"/>
                    <a:pt x="8904" y="33958"/>
                  </a:cubicBezTo>
                  <a:cubicBezTo>
                    <a:pt x="8893" y="34002"/>
                    <a:pt x="9148" y="34045"/>
                    <a:pt x="9510" y="34045"/>
                  </a:cubicBezTo>
                  <a:cubicBezTo>
                    <a:pt x="10283" y="34045"/>
                    <a:pt x="11543" y="33846"/>
                    <a:pt x="11727" y="33016"/>
                  </a:cubicBezTo>
                  <a:cubicBezTo>
                    <a:pt x="11996" y="31796"/>
                    <a:pt x="16220" y="18542"/>
                    <a:pt x="15926" y="17572"/>
                  </a:cubicBezTo>
                  <a:cubicBezTo>
                    <a:pt x="15630" y="16602"/>
                    <a:pt x="7974" y="5099"/>
                    <a:pt x="7974" y="5099"/>
                  </a:cubicBezTo>
                  <a:cubicBezTo>
                    <a:pt x="7974" y="5099"/>
                    <a:pt x="8351" y="1367"/>
                    <a:pt x="7618" y="289"/>
                  </a:cubicBezTo>
                  <a:cubicBezTo>
                    <a:pt x="7478" y="83"/>
                    <a:pt x="7112" y="0"/>
                    <a:pt x="66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Google Shape;2310;p64">
              <a:extLst>
                <a:ext uri="{FF2B5EF4-FFF2-40B4-BE49-F238E27FC236}">
                  <a16:creationId xmlns:a16="http://schemas.microsoft.com/office/drawing/2014/main" xmlns="" id="{28682193-4391-233C-A7FD-037CEDD751FD}"/>
                </a:ext>
              </a:extLst>
            </p:cNvPr>
            <p:cNvSpPr/>
            <p:nvPr/>
          </p:nvSpPr>
          <p:spPr>
            <a:xfrm>
              <a:off x="8494100" y="1903975"/>
              <a:ext cx="321225" cy="836275"/>
            </a:xfrm>
            <a:custGeom>
              <a:avLst/>
              <a:gdLst/>
              <a:ahLst/>
              <a:cxnLst/>
              <a:rect l="l" t="t" r="r" b="b"/>
              <a:pathLst>
                <a:path w="12849" h="33451" extrusionOk="0">
                  <a:moveTo>
                    <a:pt x="12720" y="0"/>
                  </a:moveTo>
                  <a:cubicBezTo>
                    <a:pt x="12720" y="0"/>
                    <a:pt x="4840" y="440"/>
                    <a:pt x="4779" y="1637"/>
                  </a:cubicBezTo>
                  <a:lnTo>
                    <a:pt x="6407" y="21704"/>
                  </a:lnTo>
                  <a:lnTo>
                    <a:pt x="0" y="32675"/>
                  </a:lnTo>
                  <a:cubicBezTo>
                    <a:pt x="0" y="32675"/>
                    <a:pt x="649" y="33450"/>
                    <a:pt x="1693" y="33450"/>
                  </a:cubicBezTo>
                  <a:cubicBezTo>
                    <a:pt x="1946" y="33450"/>
                    <a:pt x="2222" y="33405"/>
                    <a:pt x="2518" y="33291"/>
                  </a:cubicBezTo>
                  <a:cubicBezTo>
                    <a:pt x="4046" y="31312"/>
                    <a:pt x="10394" y="23422"/>
                    <a:pt x="10944" y="21874"/>
                  </a:cubicBezTo>
                  <a:cubicBezTo>
                    <a:pt x="11495" y="20327"/>
                    <a:pt x="10170" y="6670"/>
                    <a:pt x="10170" y="6670"/>
                  </a:cubicBezTo>
                  <a:cubicBezTo>
                    <a:pt x="10170" y="6670"/>
                    <a:pt x="12757" y="5106"/>
                    <a:pt x="12804" y="3782"/>
                  </a:cubicBezTo>
                  <a:cubicBezTo>
                    <a:pt x="12849" y="2459"/>
                    <a:pt x="12720" y="0"/>
                    <a:pt x="127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Google Shape;2311;p64">
              <a:extLst>
                <a:ext uri="{FF2B5EF4-FFF2-40B4-BE49-F238E27FC236}">
                  <a16:creationId xmlns:a16="http://schemas.microsoft.com/office/drawing/2014/main" xmlns="" id="{96964089-3B93-CCD4-E2FA-4C669BDA6EF6}"/>
                </a:ext>
              </a:extLst>
            </p:cNvPr>
            <p:cNvSpPr/>
            <p:nvPr/>
          </p:nvSpPr>
          <p:spPr>
            <a:xfrm>
              <a:off x="8636525" y="1498550"/>
              <a:ext cx="440700" cy="532825"/>
            </a:xfrm>
            <a:custGeom>
              <a:avLst/>
              <a:gdLst/>
              <a:ahLst/>
              <a:cxnLst/>
              <a:rect l="l" t="t" r="r" b="b"/>
              <a:pathLst>
                <a:path w="17628" h="21313" extrusionOk="0">
                  <a:moveTo>
                    <a:pt x="8186" y="1"/>
                  </a:moveTo>
                  <a:cubicBezTo>
                    <a:pt x="7433" y="1"/>
                    <a:pt x="6831" y="129"/>
                    <a:pt x="6604" y="482"/>
                  </a:cubicBezTo>
                  <a:cubicBezTo>
                    <a:pt x="5785" y="1759"/>
                    <a:pt x="0" y="16378"/>
                    <a:pt x="861" y="17884"/>
                  </a:cubicBezTo>
                  <a:cubicBezTo>
                    <a:pt x="1607" y="19192"/>
                    <a:pt x="5041" y="21312"/>
                    <a:pt x="6648" y="21312"/>
                  </a:cubicBezTo>
                  <a:cubicBezTo>
                    <a:pt x="6891" y="21312"/>
                    <a:pt x="7092" y="21264"/>
                    <a:pt x="7235" y="21157"/>
                  </a:cubicBezTo>
                  <a:cubicBezTo>
                    <a:pt x="8331" y="20345"/>
                    <a:pt x="16698" y="7459"/>
                    <a:pt x="17162" y="6264"/>
                  </a:cubicBezTo>
                  <a:cubicBezTo>
                    <a:pt x="17628" y="5068"/>
                    <a:pt x="16527" y="2924"/>
                    <a:pt x="15483" y="2291"/>
                  </a:cubicBezTo>
                  <a:lnTo>
                    <a:pt x="13143" y="872"/>
                  </a:lnTo>
                  <a:cubicBezTo>
                    <a:pt x="13143" y="872"/>
                    <a:pt x="10152" y="1"/>
                    <a:pt x="81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Google Shape;2312;p64">
              <a:extLst>
                <a:ext uri="{FF2B5EF4-FFF2-40B4-BE49-F238E27FC236}">
                  <a16:creationId xmlns:a16="http://schemas.microsoft.com/office/drawing/2014/main" xmlns="" id="{3EFC039E-62EC-B1CA-E698-8E3925DF9C62}"/>
                </a:ext>
              </a:extLst>
            </p:cNvPr>
            <p:cNvSpPr/>
            <p:nvPr/>
          </p:nvSpPr>
          <p:spPr>
            <a:xfrm>
              <a:off x="8602500" y="1489275"/>
              <a:ext cx="362600" cy="533675"/>
            </a:xfrm>
            <a:custGeom>
              <a:avLst/>
              <a:gdLst/>
              <a:ahLst/>
              <a:cxnLst/>
              <a:rect l="l" t="t" r="r" b="b"/>
              <a:pathLst>
                <a:path w="14504" h="21347" extrusionOk="0">
                  <a:moveTo>
                    <a:pt x="9280" y="1"/>
                  </a:moveTo>
                  <a:cubicBezTo>
                    <a:pt x="7501" y="1"/>
                    <a:pt x="7290" y="813"/>
                    <a:pt x="7290" y="813"/>
                  </a:cubicBezTo>
                  <a:cubicBezTo>
                    <a:pt x="7290" y="813"/>
                    <a:pt x="4463" y="7076"/>
                    <a:pt x="4025" y="8288"/>
                  </a:cubicBezTo>
                  <a:cubicBezTo>
                    <a:pt x="3585" y="9500"/>
                    <a:pt x="1" y="17854"/>
                    <a:pt x="1" y="17854"/>
                  </a:cubicBezTo>
                  <a:cubicBezTo>
                    <a:pt x="1701" y="21091"/>
                    <a:pt x="4312" y="21347"/>
                    <a:pt x="5094" y="21347"/>
                  </a:cubicBezTo>
                  <a:cubicBezTo>
                    <a:pt x="5241" y="21347"/>
                    <a:pt x="5323" y="21338"/>
                    <a:pt x="5323" y="21338"/>
                  </a:cubicBezTo>
                  <a:cubicBezTo>
                    <a:pt x="6959" y="19816"/>
                    <a:pt x="10040" y="11492"/>
                    <a:pt x="10040" y="11492"/>
                  </a:cubicBezTo>
                  <a:lnTo>
                    <a:pt x="14504" y="1243"/>
                  </a:lnTo>
                  <a:cubicBezTo>
                    <a:pt x="11994" y="296"/>
                    <a:pt x="10352" y="1"/>
                    <a:pt x="92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Google Shape;2313;p64">
              <a:extLst>
                <a:ext uri="{FF2B5EF4-FFF2-40B4-BE49-F238E27FC236}">
                  <a16:creationId xmlns:a16="http://schemas.microsoft.com/office/drawing/2014/main" xmlns="" id="{13D2560D-1235-CF12-8AAB-5D825BB83DB6}"/>
                </a:ext>
              </a:extLst>
            </p:cNvPr>
            <p:cNvSpPr/>
            <p:nvPr/>
          </p:nvSpPr>
          <p:spPr>
            <a:xfrm>
              <a:off x="8815300" y="1583250"/>
              <a:ext cx="262625" cy="488025"/>
            </a:xfrm>
            <a:custGeom>
              <a:avLst/>
              <a:gdLst/>
              <a:ahLst/>
              <a:cxnLst/>
              <a:rect l="l" t="t" r="r" b="b"/>
              <a:pathLst>
                <a:path w="10505" h="19521" extrusionOk="0">
                  <a:moveTo>
                    <a:pt x="9968" y="1"/>
                  </a:moveTo>
                  <a:cubicBezTo>
                    <a:pt x="9488" y="1"/>
                    <a:pt x="8230" y="197"/>
                    <a:pt x="7174" y="2068"/>
                  </a:cubicBezTo>
                  <a:cubicBezTo>
                    <a:pt x="5837" y="4435"/>
                    <a:pt x="2311" y="9629"/>
                    <a:pt x="2311" y="9629"/>
                  </a:cubicBezTo>
                  <a:cubicBezTo>
                    <a:pt x="2311" y="9629"/>
                    <a:pt x="1" y="17385"/>
                    <a:pt x="84" y="17769"/>
                  </a:cubicBezTo>
                  <a:cubicBezTo>
                    <a:pt x="168" y="18154"/>
                    <a:pt x="572" y="18891"/>
                    <a:pt x="1386" y="19499"/>
                  </a:cubicBezTo>
                  <a:cubicBezTo>
                    <a:pt x="1405" y="19514"/>
                    <a:pt x="1427" y="19521"/>
                    <a:pt x="1451" y="19521"/>
                  </a:cubicBezTo>
                  <a:cubicBezTo>
                    <a:pt x="2435" y="19521"/>
                    <a:pt x="7199" y="7623"/>
                    <a:pt x="7199" y="7623"/>
                  </a:cubicBezTo>
                  <a:cubicBezTo>
                    <a:pt x="7199" y="7623"/>
                    <a:pt x="10505" y="3483"/>
                    <a:pt x="10277" y="2545"/>
                  </a:cubicBezTo>
                  <a:cubicBezTo>
                    <a:pt x="10050" y="1607"/>
                    <a:pt x="10167" y="15"/>
                    <a:pt x="10167" y="15"/>
                  </a:cubicBezTo>
                  <a:cubicBezTo>
                    <a:pt x="10167" y="15"/>
                    <a:pt x="10095" y="1"/>
                    <a:pt x="9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2314;p64">
              <a:extLst>
                <a:ext uri="{FF2B5EF4-FFF2-40B4-BE49-F238E27FC236}">
                  <a16:creationId xmlns:a16="http://schemas.microsoft.com/office/drawing/2014/main" xmlns="" id="{D79E7340-F08F-5AD1-28C5-11BA4FF4CF80}"/>
                </a:ext>
              </a:extLst>
            </p:cNvPr>
            <p:cNvSpPr/>
            <p:nvPr/>
          </p:nvSpPr>
          <p:spPr>
            <a:xfrm>
              <a:off x="8917725" y="1229625"/>
              <a:ext cx="305250" cy="359900"/>
            </a:xfrm>
            <a:custGeom>
              <a:avLst/>
              <a:gdLst/>
              <a:ahLst/>
              <a:cxnLst/>
              <a:rect l="l" t="t" r="r" b="b"/>
              <a:pathLst>
                <a:path w="12210" h="14396" extrusionOk="0">
                  <a:moveTo>
                    <a:pt x="6088" y="0"/>
                  </a:moveTo>
                  <a:cubicBezTo>
                    <a:pt x="3547" y="0"/>
                    <a:pt x="1660" y="2009"/>
                    <a:pt x="937" y="4080"/>
                  </a:cubicBezTo>
                  <a:cubicBezTo>
                    <a:pt x="0" y="6759"/>
                    <a:pt x="917" y="9961"/>
                    <a:pt x="1650" y="10413"/>
                  </a:cubicBezTo>
                  <a:cubicBezTo>
                    <a:pt x="2385" y="10865"/>
                    <a:pt x="1056" y="12627"/>
                    <a:pt x="1056" y="12627"/>
                  </a:cubicBezTo>
                  <a:cubicBezTo>
                    <a:pt x="1056" y="12627"/>
                    <a:pt x="2118" y="14396"/>
                    <a:pt x="3492" y="14396"/>
                  </a:cubicBezTo>
                  <a:cubicBezTo>
                    <a:pt x="3822" y="14396"/>
                    <a:pt x="4171" y="14293"/>
                    <a:pt x="4527" y="14039"/>
                  </a:cubicBezTo>
                  <a:lnTo>
                    <a:pt x="5171" y="12456"/>
                  </a:lnTo>
                  <a:cubicBezTo>
                    <a:pt x="5171" y="12456"/>
                    <a:pt x="6065" y="12779"/>
                    <a:pt x="7097" y="12779"/>
                  </a:cubicBezTo>
                  <a:cubicBezTo>
                    <a:pt x="8079" y="12779"/>
                    <a:pt x="9186" y="12486"/>
                    <a:pt x="9764" y="11340"/>
                  </a:cubicBezTo>
                  <a:cubicBezTo>
                    <a:pt x="10948" y="8992"/>
                    <a:pt x="10990" y="7503"/>
                    <a:pt x="10990" y="7503"/>
                  </a:cubicBezTo>
                  <a:cubicBezTo>
                    <a:pt x="10990" y="7503"/>
                    <a:pt x="12210" y="2316"/>
                    <a:pt x="8483" y="570"/>
                  </a:cubicBezTo>
                  <a:cubicBezTo>
                    <a:pt x="7637" y="174"/>
                    <a:pt x="6834" y="0"/>
                    <a:pt x="6088" y="0"/>
                  </a:cubicBezTo>
                  <a:close/>
                </a:path>
              </a:pathLst>
            </a:custGeom>
            <a:solidFill>
              <a:srgbClr val="FAC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Google Shape;2315;p64">
              <a:extLst>
                <a:ext uri="{FF2B5EF4-FFF2-40B4-BE49-F238E27FC236}">
                  <a16:creationId xmlns:a16="http://schemas.microsoft.com/office/drawing/2014/main" xmlns="" id="{C063F66E-0480-D8A2-D735-20999F5B064E}"/>
                </a:ext>
              </a:extLst>
            </p:cNvPr>
            <p:cNvSpPr/>
            <p:nvPr/>
          </p:nvSpPr>
          <p:spPr>
            <a:xfrm>
              <a:off x="8924325" y="1196800"/>
              <a:ext cx="354675" cy="313500"/>
            </a:xfrm>
            <a:custGeom>
              <a:avLst/>
              <a:gdLst/>
              <a:ahLst/>
              <a:cxnLst/>
              <a:rect l="l" t="t" r="r" b="b"/>
              <a:pathLst>
                <a:path w="14187" h="12540" extrusionOk="0">
                  <a:moveTo>
                    <a:pt x="4528" y="1"/>
                  </a:moveTo>
                  <a:cubicBezTo>
                    <a:pt x="4104" y="1"/>
                    <a:pt x="3595" y="594"/>
                    <a:pt x="3595" y="594"/>
                  </a:cubicBezTo>
                  <a:cubicBezTo>
                    <a:pt x="3595" y="594"/>
                    <a:pt x="3379" y="581"/>
                    <a:pt x="3110" y="581"/>
                  </a:cubicBezTo>
                  <a:cubicBezTo>
                    <a:pt x="2635" y="581"/>
                    <a:pt x="1996" y="620"/>
                    <a:pt x="2089" y="837"/>
                  </a:cubicBezTo>
                  <a:cubicBezTo>
                    <a:pt x="2234" y="1176"/>
                    <a:pt x="2844" y="1315"/>
                    <a:pt x="2844" y="1315"/>
                  </a:cubicBezTo>
                  <a:cubicBezTo>
                    <a:pt x="2844" y="1315"/>
                    <a:pt x="552" y="2392"/>
                    <a:pt x="276" y="5890"/>
                  </a:cubicBezTo>
                  <a:cubicBezTo>
                    <a:pt x="1" y="9387"/>
                    <a:pt x="276" y="10068"/>
                    <a:pt x="276" y="10068"/>
                  </a:cubicBezTo>
                  <a:cubicBezTo>
                    <a:pt x="276" y="10068"/>
                    <a:pt x="344" y="12540"/>
                    <a:pt x="1151" y="12540"/>
                  </a:cubicBezTo>
                  <a:cubicBezTo>
                    <a:pt x="1278" y="12540"/>
                    <a:pt x="1425" y="12478"/>
                    <a:pt x="1592" y="12334"/>
                  </a:cubicBezTo>
                  <a:cubicBezTo>
                    <a:pt x="2818" y="11283"/>
                    <a:pt x="1507" y="9728"/>
                    <a:pt x="1507" y="9387"/>
                  </a:cubicBezTo>
                  <a:cubicBezTo>
                    <a:pt x="1507" y="9047"/>
                    <a:pt x="1021" y="7493"/>
                    <a:pt x="1652" y="6910"/>
                  </a:cubicBezTo>
                  <a:cubicBezTo>
                    <a:pt x="1788" y="6785"/>
                    <a:pt x="1920" y="6735"/>
                    <a:pt x="2044" y="6735"/>
                  </a:cubicBezTo>
                  <a:cubicBezTo>
                    <a:pt x="2498" y="6735"/>
                    <a:pt x="2844" y="7396"/>
                    <a:pt x="2844" y="7396"/>
                  </a:cubicBezTo>
                  <a:cubicBezTo>
                    <a:pt x="2844" y="7396"/>
                    <a:pt x="2284" y="8951"/>
                    <a:pt x="2527" y="9096"/>
                  </a:cubicBezTo>
                  <a:cubicBezTo>
                    <a:pt x="2574" y="9124"/>
                    <a:pt x="2639" y="9138"/>
                    <a:pt x="2714" y="9138"/>
                  </a:cubicBezTo>
                  <a:cubicBezTo>
                    <a:pt x="3028" y="9138"/>
                    <a:pt x="3517" y="8902"/>
                    <a:pt x="3596" y="8511"/>
                  </a:cubicBezTo>
                  <a:cubicBezTo>
                    <a:pt x="3692" y="8027"/>
                    <a:pt x="3742" y="7007"/>
                    <a:pt x="3839" y="6812"/>
                  </a:cubicBezTo>
                  <a:cubicBezTo>
                    <a:pt x="3935" y="6619"/>
                    <a:pt x="4809" y="6230"/>
                    <a:pt x="4907" y="5987"/>
                  </a:cubicBezTo>
                  <a:cubicBezTo>
                    <a:pt x="5004" y="5744"/>
                    <a:pt x="4859" y="4771"/>
                    <a:pt x="4859" y="4771"/>
                  </a:cubicBezTo>
                  <a:lnTo>
                    <a:pt x="4859" y="4771"/>
                  </a:lnTo>
                  <a:cubicBezTo>
                    <a:pt x="4859" y="4771"/>
                    <a:pt x="7934" y="6623"/>
                    <a:pt x="10409" y="6623"/>
                  </a:cubicBezTo>
                  <a:cubicBezTo>
                    <a:pt x="10853" y="6623"/>
                    <a:pt x="11277" y="6564"/>
                    <a:pt x="11661" y="6424"/>
                  </a:cubicBezTo>
                  <a:cubicBezTo>
                    <a:pt x="14187" y="5500"/>
                    <a:pt x="13944" y="2779"/>
                    <a:pt x="12778" y="2052"/>
                  </a:cubicBezTo>
                  <a:cubicBezTo>
                    <a:pt x="12390" y="1809"/>
                    <a:pt x="12087" y="1728"/>
                    <a:pt x="11857" y="1728"/>
                  </a:cubicBezTo>
                  <a:cubicBezTo>
                    <a:pt x="11396" y="1728"/>
                    <a:pt x="11223" y="2052"/>
                    <a:pt x="11223" y="2052"/>
                  </a:cubicBezTo>
                  <a:cubicBezTo>
                    <a:pt x="11223" y="2052"/>
                    <a:pt x="10457" y="1482"/>
                    <a:pt x="9914" y="1482"/>
                  </a:cubicBezTo>
                  <a:cubicBezTo>
                    <a:pt x="9728" y="1482"/>
                    <a:pt x="9568" y="1549"/>
                    <a:pt x="9474" y="1728"/>
                  </a:cubicBezTo>
                  <a:cubicBezTo>
                    <a:pt x="9474" y="1728"/>
                    <a:pt x="6349" y="543"/>
                    <a:pt x="5179" y="543"/>
                  </a:cubicBezTo>
                  <a:cubicBezTo>
                    <a:pt x="5043" y="543"/>
                    <a:pt x="4934" y="558"/>
                    <a:pt x="4859" y="594"/>
                  </a:cubicBezTo>
                  <a:lnTo>
                    <a:pt x="4130" y="934"/>
                  </a:lnTo>
                  <a:cubicBezTo>
                    <a:pt x="4130" y="934"/>
                    <a:pt x="5052" y="108"/>
                    <a:pt x="4616" y="10"/>
                  </a:cubicBezTo>
                  <a:cubicBezTo>
                    <a:pt x="4587" y="4"/>
                    <a:pt x="4558" y="1"/>
                    <a:pt x="45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Google Shape;2316;p64">
              <a:extLst>
                <a:ext uri="{FF2B5EF4-FFF2-40B4-BE49-F238E27FC236}">
                  <a16:creationId xmlns:a16="http://schemas.microsoft.com/office/drawing/2014/main" xmlns="" id="{9BAD861D-726A-E190-B871-61D955766328}"/>
                </a:ext>
              </a:extLst>
            </p:cNvPr>
            <p:cNvSpPr/>
            <p:nvPr/>
          </p:nvSpPr>
          <p:spPr>
            <a:xfrm>
              <a:off x="8842825" y="1502850"/>
              <a:ext cx="137550" cy="300200"/>
            </a:xfrm>
            <a:custGeom>
              <a:avLst/>
              <a:gdLst/>
              <a:ahLst/>
              <a:cxnLst/>
              <a:rect l="l" t="t" r="r" b="b"/>
              <a:pathLst>
                <a:path w="5502" h="12008" extrusionOk="0">
                  <a:moveTo>
                    <a:pt x="3604" y="0"/>
                  </a:moveTo>
                  <a:cubicBezTo>
                    <a:pt x="3030" y="0"/>
                    <a:pt x="2519" y="28"/>
                    <a:pt x="2473" y="125"/>
                  </a:cubicBezTo>
                  <a:cubicBezTo>
                    <a:pt x="2365" y="352"/>
                    <a:pt x="3165" y="1770"/>
                    <a:pt x="3165" y="1770"/>
                  </a:cubicBezTo>
                  <a:cubicBezTo>
                    <a:pt x="3165" y="1770"/>
                    <a:pt x="0" y="6213"/>
                    <a:pt x="173" y="8482"/>
                  </a:cubicBezTo>
                  <a:cubicBezTo>
                    <a:pt x="345" y="10751"/>
                    <a:pt x="144" y="12007"/>
                    <a:pt x="144" y="12007"/>
                  </a:cubicBezTo>
                  <a:cubicBezTo>
                    <a:pt x="144" y="12007"/>
                    <a:pt x="5502" y="875"/>
                    <a:pt x="5282" y="52"/>
                  </a:cubicBezTo>
                  <a:cubicBezTo>
                    <a:pt x="5282" y="52"/>
                    <a:pt x="4385" y="0"/>
                    <a:pt x="36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Google Shape;2317;p64">
              <a:extLst>
                <a:ext uri="{FF2B5EF4-FFF2-40B4-BE49-F238E27FC236}">
                  <a16:creationId xmlns:a16="http://schemas.microsoft.com/office/drawing/2014/main" xmlns="" id="{53654F4F-F810-DDE6-82A6-39683626A871}"/>
                </a:ext>
              </a:extLst>
            </p:cNvPr>
            <p:cNvSpPr/>
            <p:nvPr/>
          </p:nvSpPr>
          <p:spPr>
            <a:xfrm>
              <a:off x="8873075" y="1544525"/>
              <a:ext cx="209300" cy="279450"/>
            </a:xfrm>
            <a:custGeom>
              <a:avLst/>
              <a:gdLst/>
              <a:ahLst/>
              <a:cxnLst/>
              <a:rect l="l" t="t" r="r" b="b"/>
              <a:pathLst>
                <a:path w="8372" h="11178" extrusionOk="0">
                  <a:moveTo>
                    <a:pt x="6661" y="1"/>
                  </a:moveTo>
                  <a:cubicBezTo>
                    <a:pt x="5867" y="305"/>
                    <a:pt x="0" y="11178"/>
                    <a:pt x="0" y="11178"/>
                  </a:cubicBezTo>
                  <a:cubicBezTo>
                    <a:pt x="0" y="11178"/>
                    <a:pt x="900" y="10277"/>
                    <a:pt x="2837" y="9085"/>
                  </a:cubicBezTo>
                  <a:cubicBezTo>
                    <a:pt x="4773" y="7893"/>
                    <a:pt x="6514" y="2723"/>
                    <a:pt x="6514" y="2723"/>
                  </a:cubicBezTo>
                  <a:cubicBezTo>
                    <a:pt x="6514" y="2723"/>
                    <a:pt x="8132" y="2539"/>
                    <a:pt x="8252" y="2317"/>
                  </a:cubicBezTo>
                  <a:cubicBezTo>
                    <a:pt x="8371" y="2094"/>
                    <a:pt x="6661" y="1"/>
                    <a:pt x="66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Google Shape;2318;p64">
              <a:extLst>
                <a:ext uri="{FF2B5EF4-FFF2-40B4-BE49-F238E27FC236}">
                  <a16:creationId xmlns:a16="http://schemas.microsoft.com/office/drawing/2014/main" xmlns="" id="{BF3142EF-7BD7-DB65-5BDB-3A78157CDD03}"/>
                </a:ext>
              </a:extLst>
            </p:cNvPr>
            <p:cNvSpPr/>
            <p:nvPr/>
          </p:nvSpPr>
          <p:spPr>
            <a:xfrm>
              <a:off x="8377475" y="1498550"/>
              <a:ext cx="468625" cy="295450"/>
            </a:xfrm>
            <a:custGeom>
              <a:avLst/>
              <a:gdLst/>
              <a:ahLst/>
              <a:cxnLst/>
              <a:rect l="l" t="t" r="r" b="b"/>
              <a:pathLst>
                <a:path w="18745" h="11818" extrusionOk="0">
                  <a:moveTo>
                    <a:pt x="17130" y="1"/>
                  </a:moveTo>
                  <a:cubicBezTo>
                    <a:pt x="17072" y="1"/>
                    <a:pt x="17012" y="7"/>
                    <a:pt x="16950" y="21"/>
                  </a:cubicBezTo>
                  <a:cubicBezTo>
                    <a:pt x="16950" y="21"/>
                    <a:pt x="8064" y="1918"/>
                    <a:pt x="7227" y="2555"/>
                  </a:cubicBezTo>
                  <a:cubicBezTo>
                    <a:pt x="6389" y="3192"/>
                    <a:pt x="1" y="9352"/>
                    <a:pt x="1" y="9352"/>
                  </a:cubicBezTo>
                  <a:cubicBezTo>
                    <a:pt x="1" y="9352"/>
                    <a:pt x="645" y="11817"/>
                    <a:pt x="2466" y="11817"/>
                  </a:cubicBezTo>
                  <a:cubicBezTo>
                    <a:pt x="2624" y="11817"/>
                    <a:pt x="2791" y="11799"/>
                    <a:pt x="2968" y="11758"/>
                  </a:cubicBezTo>
                  <a:cubicBezTo>
                    <a:pt x="5173" y="11254"/>
                    <a:pt x="7595" y="6386"/>
                    <a:pt x="8476" y="6386"/>
                  </a:cubicBezTo>
                  <a:cubicBezTo>
                    <a:pt x="9356" y="6386"/>
                    <a:pt x="16658" y="4257"/>
                    <a:pt x="17723" y="3876"/>
                  </a:cubicBezTo>
                  <a:cubicBezTo>
                    <a:pt x="18745" y="3511"/>
                    <a:pt x="18476" y="1"/>
                    <a:pt x="171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Google Shape;2319;p64">
              <a:extLst>
                <a:ext uri="{FF2B5EF4-FFF2-40B4-BE49-F238E27FC236}">
                  <a16:creationId xmlns:a16="http://schemas.microsoft.com/office/drawing/2014/main" xmlns="" id="{4C47FFE9-49F4-D1E8-E96E-9FE63136230C}"/>
                </a:ext>
              </a:extLst>
            </p:cNvPr>
            <p:cNvSpPr/>
            <p:nvPr/>
          </p:nvSpPr>
          <p:spPr>
            <a:xfrm>
              <a:off x="9227450" y="1478550"/>
              <a:ext cx="113025" cy="151450"/>
            </a:xfrm>
            <a:custGeom>
              <a:avLst/>
              <a:gdLst/>
              <a:ahLst/>
              <a:cxnLst/>
              <a:rect l="l" t="t" r="r" b="b"/>
              <a:pathLst>
                <a:path w="4521" h="6058" extrusionOk="0">
                  <a:moveTo>
                    <a:pt x="3189" y="1"/>
                  </a:moveTo>
                  <a:cubicBezTo>
                    <a:pt x="2411" y="1"/>
                    <a:pt x="1228" y="621"/>
                    <a:pt x="902" y="621"/>
                  </a:cubicBezTo>
                  <a:cubicBezTo>
                    <a:pt x="450" y="621"/>
                    <a:pt x="0" y="2369"/>
                    <a:pt x="0" y="2706"/>
                  </a:cubicBezTo>
                  <a:cubicBezTo>
                    <a:pt x="0" y="3045"/>
                    <a:pt x="902" y="3949"/>
                    <a:pt x="902" y="3949"/>
                  </a:cubicBezTo>
                  <a:lnTo>
                    <a:pt x="531" y="5286"/>
                  </a:lnTo>
                  <a:cubicBezTo>
                    <a:pt x="657" y="5881"/>
                    <a:pt x="962" y="6058"/>
                    <a:pt x="1280" y="6058"/>
                  </a:cubicBezTo>
                  <a:cubicBezTo>
                    <a:pt x="1744" y="6058"/>
                    <a:pt x="2236" y="5679"/>
                    <a:pt x="2236" y="5679"/>
                  </a:cubicBezTo>
                  <a:lnTo>
                    <a:pt x="2592" y="4509"/>
                  </a:lnTo>
                  <a:cubicBezTo>
                    <a:pt x="2592" y="4509"/>
                    <a:pt x="3606" y="4285"/>
                    <a:pt x="3776" y="3949"/>
                  </a:cubicBezTo>
                  <a:cubicBezTo>
                    <a:pt x="3945" y="3613"/>
                    <a:pt x="4008" y="2706"/>
                    <a:pt x="4008" y="2706"/>
                  </a:cubicBezTo>
                  <a:cubicBezTo>
                    <a:pt x="4521" y="2085"/>
                    <a:pt x="3832" y="1240"/>
                    <a:pt x="3832" y="1240"/>
                  </a:cubicBezTo>
                  <a:cubicBezTo>
                    <a:pt x="3832" y="1240"/>
                    <a:pt x="4227" y="1240"/>
                    <a:pt x="3832" y="340"/>
                  </a:cubicBezTo>
                  <a:cubicBezTo>
                    <a:pt x="3723" y="91"/>
                    <a:pt x="3486" y="1"/>
                    <a:pt x="3189" y="1"/>
                  </a:cubicBezTo>
                  <a:close/>
                </a:path>
              </a:pathLst>
            </a:custGeom>
            <a:solidFill>
              <a:srgbClr val="FAC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Google Shape;2320;p64">
              <a:extLst>
                <a:ext uri="{FF2B5EF4-FFF2-40B4-BE49-F238E27FC236}">
                  <a16:creationId xmlns:a16="http://schemas.microsoft.com/office/drawing/2014/main" xmlns="" id="{0470D9CD-98AC-F31C-8CD4-AD46E76ACCD6}"/>
                </a:ext>
              </a:extLst>
            </p:cNvPr>
            <p:cNvSpPr/>
            <p:nvPr/>
          </p:nvSpPr>
          <p:spPr>
            <a:xfrm>
              <a:off x="9268950" y="1400550"/>
              <a:ext cx="21925" cy="109725"/>
            </a:xfrm>
            <a:custGeom>
              <a:avLst/>
              <a:gdLst/>
              <a:ahLst/>
              <a:cxnLst/>
              <a:rect l="l" t="t" r="r" b="b"/>
              <a:pathLst>
                <a:path w="877" h="4389" extrusionOk="0">
                  <a:moveTo>
                    <a:pt x="439" y="1"/>
                  </a:moveTo>
                  <a:cubicBezTo>
                    <a:pt x="197" y="1"/>
                    <a:pt x="2" y="197"/>
                    <a:pt x="1" y="439"/>
                  </a:cubicBezTo>
                  <a:lnTo>
                    <a:pt x="1" y="3952"/>
                  </a:lnTo>
                  <a:cubicBezTo>
                    <a:pt x="2" y="4193"/>
                    <a:pt x="197" y="4388"/>
                    <a:pt x="439" y="4388"/>
                  </a:cubicBezTo>
                  <a:cubicBezTo>
                    <a:pt x="680" y="4388"/>
                    <a:pt x="875" y="4192"/>
                    <a:pt x="877" y="3952"/>
                  </a:cubicBezTo>
                  <a:lnTo>
                    <a:pt x="877" y="439"/>
                  </a:lnTo>
                  <a:cubicBezTo>
                    <a:pt x="875" y="197"/>
                    <a:pt x="680" y="1"/>
                    <a:pt x="4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Google Shape;2321;p64">
              <a:extLst>
                <a:ext uri="{FF2B5EF4-FFF2-40B4-BE49-F238E27FC236}">
                  <a16:creationId xmlns:a16="http://schemas.microsoft.com/office/drawing/2014/main" xmlns="" id="{EA91FC3D-BDAA-A7EE-92A9-890C4A7DA4FD}"/>
                </a:ext>
              </a:extLst>
            </p:cNvPr>
            <p:cNvSpPr/>
            <p:nvPr/>
          </p:nvSpPr>
          <p:spPr>
            <a:xfrm>
              <a:off x="9221450" y="1346850"/>
              <a:ext cx="116950" cy="116950"/>
            </a:xfrm>
            <a:custGeom>
              <a:avLst/>
              <a:gdLst/>
              <a:ahLst/>
              <a:cxnLst/>
              <a:rect l="l" t="t" r="r" b="b"/>
              <a:pathLst>
                <a:path w="4678" h="4678" extrusionOk="0">
                  <a:moveTo>
                    <a:pt x="2339" y="1"/>
                  </a:moveTo>
                  <a:cubicBezTo>
                    <a:pt x="1046" y="1"/>
                    <a:pt x="0" y="1047"/>
                    <a:pt x="0" y="2339"/>
                  </a:cubicBezTo>
                  <a:cubicBezTo>
                    <a:pt x="0" y="3630"/>
                    <a:pt x="1046" y="4678"/>
                    <a:pt x="2339" y="4678"/>
                  </a:cubicBezTo>
                  <a:cubicBezTo>
                    <a:pt x="3631" y="4678"/>
                    <a:pt x="4677" y="3630"/>
                    <a:pt x="4677" y="2339"/>
                  </a:cubicBezTo>
                  <a:cubicBezTo>
                    <a:pt x="4677" y="1047"/>
                    <a:pt x="3631" y="1"/>
                    <a:pt x="23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Google Shape;2322;p64">
              <a:extLst>
                <a:ext uri="{FF2B5EF4-FFF2-40B4-BE49-F238E27FC236}">
                  <a16:creationId xmlns:a16="http://schemas.microsoft.com/office/drawing/2014/main" xmlns="" id="{A0705183-0C4A-65B6-F922-49815E90A2F1}"/>
                </a:ext>
              </a:extLst>
            </p:cNvPr>
            <p:cNvSpPr/>
            <p:nvPr/>
          </p:nvSpPr>
          <p:spPr>
            <a:xfrm>
              <a:off x="9238550" y="1363950"/>
              <a:ext cx="82750" cy="82700"/>
            </a:xfrm>
            <a:custGeom>
              <a:avLst/>
              <a:gdLst/>
              <a:ahLst/>
              <a:cxnLst/>
              <a:rect l="l" t="t" r="r" b="b"/>
              <a:pathLst>
                <a:path w="3310" h="3308" extrusionOk="0">
                  <a:moveTo>
                    <a:pt x="1655" y="1"/>
                  </a:moveTo>
                  <a:cubicBezTo>
                    <a:pt x="742" y="1"/>
                    <a:pt x="0" y="742"/>
                    <a:pt x="0" y="1655"/>
                  </a:cubicBezTo>
                  <a:cubicBezTo>
                    <a:pt x="0" y="2568"/>
                    <a:pt x="742" y="3308"/>
                    <a:pt x="1655" y="3308"/>
                  </a:cubicBezTo>
                  <a:cubicBezTo>
                    <a:pt x="2568" y="3308"/>
                    <a:pt x="3309" y="2568"/>
                    <a:pt x="3309" y="1655"/>
                  </a:cubicBezTo>
                  <a:cubicBezTo>
                    <a:pt x="3309" y="742"/>
                    <a:pt x="2568" y="1"/>
                    <a:pt x="1655" y="1"/>
                  </a:cubicBezTo>
                  <a:close/>
                </a:path>
              </a:pathLst>
            </a:custGeom>
            <a:solidFill>
              <a:srgbClr val="C6E6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3" name="Google Shape;2063;p64">
            <a:extLst>
              <a:ext uri="{FF2B5EF4-FFF2-40B4-BE49-F238E27FC236}">
                <a16:creationId xmlns:a16="http://schemas.microsoft.com/office/drawing/2014/main" xmlns="" id="{0B0AED61-29AE-7B30-5D26-D58B44BB7519}"/>
              </a:ext>
            </a:extLst>
          </p:cNvPr>
          <p:cNvGrpSpPr/>
          <p:nvPr/>
        </p:nvGrpSpPr>
        <p:grpSpPr>
          <a:xfrm>
            <a:off x="11012454" y="4313165"/>
            <a:ext cx="1004711" cy="2364760"/>
            <a:chOff x="237850" y="585975"/>
            <a:chExt cx="1205075" cy="2836350"/>
          </a:xfrm>
        </p:grpSpPr>
        <p:sp>
          <p:nvSpPr>
            <p:cNvPr id="24" name="Google Shape;2064;p64">
              <a:extLst>
                <a:ext uri="{FF2B5EF4-FFF2-40B4-BE49-F238E27FC236}">
                  <a16:creationId xmlns:a16="http://schemas.microsoft.com/office/drawing/2014/main" xmlns="" id="{6414F3E9-17D5-7295-A49A-9180185EBBF3}"/>
                </a:ext>
              </a:extLst>
            </p:cNvPr>
            <p:cNvSpPr/>
            <p:nvPr/>
          </p:nvSpPr>
          <p:spPr>
            <a:xfrm>
              <a:off x="1100600" y="687650"/>
              <a:ext cx="342325" cy="2734675"/>
            </a:xfrm>
            <a:custGeom>
              <a:avLst/>
              <a:gdLst/>
              <a:ahLst/>
              <a:cxnLst/>
              <a:rect l="l" t="t" r="r" b="b"/>
              <a:pathLst>
                <a:path w="13693" h="109387" extrusionOk="0">
                  <a:moveTo>
                    <a:pt x="3856" y="0"/>
                  </a:moveTo>
                  <a:cubicBezTo>
                    <a:pt x="1864" y="0"/>
                    <a:pt x="245" y="1613"/>
                    <a:pt x="241" y="3608"/>
                  </a:cubicBezTo>
                  <a:lnTo>
                    <a:pt x="0" y="109356"/>
                  </a:lnTo>
                  <a:lnTo>
                    <a:pt x="13448" y="109386"/>
                  </a:lnTo>
                  <a:lnTo>
                    <a:pt x="13687" y="3638"/>
                  </a:lnTo>
                  <a:cubicBezTo>
                    <a:pt x="13693" y="1642"/>
                    <a:pt x="12077" y="19"/>
                    <a:pt x="10081" y="15"/>
                  </a:cubicBezTo>
                  <a:lnTo>
                    <a:pt x="3864" y="0"/>
                  </a:lnTo>
                  <a:cubicBezTo>
                    <a:pt x="3861" y="0"/>
                    <a:pt x="3859" y="0"/>
                    <a:pt x="38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Google Shape;2065;p64">
              <a:extLst>
                <a:ext uri="{FF2B5EF4-FFF2-40B4-BE49-F238E27FC236}">
                  <a16:creationId xmlns:a16="http://schemas.microsoft.com/office/drawing/2014/main" xmlns="" id="{6C90035C-1953-8C49-3578-9F8B925B5DE3}"/>
                </a:ext>
              </a:extLst>
            </p:cNvPr>
            <p:cNvSpPr/>
            <p:nvPr/>
          </p:nvSpPr>
          <p:spPr>
            <a:xfrm>
              <a:off x="1044575" y="687525"/>
              <a:ext cx="342300" cy="2734650"/>
            </a:xfrm>
            <a:custGeom>
              <a:avLst/>
              <a:gdLst/>
              <a:ahLst/>
              <a:cxnLst/>
              <a:rect l="l" t="t" r="r" b="b"/>
              <a:pathLst>
                <a:path w="13692" h="109386" extrusionOk="0">
                  <a:moveTo>
                    <a:pt x="3854" y="1"/>
                  </a:moveTo>
                  <a:cubicBezTo>
                    <a:pt x="1861" y="1"/>
                    <a:pt x="245" y="1615"/>
                    <a:pt x="241" y="3607"/>
                  </a:cubicBezTo>
                  <a:lnTo>
                    <a:pt x="1" y="109355"/>
                  </a:lnTo>
                  <a:lnTo>
                    <a:pt x="13447" y="109385"/>
                  </a:lnTo>
                  <a:lnTo>
                    <a:pt x="13687" y="3639"/>
                  </a:lnTo>
                  <a:cubicBezTo>
                    <a:pt x="13692" y="1641"/>
                    <a:pt x="12076" y="20"/>
                    <a:pt x="10080" y="15"/>
                  </a:cubicBezTo>
                  <a:lnTo>
                    <a:pt x="3865" y="1"/>
                  </a:lnTo>
                  <a:cubicBezTo>
                    <a:pt x="3861" y="1"/>
                    <a:pt x="3857" y="1"/>
                    <a:pt x="38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Google Shape;2066;p64">
              <a:extLst>
                <a:ext uri="{FF2B5EF4-FFF2-40B4-BE49-F238E27FC236}">
                  <a16:creationId xmlns:a16="http://schemas.microsoft.com/office/drawing/2014/main" xmlns="" id="{37979BA8-6EA1-4E33-6E0D-4FAFC5A32B2E}"/>
                </a:ext>
              </a:extLst>
            </p:cNvPr>
            <p:cNvSpPr/>
            <p:nvPr/>
          </p:nvSpPr>
          <p:spPr>
            <a:xfrm>
              <a:off x="742100" y="585975"/>
              <a:ext cx="320075" cy="2835325"/>
            </a:xfrm>
            <a:custGeom>
              <a:avLst/>
              <a:gdLst/>
              <a:ahLst/>
              <a:cxnLst/>
              <a:rect l="l" t="t" r="r" b="b"/>
              <a:pathLst>
                <a:path w="12803" h="113413" extrusionOk="0">
                  <a:moveTo>
                    <a:pt x="3366" y="0"/>
                  </a:moveTo>
                  <a:cubicBezTo>
                    <a:pt x="1647" y="0"/>
                    <a:pt x="252" y="1392"/>
                    <a:pt x="248" y="3112"/>
                  </a:cubicBezTo>
                  <a:lnTo>
                    <a:pt x="5" y="110604"/>
                  </a:lnTo>
                  <a:cubicBezTo>
                    <a:pt x="0" y="112142"/>
                    <a:pt x="1245" y="113393"/>
                    <a:pt x="2785" y="113397"/>
                  </a:cubicBezTo>
                  <a:lnTo>
                    <a:pt x="9761" y="113413"/>
                  </a:lnTo>
                  <a:cubicBezTo>
                    <a:pt x="9763" y="113413"/>
                    <a:pt x="9765" y="113413"/>
                    <a:pt x="9767" y="113413"/>
                  </a:cubicBezTo>
                  <a:cubicBezTo>
                    <a:pt x="11303" y="113413"/>
                    <a:pt x="12550" y="112169"/>
                    <a:pt x="12555" y="110633"/>
                  </a:cubicBezTo>
                  <a:lnTo>
                    <a:pt x="12798" y="3140"/>
                  </a:lnTo>
                  <a:cubicBezTo>
                    <a:pt x="12802" y="1418"/>
                    <a:pt x="11409" y="18"/>
                    <a:pt x="9687" y="15"/>
                  </a:cubicBezTo>
                  <a:lnTo>
                    <a:pt x="3373" y="0"/>
                  </a:lnTo>
                  <a:cubicBezTo>
                    <a:pt x="3371" y="0"/>
                    <a:pt x="3368" y="0"/>
                    <a:pt x="33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Google Shape;2067;p64">
              <a:extLst>
                <a:ext uri="{FF2B5EF4-FFF2-40B4-BE49-F238E27FC236}">
                  <a16:creationId xmlns:a16="http://schemas.microsoft.com/office/drawing/2014/main" xmlns="" id="{F1D83BB3-150E-F067-4BC7-2A64ED3862D2}"/>
                </a:ext>
              </a:extLst>
            </p:cNvPr>
            <p:cNvSpPr/>
            <p:nvPr/>
          </p:nvSpPr>
          <p:spPr>
            <a:xfrm>
              <a:off x="237850" y="809200"/>
              <a:ext cx="509825" cy="2611350"/>
            </a:xfrm>
            <a:custGeom>
              <a:avLst/>
              <a:gdLst/>
              <a:ahLst/>
              <a:cxnLst/>
              <a:rect l="l" t="t" r="r" b="b"/>
              <a:pathLst>
                <a:path w="20393" h="104454" extrusionOk="0">
                  <a:moveTo>
                    <a:pt x="7992" y="1"/>
                  </a:moveTo>
                  <a:cubicBezTo>
                    <a:pt x="5937" y="1"/>
                    <a:pt x="3965" y="816"/>
                    <a:pt x="2508" y="2266"/>
                  </a:cubicBezTo>
                  <a:cubicBezTo>
                    <a:pt x="1046" y="3722"/>
                    <a:pt x="221" y="5698"/>
                    <a:pt x="217" y="7761"/>
                  </a:cubicBezTo>
                  <a:lnTo>
                    <a:pt x="5" y="100963"/>
                  </a:lnTo>
                  <a:cubicBezTo>
                    <a:pt x="1" y="102869"/>
                    <a:pt x="1544" y="104419"/>
                    <a:pt x="3452" y="104423"/>
                  </a:cubicBezTo>
                  <a:lnTo>
                    <a:pt x="16714" y="104454"/>
                  </a:lnTo>
                  <a:cubicBezTo>
                    <a:pt x="16717" y="104454"/>
                    <a:pt x="16719" y="104454"/>
                    <a:pt x="16722" y="104454"/>
                  </a:cubicBezTo>
                  <a:cubicBezTo>
                    <a:pt x="18626" y="104454"/>
                    <a:pt x="20172" y="102913"/>
                    <a:pt x="20176" y="101007"/>
                  </a:cubicBezTo>
                  <a:lnTo>
                    <a:pt x="20386" y="7807"/>
                  </a:lnTo>
                  <a:cubicBezTo>
                    <a:pt x="20392" y="5744"/>
                    <a:pt x="19576" y="3764"/>
                    <a:pt x="18121" y="2302"/>
                  </a:cubicBezTo>
                  <a:cubicBezTo>
                    <a:pt x="16665" y="840"/>
                    <a:pt x="14689" y="15"/>
                    <a:pt x="12626" y="11"/>
                  </a:cubicBezTo>
                  <a:lnTo>
                    <a:pt x="8013" y="1"/>
                  </a:lnTo>
                  <a:cubicBezTo>
                    <a:pt x="8006" y="1"/>
                    <a:pt x="7999" y="1"/>
                    <a:pt x="79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Google Shape;2068;p64">
              <a:extLst>
                <a:ext uri="{FF2B5EF4-FFF2-40B4-BE49-F238E27FC236}">
                  <a16:creationId xmlns:a16="http://schemas.microsoft.com/office/drawing/2014/main" xmlns="" id="{9208F104-3B9F-8AD8-3F66-23EE47B3D082}"/>
                </a:ext>
              </a:extLst>
            </p:cNvPr>
            <p:cNvSpPr/>
            <p:nvPr/>
          </p:nvSpPr>
          <p:spPr>
            <a:xfrm>
              <a:off x="427200" y="1436725"/>
              <a:ext cx="126050" cy="1244000"/>
            </a:xfrm>
            <a:custGeom>
              <a:avLst/>
              <a:gdLst/>
              <a:ahLst/>
              <a:cxnLst/>
              <a:rect l="l" t="t" r="r" b="b"/>
              <a:pathLst>
                <a:path w="5042" h="49760" extrusionOk="0">
                  <a:moveTo>
                    <a:pt x="873" y="1"/>
                  </a:moveTo>
                  <a:cubicBezTo>
                    <a:pt x="451" y="1"/>
                    <a:pt x="111" y="340"/>
                    <a:pt x="110" y="762"/>
                  </a:cubicBezTo>
                  <a:lnTo>
                    <a:pt x="1" y="48985"/>
                  </a:lnTo>
                  <a:cubicBezTo>
                    <a:pt x="1" y="49409"/>
                    <a:pt x="340" y="49750"/>
                    <a:pt x="763" y="49752"/>
                  </a:cubicBezTo>
                  <a:lnTo>
                    <a:pt x="4165" y="49759"/>
                  </a:lnTo>
                  <a:cubicBezTo>
                    <a:pt x="4166" y="49759"/>
                    <a:pt x="4167" y="49759"/>
                    <a:pt x="4168" y="49759"/>
                  </a:cubicBezTo>
                  <a:cubicBezTo>
                    <a:pt x="4590" y="49759"/>
                    <a:pt x="4931" y="49419"/>
                    <a:pt x="4931" y="48996"/>
                  </a:cubicBezTo>
                  <a:lnTo>
                    <a:pt x="5040" y="773"/>
                  </a:lnTo>
                  <a:cubicBezTo>
                    <a:pt x="5041" y="350"/>
                    <a:pt x="4702" y="9"/>
                    <a:pt x="4279" y="8"/>
                  </a:cubicBezTo>
                  <a:lnTo>
                    <a:pt x="875" y="1"/>
                  </a:lnTo>
                  <a:cubicBezTo>
                    <a:pt x="875" y="1"/>
                    <a:pt x="874" y="1"/>
                    <a:pt x="8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Google Shape;2069;p64">
              <a:extLst>
                <a:ext uri="{FF2B5EF4-FFF2-40B4-BE49-F238E27FC236}">
                  <a16:creationId xmlns:a16="http://schemas.microsoft.com/office/drawing/2014/main" xmlns="" id="{EC0FDC11-759B-AAF1-DAB1-83D679589D1D}"/>
                </a:ext>
              </a:extLst>
            </p:cNvPr>
            <p:cNvSpPr/>
            <p:nvPr/>
          </p:nvSpPr>
          <p:spPr>
            <a:xfrm>
              <a:off x="368875" y="954875"/>
              <a:ext cx="247050" cy="246925"/>
            </a:xfrm>
            <a:custGeom>
              <a:avLst/>
              <a:gdLst/>
              <a:ahLst/>
              <a:cxnLst/>
              <a:rect l="l" t="t" r="r" b="b"/>
              <a:pathLst>
                <a:path w="9882" h="9877" extrusionOk="0">
                  <a:moveTo>
                    <a:pt x="2685" y="0"/>
                  </a:moveTo>
                  <a:cubicBezTo>
                    <a:pt x="1215" y="0"/>
                    <a:pt x="21" y="1192"/>
                    <a:pt x="18" y="2664"/>
                  </a:cubicBezTo>
                  <a:lnTo>
                    <a:pt x="1" y="9855"/>
                  </a:lnTo>
                  <a:lnTo>
                    <a:pt x="9861" y="9876"/>
                  </a:lnTo>
                  <a:lnTo>
                    <a:pt x="9878" y="2687"/>
                  </a:lnTo>
                  <a:cubicBezTo>
                    <a:pt x="9881" y="1212"/>
                    <a:pt x="8688" y="13"/>
                    <a:pt x="7213" y="10"/>
                  </a:cubicBezTo>
                  <a:lnTo>
                    <a:pt x="2693" y="0"/>
                  </a:lnTo>
                  <a:cubicBezTo>
                    <a:pt x="2691" y="0"/>
                    <a:pt x="2688" y="0"/>
                    <a:pt x="26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Google Shape;2070;p64">
              <a:extLst>
                <a:ext uri="{FF2B5EF4-FFF2-40B4-BE49-F238E27FC236}">
                  <a16:creationId xmlns:a16="http://schemas.microsoft.com/office/drawing/2014/main" xmlns="" id="{3A12BD1C-8926-4EF3-0F91-0813FB6D51B0}"/>
                </a:ext>
              </a:extLst>
            </p:cNvPr>
            <p:cNvSpPr/>
            <p:nvPr/>
          </p:nvSpPr>
          <p:spPr>
            <a:xfrm>
              <a:off x="834700" y="854975"/>
              <a:ext cx="126050" cy="1243975"/>
            </a:xfrm>
            <a:custGeom>
              <a:avLst/>
              <a:gdLst/>
              <a:ahLst/>
              <a:cxnLst/>
              <a:rect l="l" t="t" r="r" b="b"/>
              <a:pathLst>
                <a:path w="5042" h="49759" extrusionOk="0">
                  <a:moveTo>
                    <a:pt x="874" y="0"/>
                  </a:moveTo>
                  <a:cubicBezTo>
                    <a:pt x="452" y="0"/>
                    <a:pt x="111" y="341"/>
                    <a:pt x="111" y="763"/>
                  </a:cubicBezTo>
                  <a:lnTo>
                    <a:pt x="0" y="48986"/>
                  </a:lnTo>
                  <a:cubicBezTo>
                    <a:pt x="0" y="49409"/>
                    <a:pt x="340" y="49750"/>
                    <a:pt x="763" y="49751"/>
                  </a:cubicBezTo>
                  <a:lnTo>
                    <a:pt x="4165" y="49759"/>
                  </a:lnTo>
                  <a:cubicBezTo>
                    <a:pt x="4166" y="49759"/>
                    <a:pt x="4167" y="49759"/>
                    <a:pt x="4168" y="49759"/>
                  </a:cubicBezTo>
                  <a:cubicBezTo>
                    <a:pt x="4591" y="49759"/>
                    <a:pt x="4931" y="49420"/>
                    <a:pt x="4932" y="48996"/>
                  </a:cubicBezTo>
                  <a:lnTo>
                    <a:pt x="5041" y="773"/>
                  </a:lnTo>
                  <a:cubicBezTo>
                    <a:pt x="5041" y="350"/>
                    <a:pt x="4702" y="9"/>
                    <a:pt x="4279" y="7"/>
                  </a:cubicBezTo>
                  <a:lnTo>
                    <a:pt x="877" y="0"/>
                  </a:lnTo>
                  <a:cubicBezTo>
                    <a:pt x="876" y="0"/>
                    <a:pt x="875" y="0"/>
                    <a:pt x="8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" name="Google Shape;2071;p64">
              <a:extLst>
                <a:ext uri="{FF2B5EF4-FFF2-40B4-BE49-F238E27FC236}">
                  <a16:creationId xmlns:a16="http://schemas.microsoft.com/office/drawing/2014/main" xmlns="" id="{41C02C26-CA09-1E69-165B-238B0833CCE7}"/>
                </a:ext>
              </a:extLst>
            </p:cNvPr>
            <p:cNvSpPr/>
            <p:nvPr/>
          </p:nvSpPr>
          <p:spPr>
            <a:xfrm>
              <a:off x="1150322" y="889250"/>
              <a:ext cx="126050" cy="1244000"/>
            </a:xfrm>
            <a:custGeom>
              <a:avLst/>
              <a:gdLst/>
              <a:ahLst/>
              <a:cxnLst/>
              <a:rect l="l" t="t" r="r" b="b"/>
              <a:pathLst>
                <a:path w="5042" h="49760" extrusionOk="0">
                  <a:moveTo>
                    <a:pt x="875" y="0"/>
                  </a:moveTo>
                  <a:cubicBezTo>
                    <a:pt x="453" y="0"/>
                    <a:pt x="112" y="339"/>
                    <a:pt x="112" y="762"/>
                  </a:cubicBezTo>
                  <a:lnTo>
                    <a:pt x="2" y="48985"/>
                  </a:lnTo>
                  <a:cubicBezTo>
                    <a:pt x="1" y="49409"/>
                    <a:pt x="340" y="49750"/>
                    <a:pt x="764" y="49752"/>
                  </a:cubicBezTo>
                  <a:lnTo>
                    <a:pt x="4165" y="49759"/>
                  </a:lnTo>
                  <a:cubicBezTo>
                    <a:pt x="4166" y="49759"/>
                    <a:pt x="4167" y="49759"/>
                    <a:pt x="4168" y="49759"/>
                  </a:cubicBezTo>
                  <a:cubicBezTo>
                    <a:pt x="4591" y="49759"/>
                    <a:pt x="4931" y="49419"/>
                    <a:pt x="4932" y="48996"/>
                  </a:cubicBezTo>
                  <a:lnTo>
                    <a:pt x="5042" y="773"/>
                  </a:lnTo>
                  <a:cubicBezTo>
                    <a:pt x="5042" y="350"/>
                    <a:pt x="4702" y="9"/>
                    <a:pt x="4279" y="8"/>
                  </a:cubicBezTo>
                  <a:lnTo>
                    <a:pt x="877" y="0"/>
                  </a:lnTo>
                  <a:cubicBezTo>
                    <a:pt x="876" y="0"/>
                    <a:pt x="875" y="0"/>
                    <a:pt x="8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2512970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1A0A9671-5B92-26A2-799A-51ADF0E39F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5352229"/>
            <a:ext cx="12202174" cy="1519356"/>
            <a:chOff x="0" y="-29768"/>
            <a:chExt cx="12202174" cy="151935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71CC6B4C-401C-575A-AE8E-2739C23744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6200000">
              <a:off x="5341412" y="-5371175"/>
              <a:ext cx="1519350" cy="12202174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ADEFFA9F-9B89-18D4-F35B-F234DBA679C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6200000">
              <a:off x="9289101" y="-1429602"/>
              <a:ext cx="1507122" cy="4319024"/>
            </a:xfrm>
            <a:prstGeom prst="rect">
              <a:avLst/>
            </a:prstGeom>
            <a:gradFill>
              <a:gsLst>
                <a:gs pos="5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A7AAAC44-71DE-C03C-8778-4B46866A1F8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2880884" y="-2910652"/>
              <a:ext cx="1519356" cy="7281123"/>
            </a:xfrm>
            <a:prstGeom prst="rect">
              <a:avLst/>
            </a:prstGeom>
            <a:gradFill>
              <a:gsLst>
                <a:gs pos="2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75000"/>
                    <a:alpha val="70000"/>
                  </a:schemeClr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838200" y="5595614"/>
            <a:ext cx="6869906" cy="913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PREVIOUS WORKS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07208358"/>
              </p:ext>
            </p:extLst>
          </p:nvPr>
        </p:nvGraphicFramePr>
        <p:xfrm>
          <a:off x="876299" y="733061"/>
          <a:ext cx="10439404" cy="380089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880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252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644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1274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34886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13183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Year</a:t>
                      </a:r>
                    </a:p>
                  </a:txBody>
                  <a:tcPr marL="94904" marR="94904" marT="35589" marB="355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Title</a:t>
                      </a:r>
                    </a:p>
                  </a:txBody>
                  <a:tcPr marL="94904" marR="94904" marT="35589" marB="355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Approach</a:t>
                      </a:r>
                    </a:p>
                  </a:txBody>
                  <a:tcPr marL="94904" marR="94904" marT="35589" marB="355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Metrics</a:t>
                      </a:r>
                    </a:p>
                  </a:txBody>
                  <a:tcPr marL="94904" marR="94904" marT="35589" marB="355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Remarks</a:t>
                      </a:r>
                    </a:p>
                  </a:txBody>
                  <a:tcPr marL="94904" marR="94904" marT="35589" marB="35589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40249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2015</a:t>
                      </a:r>
                    </a:p>
                  </a:txBody>
                  <a:tcPr marL="94904" marR="94904" marT="35589" marB="35589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High School Dropout Prediction</a:t>
                      </a:r>
                      <a:r>
                        <a:rPr lang="en-US" sz="1400" baseline="0"/>
                        <a:t> Using Machine Learning: A Danish Large Scale Study</a:t>
                      </a:r>
                      <a:endParaRPr lang="en-US" sz="1400"/>
                    </a:p>
                  </a:txBody>
                  <a:tcPr marL="94904" marR="94904" marT="35589" marB="355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Random Forest Classifier</a:t>
                      </a:r>
                    </a:p>
                  </a:txBody>
                  <a:tcPr marL="94904" marR="94904" marT="35589" marB="355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Accuracy and AUC</a:t>
                      </a:r>
                    </a:p>
                  </a:txBody>
                  <a:tcPr marL="94904" marR="94904" marT="35589" marB="355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93.47% and 0.965 respectively</a:t>
                      </a:r>
                    </a:p>
                  </a:txBody>
                  <a:tcPr marL="94904" marR="94904" marT="35589" marB="35589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40249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2016</a:t>
                      </a:r>
                    </a:p>
                  </a:txBody>
                  <a:tcPr marL="94904" marR="94904" marT="35589" marB="3558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>
                          <a:solidFill>
                            <a:schemeClr val="dk1"/>
                          </a:solidFill>
                        </a:rPr>
                        <a:t>Predicting</a:t>
                      </a:r>
                      <a:r>
                        <a:rPr lang="en-US" sz="1400" b="0" kern="1200" baseline="0">
                          <a:solidFill>
                            <a:schemeClr val="dk1"/>
                          </a:solidFill>
                        </a:rPr>
                        <a:t> Student Dropout in Higher Education</a:t>
                      </a:r>
                      <a:endParaRPr lang="en-US" sz="1400" b="0" kern="1200">
                        <a:solidFill>
                          <a:schemeClr val="dk1"/>
                        </a:solidFill>
                      </a:endParaRPr>
                    </a:p>
                    <a:p>
                      <a:endParaRPr lang="en-US" sz="1400"/>
                    </a:p>
                  </a:txBody>
                  <a:tcPr marL="94904" marR="94904" marT="35589" marB="355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Comparison:</a:t>
                      </a:r>
                    </a:p>
                    <a:p>
                      <a:pPr algn="ctr"/>
                      <a:r>
                        <a:rPr lang="en-US" sz="1400"/>
                        <a:t>Regularized</a:t>
                      </a:r>
                      <a:r>
                        <a:rPr lang="en-US" sz="1400" baseline="0"/>
                        <a:t> LR,  KNN and RF</a:t>
                      </a:r>
                      <a:endParaRPr lang="en-US" sz="1400"/>
                    </a:p>
                  </a:txBody>
                  <a:tcPr marL="94904" marR="94904" marT="35589" marB="355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ROC</a:t>
                      </a:r>
                      <a:r>
                        <a:rPr lang="en-US" sz="1400" baseline="0"/>
                        <a:t> : Prediction Accuracy and AUC</a:t>
                      </a:r>
                      <a:endParaRPr lang="en-US" sz="1400"/>
                    </a:p>
                  </a:txBody>
                  <a:tcPr marL="94904" marR="94904" marT="35589" marB="355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Comparable</a:t>
                      </a:r>
                      <a:r>
                        <a:rPr lang="en-US" sz="1400" baseline="0"/>
                        <a:t> results with modest gain in case of LR</a:t>
                      </a:r>
                      <a:endParaRPr lang="en-US" sz="1400"/>
                    </a:p>
                  </a:txBody>
                  <a:tcPr marL="94904" marR="94904" marT="35589" marB="35589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6716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2020</a:t>
                      </a:r>
                    </a:p>
                  </a:txBody>
                  <a:tcPr marL="94904" marR="94904" marT="35589" marB="35589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Student Dropout Prediction</a:t>
                      </a:r>
                    </a:p>
                  </a:txBody>
                  <a:tcPr marL="94904" marR="94904" marT="35589" marB="355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Combination:</a:t>
                      </a:r>
                    </a:p>
                    <a:p>
                      <a:pPr algn="ctr"/>
                      <a:r>
                        <a:rPr lang="en-US" sz="1400"/>
                        <a:t>LDA, SVM and RF</a:t>
                      </a:r>
                    </a:p>
                  </a:txBody>
                  <a:tcPr marL="94904" marR="94904" marT="35589" marB="355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Accuracy, Specificity,</a:t>
                      </a:r>
                      <a:r>
                        <a:rPr lang="en-US" sz="1400" baseline="0"/>
                        <a:t> Sensitivity</a:t>
                      </a:r>
                      <a:endParaRPr lang="en-US" sz="1400"/>
                    </a:p>
                  </a:txBody>
                  <a:tcPr marL="94904" marR="94904" marT="35589" marB="355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TNR</a:t>
                      </a:r>
                      <a:r>
                        <a:rPr lang="en-US" sz="1400" baseline="0"/>
                        <a:t> and TPR used </a:t>
                      </a:r>
                      <a:endParaRPr lang="en-US" sz="1400"/>
                    </a:p>
                  </a:txBody>
                  <a:tcPr marL="94904" marR="94904" marT="35589" marB="35589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40249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2015</a:t>
                      </a:r>
                    </a:p>
                  </a:txBody>
                  <a:tcPr marL="94904" marR="94904" marT="35589" marB="35589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Prediction of student</a:t>
                      </a:r>
                      <a:r>
                        <a:rPr lang="en-US" sz="1400" baseline="0"/>
                        <a:t> dropout in E-learning program through the use of machine learning method</a:t>
                      </a:r>
                      <a:endParaRPr lang="en-US" sz="1400"/>
                    </a:p>
                  </a:txBody>
                  <a:tcPr marL="94904" marR="94904" marT="35589" marB="355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Comparison:</a:t>
                      </a:r>
                    </a:p>
                    <a:p>
                      <a:pPr algn="ctr"/>
                      <a:r>
                        <a:rPr lang="en-US" sz="1400"/>
                        <a:t>ANN,</a:t>
                      </a:r>
                      <a:r>
                        <a:rPr lang="en-US" sz="1400" baseline="0"/>
                        <a:t> DT and BN</a:t>
                      </a:r>
                      <a:endParaRPr lang="en-US" sz="1400"/>
                    </a:p>
                  </a:txBody>
                  <a:tcPr marL="94904" marR="94904" marT="35589" marB="355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Acc,</a:t>
                      </a:r>
                      <a:r>
                        <a:rPr lang="en-US" sz="1400" baseline="0"/>
                        <a:t> Precision, Recall and F-score</a:t>
                      </a:r>
                      <a:endParaRPr lang="en-US" sz="1400"/>
                    </a:p>
                  </a:txBody>
                  <a:tcPr marL="94904" marR="94904" marT="35589" marB="355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DT presented better results</a:t>
                      </a:r>
                    </a:p>
                  </a:txBody>
                  <a:tcPr marL="94904" marR="94904" marT="35589" marB="35589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40249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2019</a:t>
                      </a:r>
                    </a:p>
                  </a:txBody>
                  <a:tcPr marL="94904" marR="94904" marT="35589" marB="35589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The machine learning based dropout early warning system for improving the performance of dropout</a:t>
                      </a:r>
                      <a:r>
                        <a:rPr lang="en-US" sz="1400" baseline="0"/>
                        <a:t> prediction</a:t>
                      </a:r>
                      <a:endParaRPr lang="en-US" sz="1400"/>
                    </a:p>
                  </a:txBody>
                  <a:tcPr marL="94904" marR="94904" marT="35589" marB="355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Comparison:</a:t>
                      </a:r>
                    </a:p>
                    <a:p>
                      <a:pPr algn="ctr"/>
                      <a:r>
                        <a:rPr lang="en-US" sz="1400"/>
                        <a:t>Boosted DT</a:t>
                      </a:r>
                      <a:r>
                        <a:rPr lang="en-US" sz="1400" baseline="0"/>
                        <a:t> and RF (+SMOTE)</a:t>
                      </a:r>
                      <a:endParaRPr lang="en-US" sz="1400"/>
                    </a:p>
                  </a:txBody>
                  <a:tcPr marL="94904" marR="94904" marT="35589" marB="355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ROC and PR curves</a:t>
                      </a:r>
                    </a:p>
                  </a:txBody>
                  <a:tcPr marL="94904" marR="94904" marT="35589" marB="355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Boosted DT showed optimal performance</a:t>
                      </a:r>
                    </a:p>
                  </a:txBody>
                  <a:tcPr marL="94904" marR="94904" marT="35589" marB="35589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C05CBC3C-2E5A-4839-8B9B-2E5A6ADF0F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827FF362-FC97-4BF5-949B-D4ADFA26E4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8888549">
            <a:off x="-1059473" y="-1108988"/>
            <a:ext cx="7179830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6" y="673770"/>
            <a:ext cx="3644489" cy="2414488"/>
          </a:xfrm>
        </p:spPr>
        <p:txBody>
          <a:bodyPr anchor="t">
            <a:normAutofit/>
          </a:bodyPr>
          <a:lstStyle/>
          <a:p>
            <a:r>
              <a:rPr lang="en-US" sz="5400" b="1">
                <a:solidFill>
                  <a:srgbClr val="FFFFFF"/>
                </a:solidFill>
              </a:rPr>
              <a:t>PREVIOUS 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9" y="882315"/>
            <a:ext cx="5254754" cy="529464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700" b="1" dirty="0">
                <a:latin typeface="Söhne"/>
              </a:rPr>
              <a:t>Popular Approaches: </a:t>
            </a:r>
          </a:p>
          <a:p>
            <a:pPr>
              <a:buNone/>
            </a:pPr>
            <a:r>
              <a:rPr lang="en-US" sz="1700" dirty="0">
                <a:latin typeface="Söhne"/>
              </a:rPr>
              <a:t>Logistic Regression, Random Forest, Naïve Bayesian Algorithm, ANN-based algorithm, SVM, etc.</a:t>
            </a:r>
          </a:p>
          <a:p>
            <a:pPr>
              <a:buNone/>
            </a:pPr>
            <a:r>
              <a:rPr lang="en-US" sz="1700" b="1" dirty="0">
                <a:latin typeface="Söhne"/>
              </a:rPr>
              <a:t>Other approaches used: </a:t>
            </a:r>
          </a:p>
          <a:p>
            <a:pPr>
              <a:buNone/>
            </a:pPr>
            <a:r>
              <a:rPr lang="en-US" sz="1700" dirty="0">
                <a:latin typeface="Söhne"/>
              </a:rPr>
              <a:t>Survival analysis, Matrix Factorization, Time series clustering </a:t>
            </a:r>
          </a:p>
          <a:p>
            <a:pPr>
              <a:buNone/>
            </a:pPr>
            <a:r>
              <a:rPr lang="en-US" sz="1700" b="1" dirty="0">
                <a:latin typeface="Söhne"/>
              </a:rPr>
              <a:t>Decision Trees</a:t>
            </a:r>
          </a:p>
          <a:p>
            <a:pPr>
              <a:buNone/>
            </a:pPr>
            <a:r>
              <a:rPr lang="en-US" sz="1700" dirty="0">
                <a:latin typeface="Söhne"/>
              </a:rPr>
              <a:t>Strength: simplicity and comprehensibility while using both small or large data structures</a:t>
            </a:r>
          </a:p>
          <a:p>
            <a:pPr>
              <a:buNone/>
            </a:pPr>
            <a:r>
              <a:rPr lang="en-US" sz="1700" b="1" dirty="0">
                <a:latin typeface="Söhne"/>
              </a:rPr>
              <a:t>Neural Networks</a:t>
            </a:r>
          </a:p>
          <a:p>
            <a:pPr>
              <a:buNone/>
            </a:pPr>
            <a:r>
              <a:rPr lang="en-US" sz="1700" dirty="0">
                <a:latin typeface="Söhne"/>
              </a:rPr>
              <a:t>Strength:</a:t>
            </a:r>
          </a:p>
          <a:p>
            <a:pPr>
              <a:buNone/>
            </a:pPr>
            <a:r>
              <a:rPr lang="en-US" sz="1700" dirty="0">
                <a:latin typeface="Söhne"/>
              </a:rPr>
              <a:t>	- ability to detect possible interactions between predictor variables </a:t>
            </a:r>
          </a:p>
          <a:p>
            <a:pPr>
              <a:buNone/>
            </a:pPr>
            <a:r>
              <a:rPr lang="en-US" sz="1700" dirty="0">
                <a:latin typeface="Söhne"/>
              </a:rPr>
              <a:t>	- can tackle even complex non-linear relationships between dependent and independent variables</a:t>
            </a:r>
          </a:p>
          <a:p>
            <a:pPr>
              <a:buNone/>
            </a:pPr>
            <a:endParaRPr lang="en-US" sz="1700" dirty="0">
              <a:latin typeface="Söhne"/>
            </a:endParaRPr>
          </a:p>
          <a:p>
            <a:pPr>
              <a:buNone/>
            </a:pPr>
            <a:endParaRPr lang="en-US" sz="1700" dirty="0">
              <a:latin typeface="Söhne"/>
            </a:endParaRPr>
          </a:p>
          <a:p>
            <a:pPr>
              <a:buNone/>
            </a:pPr>
            <a:endParaRPr lang="en-US" sz="1700" dirty="0">
              <a:latin typeface="Söhn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xmlns="" id="{8181FC64-B306-4821-98E2-780662EFC4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Meiryo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AA692C-F361-0AA0-1554-5F255845D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576" y="739471"/>
            <a:ext cx="5183986" cy="1343330"/>
          </a:xfrm>
        </p:spPr>
        <p:txBody>
          <a:bodyPr anchor="b">
            <a:normAutofit/>
          </a:bodyPr>
          <a:lstStyle/>
          <a:p>
            <a:r>
              <a:rPr lang="en-US" sz="3600" b="1" i="0" dirty="0">
                <a:effectLst/>
                <a:latin typeface="Söhne"/>
              </a:rPr>
              <a:t>Dataset and Features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4E0C07-C391-CDAD-800B-122B33390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855" y="2157670"/>
            <a:ext cx="6206853" cy="456070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6400" dirty="0">
              <a:latin typeface="Söhne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6400" b="1" dirty="0">
                <a:latin typeface="Söhne"/>
              </a:rPr>
              <a:t>Dataset Composition: </a:t>
            </a:r>
            <a:r>
              <a:rPr lang="en-US" sz="6400" dirty="0">
                <a:latin typeface="Söhne"/>
              </a:rPr>
              <a:t>The dataset comprises various features such as 'Admission grade', 'Age at enrollment', 'Unemployment rate', 'Inflation rate', and 'GDP', which are instrumental in predicting student outcomes.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6400" b="1" dirty="0">
                <a:latin typeface="Söhne"/>
              </a:rPr>
              <a:t>Data Preprocessing:</a:t>
            </a:r>
          </a:p>
          <a:p>
            <a:pPr lvl="1"/>
            <a:r>
              <a:rPr lang="en-US" sz="6400" b="1" dirty="0">
                <a:latin typeface="Söhne"/>
              </a:rPr>
              <a:t>Encoding: </a:t>
            </a:r>
            <a:r>
              <a:rPr lang="en-US" sz="6400" dirty="0">
                <a:latin typeface="Söhne"/>
              </a:rPr>
              <a:t>Categorical variables were encoded to numeric values to facilitate model processing.</a:t>
            </a:r>
          </a:p>
          <a:p>
            <a:pPr lvl="1"/>
            <a:r>
              <a:rPr lang="en-US" sz="6400" b="1" dirty="0">
                <a:latin typeface="Söhne"/>
              </a:rPr>
              <a:t>Handling Missing Values</a:t>
            </a:r>
            <a:r>
              <a:rPr lang="en-US" sz="6400" dirty="0">
                <a:latin typeface="Söhne"/>
              </a:rPr>
              <a:t>: Implemented strategies to deal with incomplete data entries, ensuring robust model input.</a:t>
            </a:r>
          </a:p>
          <a:p>
            <a:pPr lvl="1"/>
            <a:r>
              <a:rPr lang="en-US" sz="6400" b="1" dirty="0">
                <a:latin typeface="Söhne"/>
              </a:rPr>
              <a:t>Data Cleaning</a:t>
            </a:r>
            <a:r>
              <a:rPr lang="en-US" sz="6400" dirty="0">
                <a:latin typeface="Söhne"/>
              </a:rPr>
              <a:t>: Performed necessary steps to clean the data, including removing irrelevant features and standardizing feature scales.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6400" b="1" dirty="0">
                <a:latin typeface="Söhne"/>
              </a:rPr>
              <a:t>Class Imbalance Mitigation:</a:t>
            </a:r>
          </a:p>
          <a:p>
            <a:pPr lvl="1"/>
            <a:r>
              <a:rPr lang="en-US" sz="6400" b="1" dirty="0">
                <a:latin typeface="Söhne"/>
              </a:rPr>
              <a:t>Weight Computation: </a:t>
            </a:r>
            <a:r>
              <a:rPr lang="en-US" sz="6400" dirty="0">
                <a:latin typeface="Söhne"/>
              </a:rPr>
              <a:t>Utilized </a:t>
            </a:r>
            <a:r>
              <a:rPr lang="en-US" sz="6400" b="1" dirty="0">
                <a:latin typeface="Söhne"/>
              </a:rPr>
              <a:t>class_weight.compute_sample_weight </a:t>
            </a:r>
            <a:r>
              <a:rPr lang="en-US" sz="6400" dirty="0">
                <a:latin typeface="Söhne"/>
              </a:rPr>
              <a:t>from </a:t>
            </a:r>
            <a:r>
              <a:rPr lang="en-US" sz="6400" b="1" dirty="0">
                <a:latin typeface="Söhne"/>
              </a:rPr>
              <a:t>sklearn.utils </a:t>
            </a:r>
            <a:r>
              <a:rPr lang="en-US" sz="6400" dirty="0">
                <a:latin typeface="Söhne"/>
              </a:rPr>
              <a:t>to calculate sample weights, addressing the imbalance in the target variable.</a:t>
            </a:r>
          </a:p>
          <a:p>
            <a:pPr lvl="1"/>
            <a:r>
              <a:rPr lang="en-US" sz="6400" b="1" dirty="0">
                <a:latin typeface="Söhne"/>
              </a:rPr>
              <a:t>Model Adjustment: </a:t>
            </a:r>
            <a:r>
              <a:rPr lang="en-US" sz="6400" dirty="0">
                <a:latin typeface="Söhne"/>
              </a:rPr>
              <a:t>Integrated the computed weights into the XGBoost </a:t>
            </a:r>
            <a:r>
              <a:rPr lang="en-US" sz="5100" dirty="0">
                <a:latin typeface="Söhne"/>
              </a:rPr>
              <a:t>classifier via the </a:t>
            </a:r>
            <a:r>
              <a:rPr lang="en-US" sz="5100" b="1" dirty="0">
                <a:latin typeface="Söhne"/>
              </a:rPr>
              <a:t>scale_pos_weight </a:t>
            </a:r>
            <a:r>
              <a:rPr lang="en-US" sz="5100" dirty="0">
                <a:latin typeface="Söhne"/>
              </a:rPr>
              <a:t>parameter to ensure balanced learning.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xmlns="" id="{5871FC61-DD4E-47D4-81FD-8A7E7D12B3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xmlns="" id="{829A1E2C-5AC8-40FC-99E9-832069D397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50577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55C54A75-E44A-4147-B9D0-FF46CFD316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719069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9" name="Content Placeholder 4" descr="A graph of a distribution of data&#10;&#10;Description automatically generated">
            <a:extLst>
              <a:ext uri="{FF2B5EF4-FFF2-40B4-BE49-F238E27FC236}">
                <a16:creationId xmlns:a16="http://schemas.microsoft.com/office/drawing/2014/main" xmlns="" id="{9B5CA6B4-45D5-67BF-9E3C-89B68781CA6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61545" y="2027428"/>
            <a:ext cx="3582295" cy="280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9441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xmlns="" id="{C4879EFC-8E62-4E00-973C-C45EE9EC6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AA692C-F361-0AA0-1554-5F255845D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0"/>
            <a:ext cx="1090964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b="1" i="0">
                <a:effectLst/>
              </a:rPr>
              <a:t>Dataset and Features</a:t>
            </a:r>
            <a:endParaRPr lang="en-US" sz="6600" b="1"/>
          </a:p>
        </p:txBody>
      </p:sp>
      <p:sp>
        <p:nvSpPr>
          <p:cNvPr id="1033" name="sketch line">
            <a:extLst>
              <a:ext uri="{FF2B5EF4-FFF2-40B4-BE49-F238E27FC236}">
                <a16:creationId xmlns:a16="http://schemas.microsoft.com/office/drawing/2014/main" xmlns="" id="{D6A9C53F-5F90-40A5-8C85-5412D39C8C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9" descr="A graph of a number of blue bars&#10;&#10;Description automatically generated">
            <a:extLst>
              <a:ext uri="{FF2B5EF4-FFF2-40B4-BE49-F238E27FC236}">
                <a16:creationId xmlns:a16="http://schemas.microsoft.com/office/drawing/2014/main" xmlns="" id="{A0E8A504-A6C5-ADD8-59FB-948BB8C6AD2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0760" y="2362837"/>
            <a:ext cx="4357442" cy="3605784"/>
          </a:xfrm>
          <a:prstGeom prst="rect">
            <a:avLst/>
          </a:prstGeom>
        </p:spPr>
      </p:pic>
      <p:pic>
        <p:nvPicPr>
          <p:cNvPr id="1026" name="Picture 2" descr="C:\Users\Randy\Downloads\datasetinfo_mpp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254496" y="2472026"/>
            <a:ext cx="5614416" cy="305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A841CE4-1AA9-3FE0-F988-E486721EE25C}"/>
              </a:ext>
            </a:extLst>
          </p:cNvPr>
          <p:cNvSpPr txBox="1"/>
          <p:nvPr/>
        </p:nvSpPr>
        <p:spPr>
          <a:xfrm>
            <a:off x="210403" y="6169967"/>
            <a:ext cx="4988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Citation: </a:t>
            </a:r>
            <a:r>
              <a:rPr lang="en-US" sz="800" dirty="0" err="1"/>
              <a:t>M.V.Martins</a:t>
            </a:r>
            <a:r>
              <a:rPr lang="en-US" sz="800" dirty="0"/>
              <a:t>, D. </a:t>
            </a:r>
            <a:r>
              <a:rPr lang="en-US" sz="800" dirty="0" err="1"/>
              <a:t>Tolledo</a:t>
            </a:r>
            <a:r>
              <a:rPr lang="en-US" sz="800" dirty="0"/>
              <a:t>, J. Machado, L. M.T. Baptista, </a:t>
            </a:r>
            <a:r>
              <a:rPr lang="en-US" sz="800" dirty="0" err="1"/>
              <a:t>V.Realinho</a:t>
            </a:r>
            <a:r>
              <a:rPr lang="en-US" sz="800" dirty="0"/>
              <a:t>. (2021) "Early prediction of student’s performance in higher education: a case study" Trends and Applications in Information Systems and Technologies, vol.1, in Advances in Intelligent Systems and Computing series. Springer. DOI: 10.1007/978-3-030-72657-7_16</a:t>
            </a:r>
          </a:p>
        </p:txBody>
      </p:sp>
    </p:spTree>
    <p:extLst>
      <p:ext uri="{BB962C8B-B14F-4D97-AF65-F5344CB8AC3E}">
        <p14:creationId xmlns:p14="http://schemas.microsoft.com/office/powerpoint/2010/main" xmlns="" val="520032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xmlns="" id="{0E91F5CA-B392-444C-88E3-BF5BAAEBDE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DFCA2118-59A2-4310-A4B2-F2CBA821E8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940492"/>
            <a:ext cx="12192000" cy="1924333"/>
          </a:xfrm>
          <a:custGeom>
            <a:avLst/>
            <a:gdLst>
              <a:gd name="connsiteX0" fmla="*/ 6189199 w 12192000"/>
              <a:gd name="connsiteY0" fmla="*/ 588 h 1924333"/>
              <a:gd name="connsiteX1" fmla="*/ 6207079 w 12192000"/>
              <a:gd name="connsiteY1" fmla="*/ 2850 h 1924333"/>
              <a:gd name="connsiteX2" fmla="*/ 6285610 w 12192000"/>
              <a:gd name="connsiteY2" fmla="*/ 18131 h 1924333"/>
              <a:gd name="connsiteX3" fmla="*/ 6378008 w 12192000"/>
              <a:gd name="connsiteY3" fmla="*/ 24625 h 1924333"/>
              <a:gd name="connsiteX4" fmla="*/ 6466340 w 12192000"/>
              <a:gd name="connsiteY4" fmla="*/ 21366 h 1924333"/>
              <a:gd name="connsiteX5" fmla="*/ 6553334 w 12192000"/>
              <a:gd name="connsiteY5" fmla="*/ 35307 h 1924333"/>
              <a:gd name="connsiteX6" fmla="*/ 6626068 w 12192000"/>
              <a:gd name="connsiteY6" fmla="*/ 58045 h 1924333"/>
              <a:gd name="connsiteX7" fmla="*/ 6692303 w 12192000"/>
              <a:gd name="connsiteY7" fmla="*/ 91487 h 1924333"/>
              <a:gd name="connsiteX8" fmla="*/ 6733670 w 12192000"/>
              <a:gd name="connsiteY8" fmla="*/ 118130 h 1924333"/>
              <a:gd name="connsiteX9" fmla="*/ 6798016 w 12192000"/>
              <a:gd name="connsiteY9" fmla="*/ 112271 h 1924333"/>
              <a:gd name="connsiteX10" fmla="*/ 6801081 w 12192000"/>
              <a:gd name="connsiteY10" fmla="*/ 114963 h 1924333"/>
              <a:gd name="connsiteX11" fmla="*/ 6819351 w 12192000"/>
              <a:gd name="connsiteY11" fmla="*/ 128825 h 1924333"/>
              <a:gd name="connsiteX12" fmla="*/ 6852732 w 12192000"/>
              <a:gd name="connsiteY12" fmla="*/ 123321 h 1924333"/>
              <a:gd name="connsiteX13" fmla="*/ 6865247 w 12192000"/>
              <a:gd name="connsiteY13" fmla="*/ 128836 h 1924333"/>
              <a:gd name="connsiteX14" fmla="*/ 6905517 w 12192000"/>
              <a:gd name="connsiteY14" fmla="*/ 129265 h 1924333"/>
              <a:gd name="connsiteX15" fmla="*/ 6950286 w 12192000"/>
              <a:gd name="connsiteY15" fmla="*/ 150104 h 1924333"/>
              <a:gd name="connsiteX16" fmla="*/ 7003442 w 12192000"/>
              <a:gd name="connsiteY16" fmla="*/ 136136 h 1924333"/>
              <a:gd name="connsiteX17" fmla="*/ 7160047 w 12192000"/>
              <a:gd name="connsiteY17" fmla="*/ 166721 h 1924333"/>
              <a:gd name="connsiteX18" fmla="*/ 7325604 w 12192000"/>
              <a:gd name="connsiteY18" fmla="*/ 215867 h 1924333"/>
              <a:gd name="connsiteX19" fmla="*/ 7540522 w 12192000"/>
              <a:gd name="connsiteY19" fmla="*/ 239374 h 1924333"/>
              <a:gd name="connsiteX20" fmla="*/ 7612071 w 12192000"/>
              <a:gd name="connsiteY20" fmla="*/ 229553 h 1924333"/>
              <a:gd name="connsiteX21" fmla="*/ 7651995 w 12192000"/>
              <a:gd name="connsiteY21" fmla="*/ 244567 h 1924333"/>
              <a:gd name="connsiteX22" fmla="*/ 7725761 w 12192000"/>
              <a:gd name="connsiteY22" fmla="*/ 258638 h 1924333"/>
              <a:gd name="connsiteX23" fmla="*/ 7823038 w 12192000"/>
              <a:gd name="connsiteY23" fmla="*/ 287078 h 1924333"/>
              <a:gd name="connsiteX24" fmla="*/ 7866405 w 12192000"/>
              <a:gd name="connsiteY24" fmla="*/ 287288 h 1924333"/>
              <a:gd name="connsiteX25" fmla="*/ 7875021 w 12192000"/>
              <a:gd name="connsiteY25" fmla="*/ 288224 h 1924333"/>
              <a:gd name="connsiteX26" fmla="*/ 7875146 w 12192000"/>
              <a:gd name="connsiteY26" fmla="*/ 288614 h 1924333"/>
              <a:gd name="connsiteX27" fmla="*/ 7907443 w 12192000"/>
              <a:gd name="connsiteY27" fmla="*/ 291752 h 1924333"/>
              <a:gd name="connsiteX28" fmla="*/ 7912892 w 12192000"/>
              <a:gd name="connsiteY28" fmla="*/ 294833 h 1924333"/>
              <a:gd name="connsiteX29" fmla="*/ 7946345 w 12192000"/>
              <a:gd name="connsiteY29" fmla="*/ 319359 h 1924333"/>
              <a:gd name="connsiteX30" fmla="*/ 8021238 w 12192000"/>
              <a:gd name="connsiteY30" fmla="*/ 315159 h 1924333"/>
              <a:gd name="connsiteX31" fmla="*/ 8094697 w 12192000"/>
              <a:gd name="connsiteY31" fmla="*/ 351819 h 1924333"/>
              <a:gd name="connsiteX32" fmla="*/ 8155208 w 12192000"/>
              <a:gd name="connsiteY32" fmla="*/ 371168 h 1924333"/>
              <a:gd name="connsiteX33" fmla="*/ 8248472 w 12192000"/>
              <a:gd name="connsiteY33" fmla="*/ 400489 h 1924333"/>
              <a:gd name="connsiteX34" fmla="*/ 8300068 w 12192000"/>
              <a:gd name="connsiteY34" fmla="*/ 405531 h 1924333"/>
              <a:gd name="connsiteX35" fmla="*/ 8356293 w 12192000"/>
              <a:gd name="connsiteY35" fmla="*/ 403328 h 1924333"/>
              <a:gd name="connsiteX36" fmla="*/ 8475838 w 12192000"/>
              <a:gd name="connsiteY36" fmla="*/ 435524 h 1924333"/>
              <a:gd name="connsiteX37" fmla="*/ 8575216 w 12192000"/>
              <a:gd name="connsiteY37" fmla="*/ 450198 h 1924333"/>
              <a:gd name="connsiteX38" fmla="*/ 8588650 w 12192000"/>
              <a:gd name="connsiteY38" fmla="*/ 447070 h 1924333"/>
              <a:gd name="connsiteX39" fmla="*/ 8612184 w 12192000"/>
              <a:gd name="connsiteY39" fmla="*/ 439577 h 1924333"/>
              <a:gd name="connsiteX40" fmla="*/ 8630713 w 12192000"/>
              <a:gd name="connsiteY40" fmla="*/ 433015 h 1924333"/>
              <a:gd name="connsiteX41" fmla="*/ 8704240 w 12192000"/>
              <a:gd name="connsiteY41" fmla="*/ 422865 h 1924333"/>
              <a:gd name="connsiteX42" fmla="*/ 8829513 w 12192000"/>
              <a:gd name="connsiteY42" fmla="*/ 429389 h 1924333"/>
              <a:gd name="connsiteX43" fmla="*/ 9083651 w 12192000"/>
              <a:gd name="connsiteY43" fmla="*/ 390744 h 1924333"/>
              <a:gd name="connsiteX44" fmla="*/ 9371402 w 12192000"/>
              <a:gd name="connsiteY44" fmla="*/ 371809 h 1924333"/>
              <a:gd name="connsiteX45" fmla="*/ 9429586 w 12192000"/>
              <a:gd name="connsiteY45" fmla="*/ 369213 h 1924333"/>
              <a:gd name="connsiteX46" fmla="*/ 9489757 w 12192000"/>
              <a:gd name="connsiteY46" fmla="*/ 377814 h 1924333"/>
              <a:gd name="connsiteX47" fmla="*/ 9516954 w 12192000"/>
              <a:gd name="connsiteY47" fmla="*/ 376991 h 1924333"/>
              <a:gd name="connsiteX48" fmla="*/ 9645588 w 12192000"/>
              <a:gd name="connsiteY48" fmla="*/ 363590 h 1924333"/>
              <a:gd name="connsiteX49" fmla="*/ 9722896 w 12192000"/>
              <a:gd name="connsiteY49" fmla="*/ 360983 h 1924333"/>
              <a:gd name="connsiteX50" fmla="*/ 9752803 w 12192000"/>
              <a:gd name="connsiteY50" fmla="*/ 368492 h 1924333"/>
              <a:gd name="connsiteX51" fmla="*/ 9890305 w 12192000"/>
              <a:gd name="connsiteY51" fmla="*/ 380736 h 1924333"/>
              <a:gd name="connsiteX52" fmla="*/ 9939767 w 12192000"/>
              <a:gd name="connsiteY52" fmla="*/ 377776 h 1924333"/>
              <a:gd name="connsiteX53" fmla="*/ 9944355 w 12192000"/>
              <a:gd name="connsiteY53" fmla="*/ 377352 h 1924333"/>
              <a:gd name="connsiteX54" fmla="*/ 9953719 w 12192000"/>
              <a:gd name="connsiteY54" fmla="*/ 375642 h 1924333"/>
              <a:gd name="connsiteX55" fmla="*/ 9955809 w 12192000"/>
              <a:gd name="connsiteY55" fmla="*/ 376294 h 1924333"/>
              <a:gd name="connsiteX56" fmla="*/ 10032710 w 12192000"/>
              <a:gd name="connsiteY56" fmla="*/ 394940 h 1924333"/>
              <a:gd name="connsiteX57" fmla="*/ 10049925 w 12192000"/>
              <a:gd name="connsiteY57" fmla="*/ 404971 h 1924333"/>
              <a:gd name="connsiteX58" fmla="*/ 10112671 w 12192000"/>
              <a:gd name="connsiteY58" fmla="*/ 414549 h 1924333"/>
              <a:gd name="connsiteX59" fmla="*/ 10170853 w 12192000"/>
              <a:gd name="connsiteY59" fmla="*/ 435168 h 1924333"/>
              <a:gd name="connsiteX60" fmla="*/ 10290184 w 12192000"/>
              <a:gd name="connsiteY60" fmla="*/ 448123 h 1924333"/>
              <a:gd name="connsiteX61" fmla="*/ 10320158 w 12192000"/>
              <a:gd name="connsiteY61" fmla="*/ 458352 h 1924333"/>
              <a:gd name="connsiteX62" fmla="*/ 10321815 w 12192000"/>
              <a:gd name="connsiteY62" fmla="*/ 463087 h 1924333"/>
              <a:gd name="connsiteX63" fmla="*/ 10373742 w 12192000"/>
              <a:gd name="connsiteY63" fmla="*/ 464538 h 1924333"/>
              <a:gd name="connsiteX64" fmla="*/ 10428532 w 12192000"/>
              <a:gd name="connsiteY64" fmla="*/ 492504 h 1924333"/>
              <a:gd name="connsiteX65" fmla="*/ 10466490 w 12192000"/>
              <a:gd name="connsiteY65" fmla="*/ 517759 h 1924333"/>
              <a:gd name="connsiteX66" fmla="*/ 10466675 w 12192000"/>
              <a:gd name="connsiteY66" fmla="*/ 522076 h 1924333"/>
              <a:gd name="connsiteX67" fmla="*/ 10470309 w 12192000"/>
              <a:gd name="connsiteY67" fmla="*/ 522792 h 1924333"/>
              <a:gd name="connsiteX68" fmla="*/ 10474138 w 12192000"/>
              <a:gd name="connsiteY68" fmla="*/ 519761 h 1924333"/>
              <a:gd name="connsiteX69" fmla="*/ 10501100 w 12192000"/>
              <a:gd name="connsiteY69" fmla="*/ 528263 h 1924333"/>
              <a:gd name="connsiteX70" fmla="*/ 10502395 w 12192000"/>
              <a:gd name="connsiteY70" fmla="*/ 536393 h 1924333"/>
              <a:gd name="connsiteX71" fmla="*/ 10689496 w 12192000"/>
              <a:gd name="connsiteY71" fmla="*/ 560233 h 1924333"/>
              <a:gd name="connsiteX72" fmla="*/ 10788736 w 12192000"/>
              <a:gd name="connsiteY72" fmla="*/ 613188 h 1924333"/>
              <a:gd name="connsiteX73" fmla="*/ 10819747 w 12192000"/>
              <a:gd name="connsiteY73" fmla="*/ 621351 h 1924333"/>
              <a:gd name="connsiteX74" fmla="*/ 10864632 w 12192000"/>
              <a:gd name="connsiteY74" fmla="*/ 644858 h 1924333"/>
              <a:gd name="connsiteX75" fmla="*/ 10929407 w 12192000"/>
              <a:gd name="connsiteY75" fmla="*/ 652945 h 1924333"/>
              <a:gd name="connsiteX76" fmla="*/ 10979412 w 12192000"/>
              <a:gd name="connsiteY76" fmla="*/ 654217 h 1924333"/>
              <a:gd name="connsiteX77" fmla="*/ 11006959 w 12192000"/>
              <a:gd name="connsiteY77" fmla="*/ 657017 h 1924333"/>
              <a:gd name="connsiteX78" fmla="*/ 11077038 w 12192000"/>
              <a:gd name="connsiteY78" fmla="*/ 668487 h 1924333"/>
              <a:gd name="connsiteX79" fmla="*/ 11157850 w 12192000"/>
              <a:gd name="connsiteY79" fmla="*/ 693164 h 1924333"/>
              <a:gd name="connsiteX80" fmla="*/ 11175276 w 12192000"/>
              <a:gd name="connsiteY80" fmla="*/ 697243 h 1924333"/>
              <a:gd name="connsiteX81" fmla="*/ 11191131 w 12192000"/>
              <a:gd name="connsiteY81" fmla="*/ 696085 h 1924333"/>
              <a:gd name="connsiteX82" fmla="*/ 11195573 w 12192000"/>
              <a:gd name="connsiteY82" fmla="*/ 691751 h 1924333"/>
              <a:gd name="connsiteX83" fmla="*/ 11205299 w 12192000"/>
              <a:gd name="connsiteY83" fmla="*/ 693247 h 1924333"/>
              <a:gd name="connsiteX84" fmla="*/ 11223770 w 12192000"/>
              <a:gd name="connsiteY84" fmla="*/ 690335 h 1924333"/>
              <a:gd name="connsiteX85" fmla="*/ 11292119 w 12192000"/>
              <a:gd name="connsiteY85" fmla="*/ 713311 h 1924333"/>
              <a:gd name="connsiteX86" fmla="*/ 11435379 w 12192000"/>
              <a:gd name="connsiteY86" fmla="*/ 758519 h 1924333"/>
              <a:gd name="connsiteX87" fmla="*/ 11604406 w 12192000"/>
              <a:gd name="connsiteY87" fmla="*/ 810476 h 1924333"/>
              <a:gd name="connsiteX88" fmla="*/ 11652155 w 12192000"/>
              <a:gd name="connsiteY88" fmla="*/ 825109 h 1924333"/>
              <a:gd name="connsiteX89" fmla="*/ 11654192 w 12192000"/>
              <a:gd name="connsiteY89" fmla="*/ 827301 h 1924333"/>
              <a:gd name="connsiteX90" fmla="*/ 11676599 w 12192000"/>
              <a:gd name="connsiteY90" fmla="*/ 846628 h 1924333"/>
              <a:gd name="connsiteX91" fmla="*/ 11775168 w 12192000"/>
              <a:gd name="connsiteY91" fmla="*/ 890664 h 1924333"/>
              <a:gd name="connsiteX92" fmla="*/ 11826341 w 12192000"/>
              <a:gd name="connsiteY92" fmla="*/ 877558 h 1924333"/>
              <a:gd name="connsiteX93" fmla="*/ 11879068 w 12192000"/>
              <a:gd name="connsiteY93" fmla="*/ 874038 h 1924333"/>
              <a:gd name="connsiteX94" fmla="*/ 11889563 w 12192000"/>
              <a:gd name="connsiteY94" fmla="*/ 878619 h 1924333"/>
              <a:gd name="connsiteX95" fmla="*/ 12016613 w 12192000"/>
              <a:gd name="connsiteY95" fmla="*/ 886111 h 1924333"/>
              <a:gd name="connsiteX96" fmla="*/ 12108292 w 12192000"/>
              <a:gd name="connsiteY96" fmla="*/ 868500 h 1924333"/>
              <a:gd name="connsiteX97" fmla="*/ 12182910 w 12192000"/>
              <a:gd name="connsiteY97" fmla="*/ 882003 h 1924333"/>
              <a:gd name="connsiteX98" fmla="*/ 12192000 w 12192000"/>
              <a:gd name="connsiteY98" fmla="*/ 884778 h 1924333"/>
              <a:gd name="connsiteX99" fmla="*/ 12192000 w 12192000"/>
              <a:gd name="connsiteY99" fmla="*/ 1610315 h 1924333"/>
              <a:gd name="connsiteX100" fmla="*/ 12191998 w 12192000"/>
              <a:gd name="connsiteY100" fmla="*/ 1610315 h 1924333"/>
              <a:gd name="connsiteX101" fmla="*/ 12191998 w 12192000"/>
              <a:gd name="connsiteY101" fmla="*/ 1924333 h 1924333"/>
              <a:gd name="connsiteX102" fmla="*/ 0 w 12192000"/>
              <a:gd name="connsiteY102" fmla="*/ 1924333 h 1924333"/>
              <a:gd name="connsiteX103" fmla="*/ 0 w 12192000"/>
              <a:gd name="connsiteY103" fmla="*/ 505159 h 1924333"/>
              <a:gd name="connsiteX104" fmla="*/ 5722 w 12192000"/>
              <a:gd name="connsiteY104" fmla="*/ 508889 h 1924333"/>
              <a:gd name="connsiteX105" fmla="*/ 38476 w 12192000"/>
              <a:gd name="connsiteY105" fmla="*/ 524137 h 1924333"/>
              <a:gd name="connsiteX106" fmla="*/ 192883 w 12192000"/>
              <a:gd name="connsiteY106" fmla="*/ 545272 h 1924333"/>
              <a:gd name="connsiteX107" fmla="*/ 343710 w 12192000"/>
              <a:gd name="connsiteY107" fmla="*/ 565029 h 1924333"/>
              <a:gd name="connsiteX108" fmla="*/ 471066 w 12192000"/>
              <a:gd name="connsiteY108" fmla="*/ 549837 h 1924333"/>
              <a:gd name="connsiteX109" fmla="*/ 617333 w 12192000"/>
              <a:gd name="connsiteY109" fmla="*/ 526428 h 1924333"/>
              <a:gd name="connsiteX110" fmla="*/ 725203 w 12192000"/>
              <a:gd name="connsiteY110" fmla="*/ 523793 h 1924333"/>
              <a:gd name="connsiteX111" fmla="*/ 788494 w 12192000"/>
              <a:gd name="connsiteY111" fmla="*/ 505799 h 1924333"/>
              <a:gd name="connsiteX112" fmla="*/ 885977 w 12192000"/>
              <a:gd name="connsiteY112" fmla="*/ 526585 h 1924333"/>
              <a:gd name="connsiteX113" fmla="*/ 932142 w 12192000"/>
              <a:gd name="connsiteY113" fmla="*/ 528005 h 1924333"/>
              <a:gd name="connsiteX114" fmla="*/ 1090404 w 12192000"/>
              <a:gd name="connsiteY114" fmla="*/ 498299 h 1924333"/>
              <a:gd name="connsiteX115" fmla="*/ 1188628 w 12192000"/>
              <a:gd name="connsiteY115" fmla="*/ 483151 h 1924333"/>
              <a:gd name="connsiteX116" fmla="*/ 1316247 w 12192000"/>
              <a:gd name="connsiteY116" fmla="*/ 425979 h 1924333"/>
              <a:gd name="connsiteX117" fmla="*/ 1357712 w 12192000"/>
              <a:gd name="connsiteY117" fmla="*/ 416549 h 1924333"/>
              <a:gd name="connsiteX118" fmla="*/ 1425921 w 12192000"/>
              <a:gd name="connsiteY118" fmla="*/ 413953 h 1924333"/>
              <a:gd name="connsiteX119" fmla="*/ 1503817 w 12192000"/>
              <a:gd name="connsiteY119" fmla="*/ 380457 h 1924333"/>
              <a:gd name="connsiteX120" fmla="*/ 1639196 w 12192000"/>
              <a:gd name="connsiteY120" fmla="*/ 372785 h 1924333"/>
              <a:gd name="connsiteX121" fmla="*/ 1705606 w 12192000"/>
              <a:gd name="connsiteY121" fmla="*/ 359023 h 1924333"/>
              <a:gd name="connsiteX122" fmla="*/ 1813011 w 12192000"/>
              <a:gd name="connsiteY122" fmla="*/ 331023 h 1924333"/>
              <a:gd name="connsiteX123" fmla="*/ 1831380 w 12192000"/>
              <a:gd name="connsiteY123" fmla="*/ 341307 h 1924333"/>
              <a:gd name="connsiteX124" fmla="*/ 1858612 w 12192000"/>
              <a:gd name="connsiteY124" fmla="*/ 326777 h 1924333"/>
              <a:gd name="connsiteX125" fmla="*/ 1880661 w 12192000"/>
              <a:gd name="connsiteY125" fmla="*/ 335987 h 1924333"/>
              <a:gd name="connsiteX126" fmla="*/ 1941495 w 12192000"/>
              <a:gd name="connsiteY126" fmla="*/ 310792 h 1924333"/>
              <a:gd name="connsiteX127" fmla="*/ 1995402 w 12192000"/>
              <a:gd name="connsiteY127" fmla="*/ 305480 h 1924333"/>
              <a:gd name="connsiteX128" fmla="*/ 2223864 w 12192000"/>
              <a:gd name="connsiteY128" fmla="*/ 266118 h 1924333"/>
              <a:gd name="connsiteX129" fmla="*/ 2418043 w 12192000"/>
              <a:gd name="connsiteY129" fmla="*/ 215314 h 1924333"/>
              <a:gd name="connsiteX130" fmla="*/ 2558461 w 12192000"/>
              <a:gd name="connsiteY130" fmla="*/ 168193 h 1924333"/>
              <a:gd name="connsiteX131" fmla="*/ 2595535 w 12192000"/>
              <a:gd name="connsiteY131" fmla="*/ 158548 h 1924333"/>
              <a:gd name="connsiteX132" fmla="*/ 2626942 w 12192000"/>
              <a:gd name="connsiteY132" fmla="*/ 130400 h 1924333"/>
              <a:gd name="connsiteX133" fmla="*/ 2632225 w 12192000"/>
              <a:gd name="connsiteY133" fmla="*/ 130446 h 1924333"/>
              <a:gd name="connsiteX134" fmla="*/ 2696856 w 12192000"/>
              <a:gd name="connsiteY134" fmla="*/ 128498 h 1924333"/>
              <a:gd name="connsiteX135" fmla="*/ 2759767 w 12192000"/>
              <a:gd name="connsiteY135" fmla="*/ 127784 h 1924333"/>
              <a:gd name="connsiteX136" fmla="*/ 2792685 w 12192000"/>
              <a:gd name="connsiteY136" fmla="*/ 115710 h 1924333"/>
              <a:gd name="connsiteX137" fmla="*/ 2799767 w 12192000"/>
              <a:gd name="connsiteY137" fmla="*/ 113754 h 1924333"/>
              <a:gd name="connsiteX138" fmla="*/ 2829799 w 12192000"/>
              <a:gd name="connsiteY138" fmla="*/ 120042 h 1924333"/>
              <a:gd name="connsiteX139" fmla="*/ 2890704 w 12192000"/>
              <a:gd name="connsiteY139" fmla="*/ 121493 h 1924333"/>
              <a:gd name="connsiteX140" fmla="*/ 3042646 w 12192000"/>
              <a:gd name="connsiteY140" fmla="*/ 112273 h 1924333"/>
              <a:gd name="connsiteX141" fmla="*/ 3146630 w 12192000"/>
              <a:gd name="connsiteY141" fmla="*/ 100898 h 1924333"/>
              <a:gd name="connsiteX142" fmla="*/ 3233163 w 12192000"/>
              <a:gd name="connsiteY142" fmla="*/ 120200 h 1924333"/>
              <a:gd name="connsiteX143" fmla="*/ 3372699 w 12192000"/>
              <a:gd name="connsiteY143" fmla="*/ 129394 h 1924333"/>
              <a:gd name="connsiteX144" fmla="*/ 3394352 w 12192000"/>
              <a:gd name="connsiteY144" fmla="*/ 131671 h 1924333"/>
              <a:gd name="connsiteX145" fmla="*/ 3448218 w 12192000"/>
              <a:gd name="connsiteY145" fmla="*/ 118229 h 1924333"/>
              <a:gd name="connsiteX146" fmla="*/ 3505047 w 12192000"/>
              <a:gd name="connsiteY146" fmla="*/ 115412 h 1924333"/>
              <a:gd name="connsiteX147" fmla="*/ 3521767 w 12192000"/>
              <a:gd name="connsiteY147" fmla="*/ 111071 h 1924333"/>
              <a:gd name="connsiteX148" fmla="*/ 3585137 w 12192000"/>
              <a:gd name="connsiteY148" fmla="*/ 114371 h 1924333"/>
              <a:gd name="connsiteX149" fmla="*/ 3690293 w 12192000"/>
              <a:gd name="connsiteY149" fmla="*/ 98301 h 1924333"/>
              <a:gd name="connsiteX150" fmla="*/ 3867818 w 12192000"/>
              <a:gd name="connsiteY150" fmla="*/ 88985 h 1924333"/>
              <a:gd name="connsiteX151" fmla="*/ 4091337 w 12192000"/>
              <a:gd name="connsiteY151" fmla="*/ 70813 h 1924333"/>
              <a:gd name="connsiteX152" fmla="*/ 4246332 w 12192000"/>
              <a:gd name="connsiteY152" fmla="*/ 41697 h 1924333"/>
              <a:gd name="connsiteX153" fmla="*/ 4266975 w 12192000"/>
              <a:gd name="connsiteY153" fmla="*/ 46592 h 1924333"/>
              <a:gd name="connsiteX154" fmla="*/ 4270566 w 12192000"/>
              <a:gd name="connsiteY154" fmla="*/ 47620 h 1924333"/>
              <a:gd name="connsiteX155" fmla="*/ 4288964 w 12192000"/>
              <a:gd name="connsiteY155" fmla="*/ 52766 h 1924333"/>
              <a:gd name="connsiteX156" fmla="*/ 4365137 w 12192000"/>
              <a:gd name="connsiteY156" fmla="*/ 51783 h 1924333"/>
              <a:gd name="connsiteX157" fmla="*/ 4430546 w 12192000"/>
              <a:gd name="connsiteY157" fmla="*/ 44555 h 1924333"/>
              <a:gd name="connsiteX158" fmla="*/ 4444136 w 12192000"/>
              <a:gd name="connsiteY158" fmla="*/ 39567 h 1924333"/>
              <a:gd name="connsiteX159" fmla="*/ 4534039 w 12192000"/>
              <a:gd name="connsiteY159" fmla="*/ 31604 h 1924333"/>
              <a:gd name="connsiteX160" fmla="*/ 4560448 w 12192000"/>
              <a:gd name="connsiteY160" fmla="*/ 25231 h 1924333"/>
              <a:gd name="connsiteX161" fmla="*/ 4568006 w 12192000"/>
              <a:gd name="connsiteY161" fmla="*/ 25970 h 1924333"/>
              <a:gd name="connsiteX162" fmla="*/ 4595497 w 12192000"/>
              <a:gd name="connsiteY162" fmla="*/ 22958 h 1924333"/>
              <a:gd name="connsiteX163" fmla="*/ 4608623 w 12192000"/>
              <a:gd name="connsiteY163" fmla="*/ 18108 h 1924333"/>
              <a:gd name="connsiteX164" fmla="*/ 4623942 w 12192000"/>
              <a:gd name="connsiteY164" fmla="*/ 22251 h 1924333"/>
              <a:gd name="connsiteX165" fmla="*/ 4664336 w 12192000"/>
              <a:gd name="connsiteY165" fmla="*/ 23306 h 1924333"/>
              <a:gd name="connsiteX166" fmla="*/ 4677385 w 12192000"/>
              <a:gd name="connsiteY166" fmla="*/ 18246 h 1924333"/>
              <a:gd name="connsiteX167" fmla="*/ 4698143 w 12192000"/>
              <a:gd name="connsiteY167" fmla="*/ 18036 h 1924333"/>
              <a:gd name="connsiteX168" fmla="*/ 4750609 w 12192000"/>
              <a:gd name="connsiteY168" fmla="*/ 23611 h 1924333"/>
              <a:gd name="connsiteX169" fmla="*/ 4784658 w 12192000"/>
              <a:gd name="connsiteY169" fmla="*/ 25057 h 1924333"/>
              <a:gd name="connsiteX170" fmla="*/ 4847558 w 12192000"/>
              <a:gd name="connsiteY170" fmla="*/ 38726 h 1924333"/>
              <a:gd name="connsiteX171" fmla="*/ 4909134 w 12192000"/>
              <a:gd name="connsiteY171" fmla="*/ 50659 h 1924333"/>
              <a:gd name="connsiteX172" fmla="*/ 5099219 w 12192000"/>
              <a:gd name="connsiteY172" fmla="*/ 55050 h 1924333"/>
              <a:gd name="connsiteX173" fmla="*/ 5184992 w 12192000"/>
              <a:gd name="connsiteY173" fmla="*/ 67596 h 1924333"/>
              <a:gd name="connsiteX174" fmla="*/ 5229637 w 12192000"/>
              <a:gd name="connsiteY174" fmla="*/ 67789 h 1924333"/>
              <a:gd name="connsiteX175" fmla="*/ 5389346 w 12192000"/>
              <a:gd name="connsiteY175" fmla="*/ 80211 h 1924333"/>
              <a:gd name="connsiteX176" fmla="*/ 5494414 w 12192000"/>
              <a:gd name="connsiteY176" fmla="*/ 75926 h 1924333"/>
              <a:gd name="connsiteX177" fmla="*/ 5528443 w 12192000"/>
              <a:gd name="connsiteY177" fmla="*/ 77206 h 1924333"/>
              <a:gd name="connsiteX178" fmla="*/ 5684939 w 12192000"/>
              <a:gd name="connsiteY178" fmla="*/ 50269 h 1924333"/>
              <a:gd name="connsiteX179" fmla="*/ 5765146 w 12192000"/>
              <a:gd name="connsiteY179" fmla="*/ 50414 h 1924333"/>
              <a:gd name="connsiteX180" fmla="*/ 5848655 w 12192000"/>
              <a:gd name="connsiteY180" fmla="*/ 35257 h 1924333"/>
              <a:gd name="connsiteX181" fmla="*/ 5930656 w 12192000"/>
              <a:gd name="connsiteY181" fmla="*/ 30131 h 1924333"/>
              <a:gd name="connsiteX182" fmla="*/ 6124150 w 12192000"/>
              <a:gd name="connsiteY182" fmla="*/ 31679 h 1924333"/>
              <a:gd name="connsiteX183" fmla="*/ 6189199 w 12192000"/>
              <a:gd name="connsiteY183" fmla="*/ 588 h 1924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</a:cxnLst>
            <a:rect l="l" t="t" r="r" b="b"/>
            <a:pathLst>
              <a:path w="12192000" h="1924333">
                <a:moveTo>
                  <a:pt x="6189199" y="588"/>
                </a:moveTo>
                <a:cubicBezTo>
                  <a:pt x="6196356" y="-574"/>
                  <a:pt x="6202609" y="-108"/>
                  <a:pt x="6207079" y="2850"/>
                </a:cubicBezTo>
                <a:cubicBezTo>
                  <a:pt x="6222026" y="2749"/>
                  <a:pt x="6273489" y="3767"/>
                  <a:pt x="6285610" y="18131"/>
                </a:cubicBezTo>
                <a:cubicBezTo>
                  <a:pt x="6307255" y="18685"/>
                  <a:pt x="6357141" y="23793"/>
                  <a:pt x="6378008" y="24625"/>
                </a:cubicBezTo>
                <a:cubicBezTo>
                  <a:pt x="6409946" y="30645"/>
                  <a:pt x="6438307" y="10375"/>
                  <a:pt x="6466340" y="21366"/>
                </a:cubicBezTo>
                <a:cubicBezTo>
                  <a:pt x="6488276" y="31229"/>
                  <a:pt x="6529854" y="28110"/>
                  <a:pt x="6553334" y="35307"/>
                </a:cubicBezTo>
                <a:cubicBezTo>
                  <a:pt x="6561737" y="48059"/>
                  <a:pt x="6609188" y="62087"/>
                  <a:pt x="6626068" y="58045"/>
                </a:cubicBezTo>
                <a:cubicBezTo>
                  <a:pt x="6660952" y="66570"/>
                  <a:pt x="6666277" y="84716"/>
                  <a:pt x="6692303" y="91487"/>
                </a:cubicBezTo>
                <a:lnTo>
                  <a:pt x="6733670" y="118130"/>
                </a:lnTo>
                <a:lnTo>
                  <a:pt x="6798016" y="112271"/>
                </a:lnTo>
                <a:lnTo>
                  <a:pt x="6801081" y="114963"/>
                </a:lnTo>
                <a:cubicBezTo>
                  <a:pt x="6806919" y="120140"/>
                  <a:pt x="6812832" y="125016"/>
                  <a:pt x="6819351" y="128825"/>
                </a:cubicBezTo>
                <a:cubicBezTo>
                  <a:pt x="6825742" y="109997"/>
                  <a:pt x="6840132" y="116541"/>
                  <a:pt x="6852732" y="123321"/>
                </a:cubicBezTo>
                <a:lnTo>
                  <a:pt x="6865247" y="128836"/>
                </a:lnTo>
                <a:lnTo>
                  <a:pt x="6905517" y="129265"/>
                </a:lnTo>
                <a:cubicBezTo>
                  <a:pt x="6934052" y="140042"/>
                  <a:pt x="6939773" y="141556"/>
                  <a:pt x="6950286" y="150104"/>
                </a:cubicBezTo>
                <a:lnTo>
                  <a:pt x="7003442" y="136136"/>
                </a:lnTo>
                <a:lnTo>
                  <a:pt x="7160047" y="166721"/>
                </a:lnTo>
                <a:cubicBezTo>
                  <a:pt x="7207281" y="179911"/>
                  <a:pt x="7280644" y="210197"/>
                  <a:pt x="7325604" y="215867"/>
                </a:cubicBezTo>
                <a:cubicBezTo>
                  <a:pt x="7460113" y="233904"/>
                  <a:pt x="7393081" y="242880"/>
                  <a:pt x="7540522" y="239374"/>
                </a:cubicBezTo>
                <a:cubicBezTo>
                  <a:pt x="7545714" y="234872"/>
                  <a:pt x="7605972" y="231727"/>
                  <a:pt x="7612071" y="229553"/>
                </a:cubicBezTo>
                <a:lnTo>
                  <a:pt x="7651995" y="244567"/>
                </a:lnTo>
                <a:lnTo>
                  <a:pt x="7725761" y="258638"/>
                </a:lnTo>
                <a:lnTo>
                  <a:pt x="7823038" y="287078"/>
                </a:lnTo>
                <a:cubicBezTo>
                  <a:pt x="7837080" y="286482"/>
                  <a:pt x="7851647" y="286498"/>
                  <a:pt x="7866405" y="287288"/>
                </a:cubicBezTo>
                <a:lnTo>
                  <a:pt x="7875021" y="288224"/>
                </a:lnTo>
                <a:cubicBezTo>
                  <a:pt x="7875062" y="288354"/>
                  <a:pt x="7875105" y="288483"/>
                  <a:pt x="7875146" y="288614"/>
                </a:cubicBezTo>
                <a:cubicBezTo>
                  <a:pt x="7880550" y="289202"/>
                  <a:pt x="7901153" y="290716"/>
                  <a:pt x="7907443" y="291752"/>
                </a:cubicBezTo>
                <a:lnTo>
                  <a:pt x="7912892" y="294833"/>
                </a:lnTo>
                <a:lnTo>
                  <a:pt x="7946345" y="319359"/>
                </a:lnTo>
                <a:cubicBezTo>
                  <a:pt x="7958657" y="312776"/>
                  <a:pt x="7996513" y="309749"/>
                  <a:pt x="8021238" y="315159"/>
                </a:cubicBezTo>
                <a:cubicBezTo>
                  <a:pt x="8045964" y="320570"/>
                  <a:pt x="8058169" y="340462"/>
                  <a:pt x="8094697" y="351819"/>
                </a:cubicBezTo>
                <a:cubicBezTo>
                  <a:pt x="8129587" y="361154"/>
                  <a:pt x="8116181" y="360544"/>
                  <a:pt x="8155208" y="371168"/>
                </a:cubicBezTo>
                <a:cubicBezTo>
                  <a:pt x="8196217" y="383300"/>
                  <a:pt x="8205468" y="391801"/>
                  <a:pt x="8248472" y="400489"/>
                </a:cubicBezTo>
                <a:cubicBezTo>
                  <a:pt x="8283932" y="419791"/>
                  <a:pt x="8278617" y="392031"/>
                  <a:pt x="8300068" y="405531"/>
                </a:cubicBezTo>
                <a:lnTo>
                  <a:pt x="8356293" y="403328"/>
                </a:lnTo>
                <a:cubicBezTo>
                  <a:pt x="8377247" y="404463"/>
                  <a:pt x="8438442" y="433194"/>
                  <a:pt x="8475838" y="435524"/>
                </a:cubicBezTo>
                <a:cubicBezTo>
                  <a:pt x="8510241" y="438037"/>
                  <a:pt x="8545511" y="449840"/>
                  <a:pt x="8575216" y="450198"/>
                </a:cubicBezTo>
                <a:lnTo>
                  <a:pt x="8588650" y="447070"/>
                </a:lnTo>
                <a:lnTo>
                  <a:pt x="8612184" y="439577"/>
                </a:lnTo>
                <a:lnTo>
                  <a:pt x="8630713" y="433015"/>
                </a:lnTo>
                <a:cubicBezTo>
                  <a:pt x="8635870" y="429519"/>
                  <a:pt x="8700685" y="428411"/>
                  <a:pt x="8704240" y="422865"/>
                </a:cubicBezTo>
                <a:cubicBezTo>
                  <a:pt x="8761777" y="429549"/>
                  <a:pt x="8768302" y="427178"/>
                  <a:pt x="8829513" y="429389"/>
                </a:cubicBezTo>
                <a:cubicBezTo>
                  <a:pt x="8922895" y="444672"/>
                  <a:pt x="8924579" y="401507"/>
                  <a:pt x="9083651" y="390744"/>
                </a:cubicBezTo>
                <a:cubicBezTo>
                  <a:pt x="9138403" y="388032"/>
                  <a:pt x="9315003" y="378647"/>
                  <a:pt x="9371402" y="371809"/>
                </a:cubicBezTo>
                <a:cubicBezTo>
                  <a:pt x="9358632" y="337502"/>
                  <a:pt x="9402842" y="379364"/>
                  <a:pt x="9429586" y="369213"/>
                </a:cubicBezTo>
                <a:cubicBezTo>
                  <a:pt x="9449312" y="370213"/>
                  <a:pt x="9473938" y="373270"/>
                  <a:pt x="9489757" y="377814"/>
                </a:cubicBezTo>
                <a:cubicBezTo>
                  <a:pt x="9498164" y="379256"/>
                  <a:pt x="9507139" y="379272"/>
                  <a:pt x="9516954" y="376991"/>
                </a:cubicBezTo>
                <a:cubicBezTo>
                  <a:pt x="9548430" y="354766"/>
                  <a:pt x="9591874" y="370315"/>
                  <a:pt x="9645588" y="363590"/>
                </a:cubicBezTo>
                <a:cubicBezTo>
                  <a:pt x="9660487" y="368814"/>
                  <a:pt x="9710817" y="350550"/>
                  <a:pt x="9722896" y="360983"/>
                </a:cubicBezTo>
                <a:cubicBezTo>
                  <a:pt x="9733918" y="362239"/>
                  <a:pt x="9745201" y="356679"/>
                  <a:pt x="9752803" y="368492"/>
                </a:cubicBezTo>
                <a:cubicBezTo>
                  <a:pt x="9793268" y="374490"/>
                  <a:pt x="9843313" y="380978"/>
                  <a:pt x="9890305" y="380736"/>
                </a:cubicBezTo>
                <a:cubicBezTo>
                  <a:pt x="9912701" y="380083"/>
                  <a:pt x="9926523" y="379037"/>
                  <a:pt x="9939767" y="377776"/>
                </a:cubicBezTo>
                <a:lnTo>
                  <a:pt x="9944355" y="377352"/>
                </a:lnTo>
                <a:lnTo>
                  <a:pt x="9953719" y="375642"/>
                </a:lnTo>
                <a:lnTo>
                  <a:pt x="9955809" y="376294"/>
                </a:lnTo>
                <a:lnTo>
                  <a:pt x="10032710" y="394940"/>
                </a:lnTo>
                <a:lnTo>
                  <a:pt x="10049925" y="404971"/>
                </a:lnTo>
                <a:lnTo>
                  <a:pt x="10112671" y="414549"/>
                </a:lnTo>
                <a:cubicBezTo>
                  <a:pt x="10169643" y="412125"/>
                  <a:pt x="10132220" y="425358"/>
                  <a:pt x="10170853" y="435168"/>
                </a:cubicBezTo>
                <a:cubicBezTo>
                  <a:pt x="10206088" y="442020"/>
                  <a:pt x="10240809" y="454081"/>
                  <a:pt x="10290184" y="448123"/>
                </a:cubicBezTo>
                <a:cubicBezTo>
                  <a:pt x="10301813" y="444919"/>
                  <a:pt x="10315233" y="449499"/>
                  <a:pt x="10320158" y="458352"/>
                </a:cubicBezTo>
                <a:cubicBezTo>
                  <a:pt x="10321006" y="459876"/>
                  <a:pt x="10321565" y="461470"/>
                  <a:pt x="10321815" y="463087"/>
                </a:cubicBezTo>
                <a:cubicBezTo>
                  <a:pt x="10354058" y="457158"/>
                  <a:pt x="10355176" y="470634"/>
                  <a:pt x="10373742" y="464538"/>
                </a:cubicBezTo>
                <a:cubicBezTo>
                  <a:pt x="10403060" y="475292"/>
                  <a:pt x="10411841" y="497597"/>
                  <a:pt x="10428532" y="492504"/>
                </a:cubicBezTo>
                <a:cubicBezTo>
                  <a:pt x="10440561" y="500742"/>
                  <a:pt x="10446267" y="521930"/>
                  <a:pt x="10466490" y="517759"/>
                </a:cubicBezTo>
                <a:cubicBezTo>
                  <a:pt x="10464622" y="519986"/>
                  <a:pt x="10465013" y="521261"/>
                  <a:pt x="10466675" y="522076"/>
                </a:cubicBezTo>
                <a:lnTo>
                  <a:pt x="10470309" y="522792"/>
                </a:lnTo>
                <a:lnTo>
                  <a:pt x="10474138" y="519761"/>
                </a:lnTo>
                <a:cubicBezTo>
                  <a:pt x="10488888" y="509612"/>
                  <a:pt x="10484914" y="524734"/>
                  <a:pt x="10501100" y="528263"/>
                </a:cubicBezTo>
                <a:cubicBezTo>
                  <a:pt x="10508412" y="530705"/>
                  <a:pt x="10505426" y="533743"/>
                  <a:pt x="10502395" y="536393"/>
                </a:cubicBezTo>
                <a:lnTo>
                  <a:pt x="10689496" y="560233"/>
                </a:lnTo>
                <a:cubicBezTo>
                  <a:pt x="10721441" y="573640"/>
                  <a:pt x="10757547" y="582937"/>
                  <a:pt x="10788736" y="613188"/>
                </a:cubicBezTo>
                <a:cubicBezTo>
                  <a:pt x="10794510" y="621641"/>
                  <a:pt x="10807098" y="616073"/>
                  <a:pt x="10819747" y="621351"/>
                </a:cubicBezTo>
                <a:cubicBezTo>
                  <a:pt x="10832398" y="626630"/>
                  <a:pt x="10846356" y="639592"/>
                  <a:pt x="10864632" y="644858"/>
                </a:cubicBezTo>
                <a:cubicBezTo>
                  <a:pt x="10895617" y="652290"/>
                  <a:pt x="10921550" y="640451"/>
                  <a:pt x="10929407" y="652945"/>
                </a:cubicBezTo>
                <a:cubicBezTo>
                  <a:pt x="10945460" y="653176"/>
                  <a:pt x="10968148" y="640553"/>
                  <a:pt x="10979412" y="654217"/>
                </a:cubicBezTo>
                <a:cubicBezTo>
                  <a:pt x="10981679" y="643737"/>
                  <a:pt x="10997287" y="663414"/>
                  <a:pt x="11006959" y="657017"/>
                </a:cubicBezTo>
                <a:cubicBezTo>
                  <a:pt x="11023230" y="659396"/>
                  <a:pt x="11051890" y="662462"/>
                  <a:pt x="11077038" y="668487"/>
                </a:cubicBezTo>
                <a:cubicBezTo>
                  <a:pt x="11097000" y="690299"/>
                  <a:pt x="11141286" y="676399"/>
                  <a:pt x="11157850" y="693164"/>
                </a:cubicBezTo>
                <a:cubicBezTo>
                  <a:pt x="11163800" y="695757"/>
                  <a:pt x="11169599" y="696942"/>
                  <a:pt x="11175276" y="697243"/>
                </a:cubicBezTo>
                <a:lnTo>
                  <a:pt x="11191131" y="696085"/>
                </a:lnTo>
                <a:lnTo>
                  <a:pt x="11195573" y="691751"/>
                </a:lnTo>
                <a:lnTo>
                  <a:pt x="11205299" y="693247"/>
                </a:lnTo>
                <a:lnTo>
                  <a:pt x="11223770" y="690335"/>
                </a:lnTo>
                <a:cubicBezTo>
                  <a:pt x="11237778" y="693777"/>
                  <a:pt x="11256852" y="701947"/>
                  <a:pt x="11292119" y="713311"/>
                </a:cubicBezTo>
                <a:cubicBezTo>
                  <a:pt x="11334878" y="733451"/>
                  <a:pt x="11401662" y="729175"/>
                  <a:pt x="11435379" y="758519"/>
                </a:cubicBezTo>
                <a:lnTo>
                  <a:pt x="11604406" y="810476"/>
                </a:lnTo>
                <a:lnTo>
                  <a:pt x="11652155" y="825109"/>
                </a:lnTo>
                <a:lnTo>
                  <a:pt x="11654192" y="827301"/>
                </a:lnTo>
                <a:cubicBezTo>
                  <a:pt x="11661650" y="834729"/>
                  <a:pt x="11669215" y="841480"/>
                  <a:pt x="11676599" y="846628"/>
                </a:cubicBezTo>
                <a:cubicBezTo>
                  <a:pt x="11688258" y="861760"/>
                  <a:pt x="11752266" y="896888"/>
                  <a:pt x="11775168" y="890664"/>
                </a:cubicBezTo>
                <a:cubicBezTo>
                  <a:pt x="11790977" y="883819"/>
                  <a:pt x="11808364" y="879901"/>
                  <a:pt x="11826341" y="877558"/>
                </a:cubicBezTo>
                <a:lnTo>
                  <a:pt x="11879068" y="874038"/>
                </a:lnTo>
                <a:lnTo>
                  <a:pt x="11889563" y="878619"/>
                </a:lnTo>
                <a:lnTo>
                  <a:pt x="12016613" y="886111"/>
                </a:lnTo>
                <a:lnTo>
                  <a:pt x="12108292" y="868500"/>
                </a:lnTo>
                <a:cubicBezTo>
                  <a:pt x="12129725" y="867311"/>
                  <a:pt x="12157891" y="874537"/>
                  <a:pt x="12182910" y="882003"/>
                </a:cubicBezTo>
                <a:lnTo>
                  <a:pt x="12192000" y="884778"/>
                </a:lnTo>
                <a:lnTo>
                  <a:pt x="12192000" y="1610315"/>
                </a:lnTo>
                <a:lnTo>
                  <a:pt x="12191998" y="1610315"/>
                </a:lnTo>
                <a:lnTo>
                  <a:pt x="12191998" y="1924333"/>
                </a:lnTo>
                <a:lnTo>
                  <a:pt x="0" y="1924333"/>
                </a:lnTo>
                <a:lnTo>
                  <a:pt x="0" y="505159"/>
                </a:lnTo>
                <a:lnTo>
                  <a:pt x="5722" y="508889"/>
                </a:lnTo>
                <a:cubicBezTo>
                  <a:pt x="21614" y="518548"/>
                  <a:pt x="33814" y="524781"/>
                  <a:pt x="38476" y="524137"/>
                </a:cubicBezTo>
                <a:cubicBezTo>
                  <a:pt x="99229" y="544180"/>
                  <a:pt x="142010" y="538457"/>
                  <a:pt x="192883" y="545272"/>
                </a:cubicBezTo>
                <a:cubicBezTo>
                  <a:pt x="277629" y="525210"/>
                  <a:pt x="293434" y="558443"/>
                  <a:pt x="343710" y="565029"/>
                </a:cubicBezTo>
                <a:cubicBezTo>
                  <a:pt x="383094" y="555729"/>
                  <a:pt x="425462" y="556271"/>
                  <a:pt x="471066" y="549837"/>
                </a:cubicBezTo>
                <a:cubicBezTo>
                  <a:pt x="513583" y="544428"/>
                  <a:pt x="569194" y="531004"/>
                  <a:pt x="617333" y="526428"/>
                </a:cubicBezTo>
                <a:cubicBezTo>
                  <a:pt x="660031" y="520760"/>
                  <a:pt x="696675" y="523882"/>
                  <a:pt x="725203" y="523793"/>
                </a:cubicBezTo>
                <a:cubicBezTo>
                  <a:pt x="736650" y="521695"/>
                  <a:pt x="780513" y="502146"/>
                  <a:pt x="788494" y="505799"/>
                </a:cubicBezTo>
                <a:lnTo>
                  <a:pt x="885977" y="526585"/>
                </a:lnTo>
                <a:cubicBezTo>
                  <a:pt x="906140" y="522837"/>
                  <a:pt x="917203" y="532232"/>
                  <a:pt x="932142" y="528005"/>
                </a:cubicBezTo>
                <a:cubicBezTo>
                  <a:pt x="963701" y="524128"/>
                  <a:pt x="1061555" y="499582"/>
                  <a:pt x="1090404" y="498299"/>
                </a:cubicBezTo>
                <a:cubicBezTo>
                  <a:pt x="1132840" y="494057"/>
                  <a:pt x="1148476" y="496041"/>
                  <a:pt x="1188628" y="483151"/>
                </a:cubicBezTo>
                <a:cubicBezTo>
                  <a:pt x="1230397" y="468408"/>
                  <a:pt x="1278711" y="457638"/>
                  <a:pt x="1316247" y="425979"/>
                </a:cubicBezTo>
                <a:cubicBezTo>
                  <a:pt x="1322662" y="417251"/>
                  <a:pt x="1339433" y="418553"/>
                  <a:pt x="1357712" y="416549"/>
                </a:cubicBezTo>
                <a:cubicBezTo>
                  <a:pt x="1375991" y="414544"/>
                  <a:pt x="1423507" y="412949"/>
                  <a:pt x="1425921" y="413953"/>
                </a:cubicBezTo>
                <a:cubicBezTo>
                  <a:pt x="1450272" y="407937"/>
                  <a:pt x="1458223" y="388156"/>
                  <a:pt x="1503817" y="380457"/>
                </a:cubicBezTo>
                <a:cubicBezTo>
                  <a:pt x="1541095" y="377398"/>
                  <a:pt x="1605565" y="376357"/>
                  <a:pt x="1639196" y="372785"/>
                </a:cubicBezTo>
                <a:cubicBezTo>
                  <a:pt x="1653280" y="376736"/>
                  <a:pt x="1695289" y="365766"/>
                  <a:pt x="1705606" y="359023"/>
                </a:cubicBezTo>
                <a:cubicBezTo>
                  <a:pt x="1729169" y="336295"/>
                  <a:pt x="1793207" y="348537"/>
                  <a:pt x="1813011" y="331023"/>
                </a:cubicBezTo>
                <a:cubicBezTo>
                  <a:pt x="1820772" y="328179"/>
                  <a:pt x="1823566" y="341833"/>
                  <a:pt x="1831380" y="341307"/>
                </a:cubicBezTo>
                <a:lnTo>
                  <a:pt x="1858612" y="326777"/>
                </a:lnTo>
                <a:lnTo>
                  <a:pt x="1880661" y="335987"/>
                </a:lnTo>
                <a:lnTo>
                  <a:pt x="1941495" y="310792"/>
                </a:lnTo>
                <a:cubicBezTo>
                  <a:pt x="1978970" y="307223"/>
                  <a:pt x="1947391" y="291714"/>
                  <a:pt x="1995402" y="305480"/>
                </a:cubicBezTo>
                <a:cubicBezTo>
                  <a:pt x="2042464" y="298034"/>
                  <a:pt x="2153424" y="281146"/>
                  <a:pt x="2223864" y="266118"/>
                </a:cubicBezTo>
                <a:cubicBezTo>
                  <a:pt x="2261296" y="256300"/>
                  <a:pt x="2360518" y="238323"/>
                  <a:pt x="2418043" y="215314"/>
                </a:cubicBezTo>
                <a:cubicBezTo>
                  <a:pt x="2472088" y="206823"/>
                  <a:pt x="2499422" y="162612"/>
                  <a:pt x="2558461" y="168193"/>
                </a:cubicBezTo>
                <a:cubicBezTo>
                  <a:pt x="2559660" y="164506"/>
                  <a:pt x="2592244" y="161337"/>
                  <a:pt x="2595535" y="158548"/>
                </a:cubicBezTo>
                <a:lnTo>
                  <a:pt x="2626942" y="130400"/>
                </a:lnTo>
                <a:lnTo>
                  <a:pt x="2632225" y="130446"/>
                </a:lnTo>
                <a:lnTo>
                  <a:pt x="2696856" y="128498"/>
                </a:lnTo>
                <a:lnTo>
                  <a:pt x="2759767" y="127784"/>
                </a:lnTo>
                <a:cubicBezTo>
                  <a:pt x="2770024" y="123546"/>
                  <a:pt x="2781047" y="119463"/>
                  <a:pt x="2792685" y="115710"/>
                </a:cubicBezTo>
                <a:lnTo>
                  <a:pt x="2799767" y="113754"/>
                </a:lnTo>
                <a:lnTo>
                  <a:pt x="2829799" y="120042"/>
                </a:lnTo>
                <a:lnTo>
                  <a:pt x="2890704" y="121493"/>
                </a:lnTo>
                <a:cubicBezTo>
                  <a:pt x="2935390" y="121035"/>
                  <a:pt x="2990780" y="113193"/>
                  <a:pt x="3042646" y="112273"/>
                </a:cubicBezTo>
                <a:cubicBezTo>
                  <a:pt x="3077119" y="111474"/>
                  <a:pt x="3124089" y="100414"/>
                  <a:pt x="3146630" y="100898"/>
                </a:cubicBezTo>
                <a:cubicBezTo>
                  <a:pt x="3169381" y="117699"/>
                  <a:pt x="3224695" y="125864"/>
                  <a:pt x="3233163" y="120200"/>
                </a:cubicBezTo>
                <a:lnTo>
                  <a:pt x="3372699" y="129394"/>
                </a:lnTo>
                <a:cubicBezTo>
                  <a:pt x="3389020" y="126586"/>
                  <a:pt x="3397563" y="116804"/>
                  <a:pt x="3394352" y="131671"/>
                </a:cubicBezTo>
                <a:cubicBezTo>
                  <a:pt x="3406102" y="131485"/>
                  <a:pt x="3429770" y="120938"/>
                  <a:pt x="3448218" y="118229"/>
                </a:cubicBezTo>
                <a:lnTo>
                  <a:pt x="3505047" y="115412"/>
                </a:lnTo>
                <a:lnTo>
                  <a:pt x="3521767" y="111071"/>
                </a:lnTo>
                <a:cubicBezTo>
                  <a:pt x="3526335" y="108877"/>
                  <a:pt x="3582156" y="117732"/>
                  <a:pt x="3585137" y="114371"/>
                </a:cubicBezTo>
                <a:cubicBezTo>
                  <a:pt x="3638265" y="102098"/>
                  <a:pt x="3633789" y="98565"/>
                  <a:pt x="3690293" y="98301"/>
                </a:cubicBezTo>
                <a:cubicBezTo>
                  <a:pt x="3782197" y="112746"/>
                  <a:pt x="3826738" y="92943"/>
                  <a:pt x="3867818" y="88985"/>
                </a:cubicBezTo>
                <a:cubicBezTo>
                  <a:pt x="3943777" y="81477"/>
                  <a:pt x="3990501" y="75194"/>
                  <a:pt x="4091337" y="70813"/>
                </a:cubicBezTo>
                <a:cubicBezTo>
                  <a:pt x="4154422" y="62932"/>
                  <a:pt x="4217060" y="45734"/>
                  <a:pt x="4246332" y="41697"/>
                </a:cubicBezTo>
                <a:cubicBezTo>
                  <a:pt x="4253308" y="42804"/>
                  <a:pt x="4260125" y="44606"/>
                  <a:pt x="4266975" y="46592"/>
                </a:cubicBezTo>
                <a:lnTo>
                  <a:pt x="4270566" y="47620"/>
                </a:lnTo>
                <a:lnTo>
                  <a:pt x="4288964" y="52766"/>
                </a:lnTo>
                <a:lnTo>
                  <a:pt x="4365137" y="51783"/>
                </a:lnTo>
                <a:lnTo>
                  <a:pt x="4430546" y="44555"/>
                </a:lnTo>
                <a:lnTo>
                  <a:pt x="4444136" y="39567"/>
                </a:lnTo>
                <a:lnTo>
                  <a:pt x="4534039" y="31604"/>
                </a:lnTo>
                <a:lnTo>
                  <a:pt x="4560448" y="25231"/>
                </a:lnTo>
                <a:lnTo>
                  <a:pt x="4568006" y="25970"/>
                </a:lnTo>
                <a:cubicBezTo>
                  <a:pt x="4580278" y="23866"/>
                  <a:pt x="4594878" y="14904"/>
                  <a:pt x="4595497" y="22958"/>
                </a:cubicBezTo>
                <a:lnTo>
                  <a:pt x="4608623" y="18108"/>
                </a:lnTo>
                <a:lnTo>
                  <a:pt x="4623942" y="22251"/>
                </a:lnTo>
                <a:cubicBezTo>
                  <a:pt x="4633227" y="23117"/>
                  <a:pt x="4655429" y="23973"/>
                  <a:pt x="4664336" y="23306"/>
                </a:cubicBezTo>
                <a:lnTo>
                  <a:pt x="4677385" y="18246"/>
                </a:lnTo>
                <a:lnTo>
                  <a:pt x="4698143" y="18036"/>
                </a:lnTo>
                <a:cubicBezTo>
                  <a:pt x="4710347" y="18931"/>
                  <a:pt x="4736189" y="22441"/>
                  <a:pt x="4750609" y="23611"/>
                </a:cubicBezTo>
                <a:cubicBezTo>
                  <a:pt x="4764270" y="27424"/>
                  <a:pt x="4774858" y="29782"/>
                  <a:pt x="4784658" y="25057"/>
                </a:cubicBezTo>
                <a:cubicBezTo>
                  <a:pt x="4804708" y="29613"/>
                  <a:pt x="4822811" y="48263"/>
                  <a:pt x="4847558" y="38726"/>
                </a:cubicBezTo>
                <a:cubicBezTo>
                  <a:pt x="4868304" y="42993"/>
                  <a:pt x="4867190" y="47939"/>
                  <a:pt x="4909134" y="50659"/>
                </a:cubicBezTo>
                <a:cubicBezTo>
                  <a:pt x="4945026" y="52455"/>
                  <a:pt x="5063406" y="54096"/>
                  <a:pt x="5099219" y="55050"/>
                </a:cubicBezTo>
                <a:cubicBezTo>
                  <a:pt x="5145195" y="57873"/>
                  <a:pt x="5163254" y="65473"/>
                  <a:pt x="5184992" y="67596"/>
                </a:cubicBezTo>
                <a:cubicBezTo>
                  <a:pt x="5206728" y="69720"/>
                  <a:pt x="5195578" y="65687"/>
                  <a:pt x="5229637" y="67789"/>
                </a:cubicBezTo>
                <a:cubicBezTo>
                  <a:pt x="5263695" y="69892"/>
                  <a:pt x="5345217" y="78854"/>
                  <a:pt x="5389346" y="80211"/>
                </a:cubicBezTo>
                <a:cubicBezTo>
                  <a:pt x="5425889" y="83191"/>
                  <a:pt x="5461943" y="84751"/>
                  <a:pt x="5494414" y="75926"/>
                </a:cubicBezTo>
                <a:lnTo>
                  <a:pt x="5528443" y="77206"/>
                </a:lnTo>
                <a:cubicBezTo>
                  <a:pt x="5582723" y="71370"/>
                  <a:pt x="5638917" y="68385"/>
                  <a:pt x="5684939" y="50269"/>
                </a:cubicBezTo>
                <a:cubicBezTo>
                  <a:pt x="5724389" y="45804"/>
                  <a:pt x="5737860" y="52916"/>
                  <a:pt x="5765146" y="50414"/>
                </a:cubicBezTo>
                <a:cubicBezTo>
                  <a:pt x="5792695" y="43060"/>
                  <a:pt x="5827352" y="38097"/>
                  <a:pt x="5848655" y="35257"/>
                </a:cubicBezTo>
                <a:lnTo>
                  <a:pt x="5930656" y="30131"/>
                </a:lnTo>
                <a:lnTo>
                  <a:pt x="6124150" y="31679"/>
                </a:lnTo>
                <a:cubicBezTo>
                  <a:pt x="6138131" y="22216"/>
                  <a:pt x="6167730" y="4075"/>
                  <a:pt x="6189199" y="588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AA692C-F361-0AA0-1554-5F255845D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060" y="5279511"/>
            <a:ext cx="9681882" cy="739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b="1" i="0" kern="12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Dataset and Features</a:t>
            </a:r>
            <a:endParaRPr lang="en-US" sz="3600" b="1" kern="120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4101" y="739258"/>
            <a:ext cx="2383702" cy="2085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7449" y="739258"/>
            <a:ext cx="111311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7449" y="1425058"/>
            <a:ext cx="177047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7451" y="2110857"/>
            <a:ext cx="1603941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7635" y="739257"/>
            <a:ext cx="2594353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6517" y="3339583"/>
            <a:ext cx="1218294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6517" y="4184145"/>
            <a:ext cx="718706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86705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xmlns="" id="{C4879EFC-8E62-4E00-973C-C45EE9EC6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AA692C-F361-0AA0-1554-5F255845D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0"/>
            <a:ext cx="1090964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b="1" i="0">
                <a:effectLst/>
              </a:rPr>
              <a:t>Dataset and Features</a:t>
            </a:r>
            <a:endParaRPr lang="en-US" sz="6600" b="1"/>
          </a:p>
        </p:txBody>
      </p:sp>
      <p:sp>
        <p:nvSpPr>
          <p:cNvPr id="30" name="sketch line">
            <a:extLst>
              <a:ext uri="{FF2B5EF4-FFF2-40B4-BE49-F238E27FC236}">
                <a16:creationId xmlns:a16="http://schemas.microsoft.com/office/drawing/2014/main" xmlns="" id="{D6A9C53F-5F90-40A5-8C85-5412D39C8C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4" descr="A screenshot of a graph&#10;&#10;Description automatically generated">
            <a:extLst>
              <a:ext uri="{FF2B5EF4-FFF2-40B4-BE49-F238E27FC236}">
                <a16:creationId xmlns:a16="http://schemas.microsoft.com/office/drawing/2014/main" xmlns="" id="{A4CC36F7-3D16-35C2-B9BC-B7B9AF4648F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8527" y="2642616"/>
            <a:ext cx="4357442" cy="3605784"/>
          </a:xfrm>
          <a:prstGeom prst="rect">
            <a:avLst/>
          </a:prstGeom>
        </p:spPr>
      </p:pic>
      <p:pic>
        <p:nvPicPr>
          <p:cNvPr id="8" name="Picture 7" descr="A group of graphs showing different types of data&#10;&#10;Description automatically generated with medium confidence">
            <a:extLst>
              <a:ext uri="{FF2B5EF4-FFF2-40B4-BE49-F238E27FC236}">
                <a16:creationId xmlns:a16="http://schemas.microsoft.com/office/drawing/2014/main" xmlns="" id="{751113DC-2024-B316-36D6-DADD56CAB2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0820" y="2642616"/>
            <a:ext cx="5381768" cy="360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1591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4845</TotalTime>
  <Words>1098</Words>
  <Application>Microsoft Office PowerPoint</Application>
  <PresentationFormat>Custom</PresentationFormat>
  <Paragraphs>130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Enhancing Academic Success Prediction </vt:lpstr>
      <vt:lpstr>MOTIVATION &amp; RESEARCH AIM</vt:lpstr>
      <vt:lpstr>PAST RESEARCH</vt:lpstr>
      <vt:lpstr>Slide 4</vt:lpstr>
      <vt:lpstr>PREVIOUS WORKS</vt:lpstr>
      <vt:lpstr>Dataset and Features</vt:lpstr>
      <vt:lpstr>Dataset and Features</vt:lpstr>
      <vt:lpstr>Dataset and Features</vt:lpstr>
      <vt:lpstr>Dataset and Features</vt:lpstr>
      <vt:lpstr>MATERIALS AND METHODS</vt:lpstr>
      <vt:lpstr>MATERIALS AND METHODS</vt:lpstr>
      <vt:lpstr>PRELIMINARY RESULTS AND NEXT STEPS </vt:lpstr>
      <vt:lpstr>PRELIMINARY RESULTS AND NEXT STEPS </vt:lpstr>
      <vt:lpstr>PRELIMINARY RESULTS AND NEXT STEPS </vt:lpstr>
      <vt:lpstr>PRELIMINARY RESULTS AND NEXT STEPS </vt:lpstr>
      <vt:lpstr>Slide 16</vt:lpstr>
      <vt:lpstr>Slide 17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Laya Karimi</dc:creator>
  <cp:lastModifiedBy>Shubhechchha Niraula</cp:lastModifiedBy>
  <cp:revision>90</cp:revision>
  <dcterms:created xsi:type="dcterms:W3CDTF">2023-11-02T23:14:19Z</dcterms:created>
  <dcterms:modified xsi:type="dcterms:W3CDTF">2023-11-07T14:40:03Z</dcterms:modified>
</cp:coreProperties>
</file>