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4" r:id="rId2"/>
    <p:sldId id="278" r:id="rId3"/>
    <p:sldId id="300" r:id="rId4"/>
    <p:sldId id="286" r:id="rId5"/>
    <p:sldId id="285" r:id="rId6"/>
    <p:sldId id="280" r:id="rId7"/>
    <p:sldId id="308" r:id="rId8"/>
    <p:sldId id="316" r:id="rId9"/>
    <p:sldId id="306" r:id="rId10"/>
    <p:sldId id="271" r:id="rId11"/>
    <p:sldId id="311" r:id="rId12"/>
    <p:sldId id="313" r:id="rId13"/>
    <p:sldId id="314" r:id="rId14"/>
    <p:sldId id="315" r:id="rId15"/>
    <p:sldId id="304" r:id="rId16"/>
    <p:sldId id="303" r:id="rId17"/>
    <p:sldId id="288" r:id="rId18"/>
    <p:sldId id="301" r:id="rId19"/>
    <p:sldId id="277" r:id="rId20"/>
    <p:sldId id="29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72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760D6-05C9-4DD9-988D-BB11B716F49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C85FF6A-3AD3-43D4-B06E-CC0BD23C871A}">
      <dgm:prSet custT="1"/>
      <dgm:spPr/>
      <dgm:t>
        <a:bodyPr/>
        <a:lstStyle/>
        <a:p>
          <a:pPr algn="ctr">
            <a:lnSpc>
              <a:spcPct val="100000"/>
            </a:lnSpc>
            <a:defRPr cap="all"/>
          </a:pPr>
          <a:r>
            <a:rPr lang="en-US" sz="1800" b="1" i="0" dirty="0"/>
            <a:t>Deep Learning	</a:t>
          </a:r>
          <a:endParaRPr lang="en-US" sz="1800" b="1" dirty="0"/>
        </a:p>
      </dgm:t>
    </dgm:pt>
    <dgm:pt modelId="{CDA22504-0B89-42AF-8A2D-EA818893B78C}" type="parTrans" cxnId="{41AA74C8-6DA8-42CF-9B7A-BE2FADD429F4}">
      <dgm:prSet/>
      <dgm:spPr/>
      <dgm:t>
        <a:bodyPr/>
        <a:lstStyle/>
        <a:p>
          <a:pPr algn="l"/>
          <a:endParaRPr lang="en-US"/>
        </a:p>
      </dgm:t>
    </dgm:pt>
    <dgm:pt modelId="{03C77015-3D4D-4F35-8566-CADAD8F4EBCA}" type="sibTrans" cxnId="{41AA74C8-6DA8-42CF-9B7A-BE2FADD429F4}">
      <dgm:prSet/>
      <dgm:spPr/>
      <dgm:t>
        <a:bodyPr/>
        <a:lstStyle/>
        <a:p>
          <a:endParaRPr lang="en-US"/>
        </a:p>
      </dgm:t>
    </dgm:pt>
    <dgm:pt modelId="{F7D99734-F759-4210-905D-634EEEB59606}">
      <dgm:prSet custT="1"/>
      <dgm:spPr/>
      <dgm:t>
        <a:bodyPr/>
        <a:lstStyle/>
        <a:p>
          <a:pPr algn="ctr">
            <a:lnSpc>
              <a:spcPct val="100000"/>
            </a:lnSpc>
            <a:defRPr cap="all"/>
          </a:pPr>
          <a:r>
            <a:rPr lang="en-US" sz="2000" b="1" i="0" dirty="0"/>
            <a:t>Ensemble</a:t>
          </a:r>
        </a:p>
        <a:p>
          <a:pPr algn="ctr">
            <a:lnSpc>
              <a:spcPct val="100000"/>
            </a:lnSpc>
            <a:defRPr cap="all"/>
          </a:pPr>
          <a:r>
            <a:rPr lang="en-US" sz="2000" b="1" i="0" dirty="0"/>
            <a:t>model</a:t>
          </a:r>
          <a:r>
            <a:rPr lang="en-US" sz="2500" b="0" i="0" dirty="0"/>
            <a:t>	</a:t>
          </a:r>
          <a:endParaRPr lang="en-US" sz="2500" dirty="0"/>
        </a:p>
      </dgm:t>
    </dgm:pt>
    <dgm:pt modelId="{A6346489-F4F1-4DD1-9BB0-D439B844C7BA}" type="parTrans" cxnId="{4D717C28-8DFF-4C60-87CA-66605BA35CA6}">
      <dgm:prSet/>
      <dgm:spPr/>
      <dgm:t>
        <a:bodyPr/>
        <a:lstStyle/>
        <a:p>
          <a:pPr algn="l"/>
          <a:endParaRPr lang="en-US"/>
        </a:p>
      </dgm:t>
    </dgm:pt>
    <dgm:pt modelId="{CADD15AD-AA1B-4A42-952B-A5475680F6FD}" type="sibTrans" cxnId="{4D717C28-8DFF-4C60-87CA-66605BA35CA6}">
      <dgm:prSet/>
      <dgm:spPr/>
      <dgm:t>
        <a:bodyPr/>
        <a:lstStyle/>
        <a:p>
          <a:endParaRPr lang="en-US"/>
        </a:p>
      </dgm:t>
    </dgm:pt>
    <dgm:pt modelId="{CA1AE600-26C4-4D3E-BEE2-377DAFA41F1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1" dirty="0"/>
            <a:t>SVM</a:t>
          </a:r>
        </a:p>
      </dgm:t>
    </dgm:pt>
    <dgm:pt modelId="{8FF98AD0-51A0-49B8-934A-BCEB6F5C370E}" type="parTrans" cxnId="{58B73F76-CFAB-47A6-835E-9A9412A4F4A9}">
      <dgm:prSet/>
      <dgm:spPr/>
      <dgm:t>
        <a:bodyPr/>
        <a:lstStyle/>
        <a:p>
          <a:pPr algn="l"/>
          <a:endParaRPr lang="en-US"/>
        </a:p>
      </dgm:t>
    </dgm:pt>
    <dgm:pt modelId="{5120930C-F17E-4799-8ACD-2B72EA6A41F7}" type="sibTrans" cxnId="{58B73F76-CFAB-47A6-835E-9A9412A4F4A9}">
      <dgm:prSet/>
      <dgm:spPr/>
      <dgm:t>
        <a:bodyPr/>
        <a:lstStyle/>
        <a:p>
          <a:endParaRPr lang="en-US"/>
        </a:p>
      </dgm:t>
    </dgm:pt>
    <dgm:pt modelId="{BBE2474A-570D-460B-AADC-276DBC9DE18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1" i="0" dirty="0"/>
            <a:t>Random</a:t>
          </a:r>
        </a:p>
        <a:p>
          <a:pPr>
            <a:lnSpc>
              <a:spcPct val="100000"/>
            </a:lnSpc>
            <a:defRPr cap="all"/>
          </a:pPr>
          <a:r>
            <a:rPr lang="en-US" sz="1800" b="1" i="0" dirty="0"/>
            <a:t> Forest	</a:t>
          </a:r>
          <a:endParaRPr lang="en-US" sz="1800" b="1" dirty="0"/>
        </a:p>
      </dgm:t>
    </dgm:pt>
    <dgm:pt modelId="{0B38F300-E593-4322-9EC8-2D64A79EA483}" type="sibTrans" cxnId="{A9A96318-2EFB-4097-A365-1C1AA8B6053E}">
      <dgm:prSet/>
      <dgm:spPr/>
      <dgm:t>
        <a:bodyPr/>
        <a:lstStyle/>
        <a:p>
          <a:endParaRPr lang="en-US"/>
        </a:p>
      </dgm:t>
    </dgm:pt>
    <dgm:pt modelId="{49C22493-B9F2-493C-B26F-130D91BA9BFE}" type="parTrans" cxnId="{A9A96318-2EFB-4097-A365-1C1AA8B6053E}">
      <dgm:prSet/>
      <dgm:spPr/>
      <dgm:t>
        <a:bodyPr/>
        <a:lstStyle/>
        <a:p>
          <a:pPr algn="l"/>
          <a:endParaRPr lang="en-US"/>
        </a:p>
      </dgm:t>
    </dgm:pt>
    <dgm:pt modelId="{41F5CC16-09CD-4AB5-AD7C-187984E757CA}" type="pres">
      <dgm:prSet presAssocID="{B8D760D6-05C9-4DD9-988D-BB11B716F494}" presName="root" presStyleCnt="0">
        <dgm:presLayoutVars>
          <dgm:dir/>
          <dgm:resizeHandles val="exact"/>
        </dgm:presLayoutVars>
      </dgm:prSet>
      <dgm:spPr/>
    </dgm:pt>
    <dgm:pt modelId="{3C71A26B-5F71-47C2-97BC-B1B2082B13BF}" type="pres">
      <dgm:prSet presAssocID="{BBE2474A-570D-460B-AADC-276DBC9DE18F}" presName="compNode" presStyleCnt="0"/>
      <dgm:spPr/>
    </dgm:pt>
    <dgm:pt modelId="{5BC3B410-FFC4-4AB8-B3DB-5DB801B5C7EA}" type="pres">
      <dgm:prSet presAssocID="{BBE2474A-570D-460B-AADC-276DBC9DE18F}" presName="iconBgRect" presStyleLbl="bgShp" presStyleIdx="0" presStyleCnt="4" custLinFactNeighborX="-749" custLinFactNeighborY="6351"/>
      <dgm:spPr>
        <a:prstGeom prst="round2DiagRect">
          <a:avLst>
            <a:gd name="adj1" fmla="val 29727"/>
            <a:gd name="adj2" fmla="val 0"/>
          </a:avLst>
        </a:prstGeom>
      </dgm:spPr>
    </dgm:pt>
    <dgm:pt modelId="{F738289A-8100-4B64-A76D-D7AB28C6EC8D}" type="pres">
      <dgm:prSet presAssocID="{BBE2474A-570D-460B-AADC-276DBC9DE18F}" presName="iconRect" presStyleLbl="node1" presStyleIdx="0" presStyleCnt="4" custLinFactNeighborX="-159" custLinFactNeighborY="1216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D1C14AE1-42EA-4128-9B70-452D36ECFE35}" type="pres">
      <dgm:prSet presAssocID="{BBE2474A-570D-460B-AADC-276DBC9DE18F}" presName="spaceRect" presStyleCnt="0"/>
      <dgm:spPr/>
    </dgm:pt>
    <dgm:pt modelId="{82E8A6A4-1869-4BF9-927E-DBB374DF33A8}" type="pres">
      <dgm:prSet presAssocID="{BBE2474A-570D-460B-AADC-276DBC9DE18F}" presName="textRect" presStyleLbl="revTx" presStyleIdx="0" presStyleCnt="4" custLinFactNeighborX="797" custLinFactNeighborY="-21831">
        <dgm:presLayoutVars>
          <dgm:chMax val="1"/>
          <dgm:chPref val="1"/>
        </dgm:presLayoutVars>
      </dgm:prSet>
      <dgm:spPr/>
    </dgm:pt>
    <dgm:pt modelId="{2D8199C5-17A3-43DA-8BF5-17E9719173B1}" type="pres">
      <dgm:prSet presAssocID="{0B38F300-E593-4322-9EC8-2D64A79EA483}" presName="sibTrans" presStyleCnt="0"/>
      <dgm:spPr/>
    </dgm:pt>
    <dgm:pt modelId="{D3BA905E-3FF1-4E37-B223-534682AAC038}" type="pres">
      <dgm:prSet presAssocID="{4C85FF6A-3AD3-43D4-B06E-CC0BD23C871A}" presName="compNode" presStyleCnt="0"/>
      <dgm:spPr/>
    </dgm:pt>
    <dgm:pt modelId="{C7BA06EE-3486-472C-9D38-4A7B41FA9AFD}" type="pres">
      <dgm:prSet presAssocID="{4C85FF6A-3AD3-43D4-B06E-CC0BD23C871A}" presName="iconBgRect" presStyleLbl="bgShp" presStyleIdx="1" presStyleCnt="4" custLinFactNeighborX="-45485" custLinFactNeighborY="5492"/>
      <dgm:spPr>
        <a:prstGeom prst="round2DiagRect">
          <a:avLst>
            <a:gd name="adj1" fmla="val 29727"/>
            <a:gd name="adj2" fmla="val 0"/>
          </a:avLst>
        </a:prstGeom>
      </dgm:spPr>
    </dgm:pt>
    <dgm:pt modelId="{5F97322B-B008-4670-9893-2B1F15BAE9F2}" type="pres">
      <dgm:prSet presAssocID="{4C85FF6A-3AD3-43D4-B06E-CC0BD23C871A}" presName="iconRect" presStyleLbl="node1" presStyleIdx="1" presStyleCnt="4" custLinFactNeighborX="-69474" custLinFactNeighborY="1216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732669C-49C6-463B-8390-9CFC5349DE88}" type="pres">
      <dgm:prSet presAssocID="{4C85FF6A-3AD3-43D4-B06E-CC0BD23C871A}" presName="spaceRect" presStyleCnt="0"/>
      <dgm:spPr/>
    </dgm:pt>
    <dgm:pt modelId="{A05825E8-4912-4A9D-972E-5FF3317876CA}" type="pres">
      <dgm:prSet presAssocID="{4C85FF6A-3AD3-43D4-B06E-CC0BD23C871A}" presName="textRect" presStyleLbl="revTx" presStyleIdx="1" presStyleCnt="4" custLinFactNeighborX="-28114" custLinFactNeighborY="-19520">
        <dgm:presLayoutVars>
          <dgm:chMax val="1"/>
          <dgm:chPref val="1"/>
        </dgm:presLayoutVars>
      </dgm:prSet>
      <dgm:spPr/>
    </dgm:pt>
    <dgm:pt modelId="{855B873F-3D41-4FC3-825B-5FD09F85A79F}" type="pres">
      <dgm:prSet presAssocID="{03C77015-3D4D-4F35-8566-CADAD8F4EBCA}" presName="sibTrans" presStyleCnt="0"/>
      <dgm:spPr/>
    </dgm:pt>
    <dgm:pt modelId="{9BBA1BC3-FAC9-4D4C-9C10-B9BC1CE43958}" type="pres">
      <dgm:prSet presAssocID="{F7D99734-F759-4210-905D-634EEEB59606}" presName="compNode" presStyleCnt="0"/>
      <dgm:spPr/>
    </dgm:pt>
    <dgm:pt modelId="{B94606E2-0B2E-4A8F-97A2-92A572CA2A06}" type="pres">
      <dgm:prSet presAssocID="{F7D99734-F759-4210-905D-634EEEB59606}" presName="iconBgRect" presStyleLbl="bgShp" presStyleIdx="2" presStyleCnt="4" custScaleX="94468" custScaleY="98023" custLinFactNeighborX="59015" custLinFactNeighborY="4762"/>
      <dgm:spPr>
        <a:prstGeom prst="round2DiagRect">
          <a:avLst>
            <a:gd name="adj1" fmla="val 29727"/>
            <a:gd name="adj2" fmla="val 0"/>
          </a:avLst>
        </a:prstGeom>
      </dgm:spPr>
    </dgm:pt>
    <dgm:pt modelId="{B3400662-CEB1-4D56-8954-2CDBE5D70414}" type="pres">
      <dgm:prSet presAssocID="{F7D99734-F759-4210-905D-634EEEB59606}" presName="iconRect" presStyleLbl="node1" presStyleIdx="2" presStyleCnt="4" custLinFactX="-72521" custLinFactNeighborX="-100000" custLinFactNeighborY="7542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"/>
        </a:ext>
      </dgm:extLst>
    </dgm:pt>
    <dgm:pt modelId="{7C91DB72-40BA-4CF3-8D22-DF1862D0253A}" type="pres">
      <dgm:prSet presAssocID="{F7D99734-F759-4210-905D-634EEEB59606}" presName="spaceRect" presStyleCnt="0"/>
      <dgm:spPr/>
    </dgm:pt>
    <dgm:pt modelId="{1E657BD6-9C4A-4094-AF0E-CA5C4642427E}" type="pres">
      <dgm:prSet presAssocID="{F7D99734-F759-4210-905D-634EEEB59606}" presName="textRect" presStyleLbl="revTx" presStyleIdx="2" presStyleCnt="4" custLinFactNeighborX="33855" custLinFactNeighborY="-37512">
        <dgm:presLayoutVars>
          <dgm:chMax val="1"/>
          <dgm:chPref val="1"/>
        </dgm:presLayoutVars>
      </dgm:prSet>
      <dgm:spPr/>
    </dgm:pt>
    <dgm:pt modelId="{512BCAC6-C549-4E1D-8678-4DABED6C03F0}" type="pres">
      <dgm:prSet presAssocID="{CADD15AD-AA1B-4A42-952B-A5475680F6FD}" presName="sibTrans" presStyleCnt="0"/>
      <dgm:spPr/>
    </dgm:pt>
    <dgm:pt modelId="{06066B72-3D4B-4E54-96CE-41EB1858E3D9}" type="pres">
      <dgm:prSet presAssocID="{CA1AE600-26C4-4D3E-BEE2-377DAFA41F1F}" presName="compNode" presStyleCnt="0"/>
      <dgm:spPr/>
    </dgm:pt>
    <dgm:pt modelId="{7FE8310A-8A56-41F0-AB89-5EB3527F162C}" type="pres">
      <dgm:prSet presAssocID="{CA1AE600-26C4-4D3E-BEE2-377DAFA41F1F}" presName="iconBgRect" presStyleLbl="bgShp" presStyleIdx="3" presStyleCnt="4" custLinFactX="-100000" custLinFactNeighborX="-182637" custLinFactNeighborY="652"/>
      <dgm:spPr>
        <a:prstGeom prst="round2DiagRect">
          <a:avLst>
            <a:gd name="adj1" fmla="val 29727"/>
            <a:gd name="adj2" fmla="val 0"/>
          </a:avLst>
        </a:prstGeom>
      </dgm:spPr>
    </dgm:pt>
    <dgm:pt modelId="{A0475E4F-757F-4823-A630-6888A82D063F}" type="pres">
      <dgm:prSet presAssocID="{CA1AE600-26C4-4D3E-BEE2-377DAFA41F1F}" presName="iconRect" presStyleLbl="node1" presStyleIdx="3" presStyleCnt="4" custLinFactX="-100000" custLinFactNeighborX="-145718" custLinFactNeighborY="634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orities with solid fill"/>
        </a:ext>
      </dgm:extLst>
    </dgm:pt>
    <dgm:pt modelId="{81B8145C-C5B6-46EC-8448-746AF71B3633}" type="pres">
      <dgm:prSet presAssocID="{CA1AE600-26C4-4D3E-BEE2-377DAFA41F1F}" presName="spaceRect" presStyleCnt="0"/>
      <dgm:spPr/>
    </dgm:pt>
    <dgm:pt modelId="{818744B3-F758-4A67-B72F-90C1BAA5D09E}" type="pres">
      <dgm:prSet presAssocID="{CA1AE600-26C4-4D3E-BEE2-377DAFA41F1F}" presName="textRect" presStyleLbl="revTx" presStyleIdx="3" presStyleCnt="4" custScaleX="88854" custScaleY="60498" custLinFactX="-72309" custLinFactNeighborX="-100000" custLinFactNeighborY="-48140">
        <dgm:presLayoutVars>
          <dgm:chMax val="1"/>
          <dgm:chPref val="1"/>
        </dgm:presLayoutVars>
      </dgm:prSet>
      <dgm:spPr/>
    </dgm:pt>
  </dgm:ptLst>
  <dgm:cxnLst>
    <dgm:cxn modelId="{0D185416-B9A3-4915-8A14-99A2E2702943}" type="presOf" srcId="{BBE2474A-570D-460B-AADC-276DBC9DE18F}" destId="{82E8A6A4-1869-4BF9-927E-DBB374DF33A8}" srcOrd="0" destOrd="0" presId="urn:microsoft.com/office/officeart/2018/5/layout/IconLeafLabelList"/>
    <dgm:cxn modelId="{A9A96318-2EFB-4097-A365-1C1AA8B6053E}" srcId="{B8D760D6-05C9-4DD9-988D-BB11B716F494}" destId="{BBE2474A-570D-460B-AADC-276DBC9DE18F}" srcOrd="0" destOrd="0" parTransId="{49C22493-B9F2-493C-B26F-130D91BA9BFE}" sibTransId="{0B38F300-E593-4322-9EC8-2D64A79EA483}"/>
    <dgm:cxn modelId="{3102BA21-0595-4594-B4BE-6EA035050DDF}" type="presOf" srcId="{4C85FF6A-3AD3-43D4-B06E-CC0BD23C871A}" destId="{A05825E8-4912-4A9D-972E-5FF3317876CA}" srcOrd="0" destOrd="0" presId="urn:microsoft.com/office/officeart/2018/5/layout/IconLeafLabelList"/>
    <dgm:cxn modelId="{4D717C28-8DFF-4C60-87CA-66605BA35CA6}" srcId="{B8D760D6-05C9-4DD9-988D-BB11B716F494}" destId="{F7D99734-F759-4210-905D-634EEEB59606}" srcOrd="2" destOrd="0" parTransId="{A6346489-F4F1-4DD1-9BB0-D439B844C7BA}" sibTransId="{CADD15AD-AA1B-4A42-952B-A5475680F6FD}"/>
    <dgm:cxn modelId="{B2E27540-88E3-4797-AC05-67F2C0BA9A7C}" type="presOf" srcId="{B8D760D6-05C9-4DD9-988D-BB11B716F494}" destId="{41F5CC16-09CD-4AB5-AD7C-187984E757CA}" srcOrd="0" destOrd="0" presId="urn:microsoft.com/office/officeart/2018/5/layout/IconLeafLabelList"/>
    <dgm:cxn modelId="{58B73F76-CFAB-47A6-835E-9A9412A4F4A9}" srcId="{B8D760D6-05C9-4DD9-988D-BB11B716F494}" destId="{CA1AE600-26C4-4D3E-BEE2-377DAFA41F1F}" srcOrd="3" destOrd="0" parTransId="{8FF98AD0-51A0-49B8-934A-BCEB6F5C370E}" sibTransId="{5120930C-F17E-4799-8ACD-2B72EA6A41F7}"/>
    <dgm:cxn modelId="{0C8B6677-F8BE-4411-9DC3-5C2A1BD9EA49}" type="presOf" srcId="{F7D99734-F759-4210-905D-634EEEB59606}" destId="{1E657BD6-9C4A-4094-AF0E-CA5C4642427E}" srcOrd="0" destOrd="0" presId="urn:microsoft.com/office/officeart/2018/5/layout/IconLeafLabelList"/>
    <dgm:cxn modelId="{41AA74C8-6DA8-42CF-9B7A-BE2FADD429F4}" srcId="{B8D760D6-05C9-4DD9-988D-BB11B716F494}" destId="{4C85FF6A-3AD3-43D4-B06E-CC0BD23C871A}" srcOrd="1" destOrd="0" parTransId="{CDA22504-0B89-42AF-8A2D-EA818893B78C}" sibTransId="{03C77015-3D4D-4F35-8566-CADAD8F4EBCA}"/>
    <dgm:cxn modelId="{F31059D5-46F8-45A7-9464-2F6AE2941847}" type="presOf" srcId="{CA1AE600-26C4-4D3E-BEE2-377DAFA41F1F}" destId="{818744B3-F758-4A67-B72F-90C1BAA5D09E}" srcOrd="0" destOrd="0" presId="urn:microsoft.com/office/officeart/2018/5/layout/IconLeafLabelList"/>
    <dgm:cxn modelId="{5E77B656-826D-4203-AAE6-0278E8165152}" type="presParOf" srcId="{41F5CC16-09CD-4AB5-AD7C-187984E757CA}" destId="{3C71A26B-5F71-47C2-97BC-B1B2082B13BF}" srcOrd="0" destOrd="0" presId="urn:microsoft.com/office/officeart/2018/5/layout/IconLeafLabelList"/>
    <dgm:cxn modelId="{13202948-A732-432D-994C-BD5E9FBB52A5}" type="presParOf" srcId="{3C71A26B-5F71-47C2-97BC-B1B2082B13BF}" destId="{5BC3B410-FFC4-4AB8-B3DB-5DB801B5C7EA}" srcOrd="0" destOrd="0" presId="urn:microsoft.com/office/officeart/2018/5/layout/IconLeafLabelList"/>
    <dgm:cxn modelId="{B6440345-4193-41DD-850F-EDB932EC6599}" type="presParOf" srcId="{3C71A26B-5F71-47C2-97BC-B1B2082B13BF}" destId="{F738289A-8100-4B64-A76D-D7AB28C6EC8D}" srcOrd="1" destOrd="0" presId="urn:microsoft.com/office/officeart/2018/5/layout/IconLeafLabelList"/>
    <dgm:cxn modelId="{0F013EE3-2D4A-4340-B75D-E2E6993E6399}" type="presParOf" srcId="{3C71A26B-5F71-47C2-97BC-B1B2082B13BF}" destId="{D1C14AE1-42EA-4128-9B70-452D36ECFE35}" srcOrd="2" destOrd="0" presId="urn:microsoft.com/office/officeart/2018/5/layout/IconLeafLabelList"/>
    <dgm:cxn modelId="{8EA83114-3B80-4E6A-AAF6-727E2FEFFC02}" type="presParOf" srcId="{3C71A26B-5F71-47C2-97BC-B1B2082B13BF}" destId="{82E8A6A4-1869-4BF9-927E-DBB374DF33A8}" srcOrd="3" destOrd="0" presId="urn:microsoft.com/office/officeart/2018/5/layout/IconLeafLabelList"/>
    <dgm:cxn modelId="{25448874-6F75-48BC-9664-AF04AFCC3A75}" type="presParOf" srcId="{41F5CC16-09CD-4AB5-AD7C-187984E757CA}" destId="{2D8199C5-17A3-43DA-8BF5-17E9719173B1}" srcOrd="1" destOrd="0" presId="urn:microsoft.com/office/officeart/2018/5/layout/IconLeafLabelList"/>
    <dgm:cxn modelId="{D5F6925B-520A-4FBC-88B2-7D9351BFEC1E}" type="presParOf" srcId="{41F5CC16-09CD-4AB5-AD7C-187984E757CA}" destId="{D3BA905E-3FF1-4E37-B223-534682AAC038}" srcOrd="2" destOrd="0" presId="urn:microsoft.com/office/officeart/2018/5/layout/IconLeafLabelList"/>
    <dgm:cxn modelId="{5B3773EB-998C-489E-BE24-E5B9406404B9}" type="presParOf" srcId="{D3BA905E-3FF1-4E37-B223-534682AAC038}" destId="{C7BA06EE-3486-472C-9D38-4A7B41FA9AFD}" srcOrd="0" destOrd="0" presId="urn:microsoft.com/office/officeart/2018/5/layout/IconLeafLabelList"/>
    <dgm:cxn modelId="{71D2046D-085D-4AEC-A4A4-0D7E85E9A225}" type="presParOf" srcId="{D3BA905E-3FF1-4E37-B223-534682AAC038}" destId="{5F97322B-B008-4670-9893-2B1F15BAE9F2}" srcOrd="1" destOrd="0" presId="urn:microsoft.com/office/officeart/2018/5/layout/IconLeafLabelList"/>
    <dgm:cxn modelId="{99E31D4A-92B4-4BAF-AE0E-44A1ACC9C0D7}" type="presParOf" srcId="{D3BA905E-3FF1-4E37-B223-534682AAC038}" destId="{5732669C-49C6-463B-8390-9CFC5349DE88}" srcOrd="2" destOrd="0" presId="urn:microsoft.com/office/officeart/2018/5/layout/IconLeafLabelList"/>
    <dgm:cxn modelId="{8CE3C93F-ACE1-4F3C-9419-589C0A26C6E2}" type="presParOf" srcId="{D3BA905E-3FF1-4E37-B223-534682AAC038}" destId="{A05825E8-4912-4A9D-972E-5FF3317876CA}" srcOrd="3" destOrd="0" presId="urn:microsoft.com/office/officeart/2018/5/layout/IconLeafLabelList"/>
    <dgm:cxn modelId="{AE974584-B9BD-44FA-A00F-A213B8092892}" type="presParOf" srcId="{41F5CC16-09CD-4AB5-AD7C-187984E757CA}" destId="{855B873F-3D41-4FC3-825B-5FD09F85A79F}" srcOrd="3" destOrd="0" presId="urn:microsoft.com/office/officeart/2018/5/layout/IconLeafLabelList"/>
    <dgm:cxn modelId="{0F3B47DA-A304-4B07-891C-B5FD6F4B635E}" type="presParOf" srcId="{41F5CC16-09CD-4AB5-AD7C-187984E757CA}" destId="{9BBA1BC3-FAC9-4D4C-9C10-B9BC1CE43958}" srcOrd="4" destOrd="0" presId="urn:microsoft.com/office/officeart/2018/5/layout/IconLeafLabelList"/>
    <dgm:cxn modelId="{E6D65B51-ADEC-4F24-BC76-626E27E7E995}" type="presParOf" srcId="{9BBA1BC3-FAC9-4D4C-9C10-B9BC1CE43958}" destId="{B94606E2-0B2E-4A8F-97A2-92A572CA2A06}" srcOrd="0" destOrd="0" presId="urn:microsoft.com/office/officeart/2018/5/layout/IconLeafLabelList"/>
    <dgm:cxn modelId="{83F74C9D-6C48-433A-A8B0-7F9139960B7B}" type="presParOf" srcId="{9BBA1BC3-FAC9-4D4C-9C10-B9BC1CE43958}" destId="{B3400662-CEB1-4D56-8954-2CDBE5D70414}" srcOrd="1" destOrd="0" presId="urn:microsoft.com/office/officeart/2018/5/layout/IconLeafLabelList"/>
    <dgm:cxn modelId="{B42C006B-9399-4962-9643-781C190FC90E}" type="presParOf" srcId="{9BBA1BC3-FAC9-4D4C-9C10-B9BC1CE43958}" destId="{7C91DB72-40BA-4CF3-8D22-DF1862D0253A}" srcOrd="2" destOrd="0" presId="urn:microsoft.com/office/officeart/2018/5/layout/IconLeafLabelList"/>
    <dgm:cxn modelId="{85836087-0B88-4863-9376-20D39CDDDBC9}" type="presParOf" srcId="{9BBA1BC3-FAC9-4D4C-9C10-B9BC1CE43958}" destId="{1E657BD6-9C4A-4094-AF0E-CA5C4642427E}" srcOrd="3" destOrd="0" presId="urn:microsoft.com/office/officeart/2018/5/layout/IconLeafLabelList"/>
    <dgm:cxn modelId="{3583DAD5-3866-4205-986E-2051AF6AAD84}" type="presParOf" srcId="{41F5CC16-09CD-4AB5-AD7C-187984E757CA}" destId="{512BCAC6-C549-4E1D-8678-4DABED6C03F0}" srcOrd="5" destOrd="0" presId="urn:microsoft.com/office/officeart/2018/5/layout/IconLeafLabelList"/>
    <dgm:cxn modelId="{C6FD79FD-5657-49E0-88D7-E29715AF6D79}" type="presParOf" srcId="{41F5CC16-09CD-4AB5-AD7C-187984E757CA}" destId="{06066B72-3D4B-4E54-96CE-41EB1858E3D9}" srcOrd="6" destOrd="0" presId="urn:microsoft.com/office/officeart/2018/5/layout/IconLeafLabelList"/>
    <dgm:cxn modelId="{54F5BE75-788D-480D-8E93-FEE4D4137145}" type="presParOf" srcId="{06066B72-3D4B-4E54-96CE-41EB1858E3D9}" destId="{7FE8310A-8A56-41F0-AB89-5EB3527F162C}" srcOrd="0" destOrd="0" presId="urn:microsoft.com/office/officeart/2018/5/layout/IconLeafLabelList"/>
    <dgm:cxn modelId="{42895967-C87E-42A9-8835-8967F4079B57}" type="presParOf" srcId="{06066B72-3D4B-4E54-96CE-41EB1858E3D9}" destId="{A0475E4F-757F-4823-A630-6888A82D063F}" srcOrd="1" destOrd="0" presId="urn:microsoft.com/office/officeart/2018/5/layout/IconLeafLabelList"/>
    <dgm:cxn modelId="{7CBA40B2-C84A-454E-B554-981C80F16160}" type="presParOf" srcId="{06066B72-3D4B-4E54-96CE-41EB1858E3D9}" destId="{81B8145C-C5B6-46EC-8448-746AF71B3633}" srcOrd="2" destOrd="0" presId="urn:microsoft.com/office/officeart/2018/5/layout/IconLeafLabelList"/>
    <dgm:cxn modelId="{DEE6FDE8-E509-4A6E-BEA9-668BA5372AF6}" type="presParOf" srcId="{06066B72-3D4B-4E54-96CE-41EB1858E3D9}" destId="{818744B3-F758-4A67-B72F-90C1BAA5D09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3B410-FFC4-4AB8-B3DB-5DB801B5C7EA}">
      <dsp:nvSpPr>
        <dsp:cNvPr id="0" name=""/>
        <dsp:cNvSpPr/>
      </dsp:nvSpPr>
      <dsp:spPr>
        <a:xfrm>
          <a:off x="611614" y="1070664"/>
          <a:ext cx="1452122" cy="145212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8289A-8100-4B64-A76D-D7AB28C6EC8D}">
      <dsp:nvSpPr>
        <dsp:cNvPr id="0" name=""/>
        <dsp:cNvSpPr/>
      </dsp:nvSpPr>
      <dsp:spPr>
        <a:xfrm>
          <a:off x="930634" y="1389266"/>
          <a:ext cx="833185" cy="8331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8A6A4-1869-4BF9-927E-DBB374DF33A8}">
      <dsp:nvSpPr>
        <dsp:cNvPr id="0" name=""/>
        <dsp:cNvSpPr/>
      </dsp:nvSpPr>
      <dsp:spPr>
        <a:xfrm>
          <a:off x="177260" y="2775884"/>
          <a:ext cx="2380529" cy="490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i="0" kern="1200" dirty="0"/>
            <a:t>Random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i="0" kern="1200" dirty="0"/>
            <a:t> Forest	</a:t>
          </a:r>
          <a:endParaRPr lang="en-US" sz="1800" b="1" kern="1200" dirty="0"/>
        </a:p>
      </dsp:txBody>
      <dsp:txXfrm>
        <a:off x="177260" y="2775884"/>
        <a:ext cx="2380529" cy="490033"/>
      </dsp:txXfrm>
    </dsp:sp>
    <dsp:sp modelId="{C7BA06EE-3486-472C-9D38-4A7B41FA9AFD}">
      <dsp:nvSpPr>
        <dsp:cNvPr id="0" name=""/>
        <dsp:cNvSpPr/>
      </dsp:nvSpPr>
      <dsp:spPr>
        <a:xfrm>
          <a:off x="2759114" y="1058190"/>
          <a:ext cx="1452122" cy="145212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7322B-B008-4670-9893-2B1F15BAE9F2}">
      <dsp:nvSpPr>
        <dsp:cNvPr id="0" name=""/>
        <dsp:cNvSpPr/>
      </dsp:nvSpPr>
      <dsp:spPr>
        <a:xfrm>
          <a:off x="3150234" y="1389266"/>
          <a:ext cx="833185" cy="8331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825E8-4912-4A9D-972E-5FF3317876CA}">
      <dsp:nvSpPr>
        <dsp:cNvPr id="0" name=""/>
        <dsp:cNvSpPr/>
      </dsp:nvSpPr>
      <dsp:spPr>
        <a:xfrm>
          <a:off x="2286147" y="2787209"/>
          <a:ext cx="2380529" cy="490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i="0" kern="1200" dirty="0"/>
            <a:t>Deep Learning	</a:t>
          </a:r>
          <a:endParaRPr lang="en-US" sz="1800" b="1" kern="1200" dirty="0"/>
        </a:p>
      </dsp:txBody>
      <dsp:txXfrm>
        <a:off x="2286147" y="2787209"/>
        <a:ext cx="2380529" cy="490033"/>
      </dsp:txXfrm>
    </dsp:sp>
    <dsp:sp modelId="{B94606E2-0B2E-4A8F-97A2-92A572CA2A06}">
      <dsp:nvSpPr>
        <dsp:cNvPr id="0" name=""/>
        <dsp:cNvSpPr/>
      </dsp:nvSpPr>
      <dsp:spPr>
        <a:xfrm>
          <a:off x="7104407" y="1067612"/>
          <a:ext cx="1295904" cy="1395273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00662-CEB1-4D56-8954-2CDBE5D70414}">
      <dsp:nvSpPr>
        <dsp:cNvPr id="0" name=""/>
        <dsp:cNvSpPr/>
      </dsp:nvSpPr>
      <dsp:spPr>
        <a:xfrm>
          <a:off x="5088784" y="1909337"/>
          <a:ext cx="833185" cy="8331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57BD6-9C4A-4094-AF0E-CA5C4642427E}">
      <dsp:nvSpPr>
        <dsp:cNvPr id="0" name=""/>
        <dsp:cNvSpPr/>
      </dsp:nvSpPr>
      <dsp:spPr>
        <a:xfrm>
          <a:off x="6558460" y="2677652"/>
          <a:ext cx="2380529" cy="490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i="0" kern="1200" dirty="0"/>
            <a:t>Ensemble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i="0" kern="1200" dirty="0"/>
            <a:t>model</a:t>
          </a:r>
          <a:r>
            <a:rPr lang="en-US" sz="2500" b="0" i="0" kern="1200" dirty="0"/>
            <a:t>	</a:t>
          </a:r>
          <a:endParaRPr lang="en-US" sz="2500" kern="1200" dirty="0"/>
        </a:p>
      </dsp:txBody>
      <dsp:txXfrm>
        <a:off x="6558460" y="2677652"/>
        <a:ext cx="2380529" cy="490033"/>
      </dsp:txXfrm>
    </dsp:sp>
    <dsp:sp modelId="{7FE8310A-8A56-41F0-AB89-5EB3527F162C}">
      <dsp:nvSpPr>
        <dsp:cNvPr id="0" name=""/>
        <dsp:cNvSpPr/>
      </dsp:nvSpPr>
      <dsp:spPr>
        <a:xfrm>
          <a:off x="4909620" y="1036301"/>
          <a:ext cx="1452122" cy="1452122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75E4F-757F-4823-A630-6888A82D063F}">
      <dsp:nvSpPr>
        <dsp:cNvPr id="0" name=""/>
        <dsp:cNvSpPr/>
      </dsp:nvSpPr>
      <dsp:spPr>
        <a:xfrm>
          <a:off x="7276039" y="1389143"/>
          <a:ext cx="833185" cy="8331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744B3-F758-4A67-B72F-90C1BAA5D09E}">
      <dsp:nvSpPr>
        <dsp:cNvPr id="0" name=""/>
        <dsp:cNvSpPr/>
      </dsp:nvSpPr>
      <dsp:spPr>
        <a:xfrm>
          <a:off x="4447787" y="2792141"/>
          <a:ext cx="2115195" cy="29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SVM</a:t>
          </a:r>
        </a:p>
      </dsp:txBody>
      <dsp:txXfrm>
        <a:off x="4447787" y="2792141"/>
        <a:ext cx="2115195" cy="296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DC705-2785-4466-BB4F-8AB51AA4D5A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A8073-258A-45A7-A7ED-E8434AA52B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4457809f1_0_32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84457809f1_0_32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233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A78B-1899-0B24-E743-F9F6CE4FB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78256-B119-2D36-68A3-463ED5EEF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A0B33-F327-9715-ADCF-E7ACAC876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A15-3907-4686-AD5C-5B07B43CC11C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60AD4-7A1E-655F-D938-E1A4C5B8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90FC7-F921-BE49-BE27-F0B77D3C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19E7-9EE4-4A79-9292-CBE443A55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2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375C-BDE5-64A6-5480-64D6CC0A1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40D92-02AB-76EC-886F-4A7A4BD86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7B8A9-B14D-069E-4AA9-0E7A4791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A15-3907-4686-AD5C-5B07B43CC11C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8F46D-3F88-9680-2B49-7121804AE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A128D-C254-B3B2-B0E4-3DDAADCB7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19E7-9EE4-4A79-9292-CBE443A55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2C72CB-01EC-C5CA-D48A-4D08B8E03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529CC-E6F9-584D-8254-64030ED91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BC3A1-0072-7D35-9628-6A96B476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A15-3907-4686-AD5C-5B07B43CC11C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CECCF-0101-1990-D079-5021760F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139BD-4E9B-A658-C409-F20454F82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19E7-9EE4-4A79-9292-CBE443A55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69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091800" y="1472800"/>
            <a:ext cx="10008400" cy="450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Fjalla One"/>
              <a:buAutoNum type="arabicPeriod"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uli"/>
              <a:buAutoNum type="alphaLcPeriod"/>
              <a:defRPr sz="17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uli"/>
              <a:buAutoNum type="romanLcPeriod"/>
              <a:defRPr sz="17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uli"/>
              <a:buAutoNum type="arabicPeriod"/>
              <a:defRPr sz="17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uli"/>
              <a:buAutoNum type="alphaLcPeriod"/>
              <a:defRPr sz="17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uli"/>
              <a:buAutoNum type="romanLcPeriod"/>
              <a:defRPr sz="17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uli"/>
              <a:buAutoNum type="arabicPeriod"/>
              <a:defRPr sz="17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uli"/>
              <a:buAutoNum type="alphaLcPeriod"/>
              <a:defRPr sz="17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200"/>
              <a:buFont typeface="Muli"/>
              <a:buAutoNum type="romanLcPeriod"/>
              <a:defRPr sz="1700"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15600" y="607603"/>
            <a:ext cx="1136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4"/>
          <p:cNvSpPr/>
          <p:nvPr/>
        </p:nvSpPr>
        <p:spPr>
          <a:xfrm flipH="1">
            <a:off x="10580952" y="607599"/>
            <a:ext cx="1931827" cy="1325879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C0A2C-103F-A2E7-0967-EF6E64C0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82EB-77BC-E693-18C5-A274AB917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9CBEC-1DE4-46AB-432B-F81706CD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A15-3907-4686-AD5C-5B07B43CC11C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EEB4E-D2AA-F3E0-7FA5-502E1B3D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55CCD-C71E-8F84-FFB2-3E9BCA168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19E7-9EE4-4A79-9292-CBE443A55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4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893CA-B9A8-CFCF-7CD8-2E48FBE2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7F22C-811B-8B18-EFDB-2770B4613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C40B1-25F5-B4C0-B82A-70C8F83F4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A15-3907-4686-AD5C-5B07B43CC11C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04DBC-42FE-DE19-1828-ED2503CD9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DB83D-B048-EC18-803D-112808A7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19E7-9EE4-4A79-9292-CBE443A55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6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B4DA-7E59-50DE-82EA-9FC30EA2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CAF6C-A3F7-BAD7-54E0-0AA7352FD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98FA6-2B96-AA29-DD65-C27902EFC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4B840-8004-E4C8-7994-E06B2546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A15-3907-4686-AD5C-5B07B43CC11C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43C97-AFA4-11E2-A461-90BB08571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BDA88-DDF1-16C6-CCCC-B7298BA7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19E7-9EE4-4A79-9292-CBE443A55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3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4B9AA-1805-915C-EF40-7A95E2B92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0292F-E0D8-44E5-523B-A229617F7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70B1B-C1EC-A1F8-AD60-DC3C61CE1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D07D9D-844A-BEB2-2BB0-D44F0BF65F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7E8F9A-1132-A8F4-C6B5-ABA7B9701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83EAFA-07B1-68C3-EA5A-53A7DD32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A15-3907-4686-AD5C-5B07B43CC11C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17E5C-2E74-0F4E-8BDC-FE35372A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D9AF2A-EB93-ECC6-FF2A-2B71A073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19E7-9EE4-4A79-9292-CBE443A55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64B-B018-EF82-BF1A-562BF973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DCD307-C2C9-7DD9-6314-5502305DD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A15-3907-4686-AD5C-5B07B43CC11C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AA732-B439-3BE0-AD6F-BD4E5A2EB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8975B-336B-A386-BC00-2AFB061A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19E7-9EE4-4A79-9292-CBE443A55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8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98D822-8F1B-2C88-3214-BFDDF7C97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A15-3907-4686-AD5C-5B07B43CC11C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95A48A-815A-41CB-6A5A-CD6590B1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0FC11-9B99-ED47-3927-7C934E63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19E7-9EE4-4A79-9292-CBE443A55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4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503FA-81CC-7D60-2F3A-64A1D925C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07FA0-52D8-E257-C1C6-F97862748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1E255-62E5-2597-F36D-ED4ABFD1F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D262F-CA2D-326C-D6E6-DD4446ECA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A15-3907-4686-AD5C-5B07B43CC11C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32731-4737-8055-ECD0-0B7C3F5C6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D4392-41B0-D055-6F74-F47DD4718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19E7-9EE4-4A79-9292-CBE443A55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9716-3B74-278B-EA87-CCA29974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81134-5F31-FAE5-0ACC-492C11390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66BEF-CD0D-0995-F44D-E88A9444C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D223E-9493-6F4A-B9C6-77C1B1F2D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A15-3907-4686-AD5C-5B07B43CC11C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11DA2-6D02-F56E-E8EF-292DB1E4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46A9E-5C5D-B5B8-CBF6-0A4188FE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19E7-9EE4-4A79-9292-CBE443A55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2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BAF4E5-9C07-0665-23A4-37275869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E41B1-9811-CC35-75C8-31FE1AF6A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251EF-429D-A023-A20E-B92C9B1DB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86A15-3907-4686-AD5C-5B07B43CC11C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4E528-381D-0E8B-088C-764FB68D5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AC5D1-C6E9-5549-0508-9419AFFE9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119E7-9EE4-4A79-9292-CBE443A55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5419306C-FDB8-7B97-66E3-D4E9B26BC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26" b="8660"/>
          <a:stretch/>
        </p:blipFill>
        <p:spPr>
          <a:xfrm>
            <a:off x="20" y="-11728"/>
            <a:ext cx="12191980" cy="68697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3306540-870A-7346-8CFF-A1B08DE5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027883" y="-1306117"/>
            <a:ext cx="4136235" cy="1219200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8739">
                <a:srgbClr val="000000">
                  <a:alpha val="61000"/>
                </a:srgbClr>
              </a:gs>
              <a:gs pos="72000">
                <a:srgbClr val="000000">
                  <a:alpha val="43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86990-6DAC-903B-A6FE-B39F11D0D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749" y="2114026"/>
            <a:ext cx="5101903" cy="23420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i="0" dirty="0">
                <a:solidFill>
                  <a:srgbClr val="FFFFFF"/>
                </a:solidFill>
                <a:effectLst/>
              </a:rPr>
              <a:t>Enhancing Academic Success Prediction</a:t>
            </a:r>
            <a:br>
              <a:rPr lang="en-US" sz="3600" b="1" i="0" dirty="0">
                <a:solidFill>
                  <a:srgbClr val="FFFFFF"/>
                </a:solidFill>
                <a:effectLst/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C43D0-B4DA-0241-8732-0A01C6958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199" y="5089879"/>
            <a:ext cx="4953000" cy="136615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Sreeja Cheekireddy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Mariah S Banu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Randall Krabbe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Laya Karimi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Shubhechchha Niraula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AF78F86-0E6B-9D1E-0614-24C52C4C7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064820" flipH="1" flipV="1">
            <a:off x="10597574" y="-523720"/>
            <a:ext cx="1148337" cy="1782281"/>
          </a:xfrm>
          <a:custGeom>
            <a:avLst/>
            <a:gdLst>
              <a:gd name="connsiteX0" fmla="*/ 833523 w 1248288"/>
              <a:gd name="connsiteY0" fmla="*/ 475109 h 1937410"/>
              <a:gd name="connsiteX1" fmla="*/ 913909 w 1248288"/>
              <a:gd name="connsiteY1" fmla="*/ 627917 h 1937410"/>
              <a:gd name="connsiteX2" fmla="*/ 906234 w 1248288"/>
              <a:gd name="connsiteY2" fmla="*/ 640636 h 1937410"/>
              <a:gd name="connsiteX3" fmla="*/ 790087 w 1248288"/>
              <a:gd name="connsiteY3" fmla="*/ 785667 h 1937410"/>
              <a:gd name="connsiteX4" fmla="*/ 608179 w 1248288"/>
              <a:gd name="connsiteY4" fmla="*/ 939447 h 1937410"/>
              <a:gd name="connsiteX5" fmla="*/ 386518 w 1248288"/>
              <a:gd name="connsiteY5" fmla="*/ 1057102 h 1937410"/>
              <a:gd name="connsiteX6" fmla="*/ 496841 w 1248288"/>
              <a:gd name="connsiteY6" fmla="*/ 1070816 h 1937410"/>
              <a:gd name="connsiteX7" fmla="*/ 845020 w 1248288"/>
              <a:gd name="connsiteY7" fmla="*/ 1072000 h 1937410"/>
              <a:gd name="connsiteX8" fmla="*/ 1104134 w 1248288"/>
              <a:gd name="connsiteY8" fmla="*/ 1133245 h 1937410"/>
              <a:gd name="connsiteX9" fmla="*/ 1198727 w 1248288"/>
              <a:gd name="connsiteY9" fmla="*/ 1169337 h 1937410"/>
              <a:gd name="connsiteX10" fmla="*/ 1248288 w 1248288"/>
              <a:gd name="connsiteY10" fmla="*/ 1263548 h 1937410"/>
              <a:gd name="connsiteX11" fmla="*/ 1225446 w 1248288"/>
              <a:gd name="connsiteY11" fmla="*/ 1282327 h 1937410"/>
              <a:gd name="connsiteX12" fmla="*/ 1090000 w 1248288"/>
              <a:gd name="connsiteY12" fmla="*/ 1364093 h 1937410"/>
              <a:gd name="connsiteX13" fmla="*/ 830885 w 1248288"/>
              <a:gd name="connsiteY13" fmla="*/ 1430049 h 1937410"/>
              <a:gd name="connsiteX14" fmla="*/ 625381 w 1248288"/>
              <a:gd name="connsiteY14" fmla="*/ 1421725 h 1937410"/>
              <a:gd name="connsiteX15" fmla="*/ 394115 w 1248288"/>
              <a:gd name="connsiteY15" fmla="*/ 1353020 h 1937410"/>
              <a:gd name="connsiteX16" fmla="*/ 227806 w 1248288"/>
              <a:gd name="connsiteY16" fmla="*/ 1262594 h 1937410"/>
              <a:gd name="connsiteX17" fmla="*/ 222077 w 1248288"/>
              <a:gd name="connsiteY17" fmla="*/ 1293937 h 1937410"/>
              <a:gd name="connsiteX18" fmla="*/ 257021 w 1248288"/>
              <a:gd name="connsiteY18" fmla="*/ 1521424 h 1937410"/>
              <a:gd name="connsiteX19" fmla="*/ 329718 w 1248288"/>
              <a:gd name="connsiteY19" fmla="*/ 1788933 h 1937410"/>
              <a:gd name="connsiteX20" fmla="*/ 358171 w 1248288"/>
              <a:gd name="connsiteY20" fmla="*/ 1866809 h 1937410"/>
              <a:gd name="connsiteX21" fmla="*/ 162274 w 1248288"/>
              <a:gd name="connsiteY21" fmla="*/ 1937410 h 1937410"/>
              <a:gd name="connsiteX22" fmla="*/ 40999 w 1248288"/>
              <a:gd name="connsiteY22" fmla="*/ 1530780 h 1937410"/>
              <a:gd name="connsiteX23" fmla="*/ 130 w 1248288"/>
              <a:gd name="connsiteY23" fmla="*/ 1094880 h 1937410"/>
              <a:gd name="connsiteX24" fmla="*/ 77747 w 1248288"/>
              <a:gd name="connsiteY24" fmla="*/ 588060 h 1937410"/>
              <a:gd name="connsiteX25" fmla="*/ 199588 w 1248288"/>
              <a:gd name="connsiteY25" fmla="*/ 280522 h 1937410"/>
              <a:gd name="connsiteX26" fmla="*/ 306776 w 1248288"/>
              <a:gd name="connsiteY26" fmla="*/ 111727 h 1937410"/>
              <a:gd name="connsiteX27" fmla="*/ 416130 w 1248288"/>
              <a:gd name="connsiteY27" fmla="*/ 0 h 1937410"/>
              <a:gd name="connsiteX28" fmla="*/ 493343 w 1248288"/>
              <a:gd name="connsiteY28" fmla="*/ 215052 h 1937410"/>
              <a:gd name="connsiteX29" fmla="*/ 488736 w 1248288"/>
              <a:gd name="connsiteY29" fmla="*/ 439153 h 1937410"/>
              <a:gd name="connsiteX30" fmla="*/ 374038 w 1248288"/>
              <a:gd name="connsiteY30" fmla="*/ 651386 h 1937410"/>
              <a:gd name="connsiteX31" fmla="*/ 375640 w 1248288"/>
              <a:gd name="connsiteY31" fmla="*/ 679923 h 1937410"/>
              <a:gd name="connsiteX32" fmla="*/ 646830 w 1248288"/>
              <a:gd name="connsiteY32" fmla="*/ 526786 h 1937410"/>
              <a:gd name="connsiteX33" fmla="*/ 832246 w 1248288"/>
              <a:gd name="connsiteY33" fmla="*/ 475369 h 193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8288" h="1937410">
                <a:moveTo>
                  <a:pt x="833523" y="475109"/>
                </a:moveTo>
                <a:lnTo>
                  <a:pt x="913909" y="627917"/>
                </a:lnTo>
                <a:lnTo>
                  <a:pt x="906234" y="640636"/>
                </a:lnTo>
                <a:cubicBezTo>
                  <a:pt x="874527" y="688404"/>
                  <a:pt x="830734" y="742700"/>
                  <a:pt x="790087" y="785667"/>
                </a:cubicBezTo>
                <a:cubicBezTo>
                  <a:pt x="735893" y="842958"/>
                  <a:pt x="675440" y="894207"/>
                  <a:pt x="608179" y="939447"/>
                </a:cubicBezTo>
                <a:cubicBezTo>
                  <a:pt x="540917" y="984686"/>
                  <a:pt x="392691" y="1049620"/>
                  <a:pt x="386518" y="1057102"/>
                </a:cubicBezTo>
                <a:cubicBezTo>
                  <a:pt x="380345" y="1064584"/>
                  <a:pt x="420424" y="1068334"/>
                  <a:pt x="496841" y="1070816"/>
                </a:cubicBezTo>
                <a:cubicBezTo>
                  <a:pt x="573258" y="1073299"/>
                  <a:pt x="743804" y="1061595"/>
                  <a:pt x="845020" y="1072000"/>
                </a:cubicBezTo>
                <a:cubicBezTo>
                  <a:pt x="946235" y="1082406"/>
                  <a:pt x="1033176" y="1110476"/>
                  <a:pt x="1104134" y="1133245"/>
                </a:cubicBezTo>
                <a:lnTo>
                  <a:pt x="1198727" y="1169337"/>
                </a:lnTo>
                <a:lnTo>
                  <a:pt x="1248288" y="1263548"/>
                </a:lnTo>
                <a:lnTo>
                  <a:pt x="1225446" y="1282327"/>
                </a:lnTo>
                <a:cubicBezTo>
                  <a:pt x="1191650" y="1308851"/>
                  <a:pt x="1142870" y="1342710"/>
                  <a:pt x="1090000" y="1364093"/>
                </a:cubicBezTo>
                <a:cubicBezTo>
                  <a:pt x="1019507" y="1392604"/>
                  <a:pt x="908322" y="1420445"/>
                  <a:pt x="830885" y="1430049"/>
                </a:cubicBezTo>
                <a:cubicBezTo>
                  <a:pt x="753449" y="1439655"/>
                  <a:pt x="698175" y="1434564"/>
                  <a:pt x="625381" y="1421725"/>
                </a:cubicBezTo>
                <a:cubicBezTo>
                  <a:pt x="552586" y="1408887"/>
                  <a:pt x="460377" y="1379541"/>
                  <a:pt x="394115" y="1353020"/>
                </a:cubicBezTo>
                <a:cubicBezTo>
                  <a:pt x="327853" y="1326498"/>
                  <a:pt x="238957" y="1270352"/>
                  <a:pt x="227806" y="1262594"/>
                </a:cubicBezTo>
                <a:cubicBezTo>
                  <a:pt x="216655" y="1254838"/>
                  <a:pt x="217208" y="1250798"/>
                  <a:pt x="222077" y="1293937"/>
                </a:cubicBezTo>
                <a:cubicBezTo>
                  <a:pt x="226946" y="1337075"/>
                  <a:pt x="239081" y="1438925"/>
                  <a:pt x="257021" y="1521424"/>
                </a:cubicBezTo>
                <a:cubicBezTo>
                  <a:pt x="274961" y="1603923"/>
                  <a:pt x="302922" y="1709751"/>
                  <a:pt x="329718" y="1788933"/>
                </a:cubicBezTo>
                <a:lnTo>
                  <a:pt x="358171" y="1866809"/>
                </a:lnTo>
                <a:cubicBezTo>
                  <a:pt x="306835" y="1903849"/>
                  <a:pt x="211686" y="1922195"/>
                  <a:pt x="162274" y="1937410"/>
                </a:cubicBezTo>
                <a:cubicBezTo>
                  <a:pt x="110713" y="1802684"/>
                  <a:pt x="68023" y="1671201"/>
                  <a:pt x="40999" y="1530780"/>
                </a:cubicBezTo>
                <a:cubicBezTo>
                  <a:pt x="13975" y="1390357"/>
                  <a:pt x="-1594" y="1249608"/>
                  <a:pt x="130" y="1094880"/>
                </a:cubicBezTo>
                <a:cubicBezTo>
                  <a:pt x="1852" y="940150"/>
                  <a:pt x="44504" y="723787"/>
                  <a:pt x="77747" y="588060"/>
                </a:cubicBezTo>
                <a:cubicBezTo>
                  <a:pt x="110990" y="452334"/>
                  <a:pt x="161416" y="359912"/>
                  <a:pt x="199588" y="280522"/>
                </a:cubicBezTo>
                <a:cubicBezTo>
                  <a:pt x="237760" y="201134"/>
                  <a:pt x="268654" y="158776"/>
                  <a:pt x="306776" y="111727"/>
                </a:cubicBezTo>
                <a:cubicBezTo>
                  <a:pt x="340133" y="70560"/>
                  <a:pt x="385416" y="11405"/>
                  <a:pt x="416130" y="0"/>
                </a:cubicBezTo>
                <a:cubicBezTo>
                  <a:pt x="459534" y="74706"/>
                  <a:pt x="477949" y="136046"/>
                  <a:pt x="493343" y="215052"/>
                </a:cubicBezTo>
                <a:cubicBezTo>
                  <a:pt x="505787" y="309500"/>
                  <a:pt x="505983" y="354742"/>
                  <a:pt x="488736" y="439153"/>
                </a:cubicBezTo>
                <a:cubicBezTo>
                  <a:pt x="471154" y="525202"/>
                  <a:pt x="392886" y="611256"/>
                  <a:pt x="374038" y="651386"/>
                </a:cubicBezTo>
                <a:cubicBezTo>
                  <a:pt x="355188" y="691514"/>
                  <a:pt x="330175" y="700690"/>
                  <a:pt x="375640" y="679923"/>
                </a:cubicBezTo>
                <a:cubicBezTo>
                  <a:pt x="421105" y="659157"/>
                  <a:pt x="548483" y="564408"/>
                  <a:pt x="646830" y="526786"/>
                </a:cubicBezTo>
                <a:cubicBezTo>
                  <a:pt x="696003" y="507976"/>
                  <a:pt x="768453" y="489152"/>
                  <a:pt x="832246" y="47536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ACCD657-2E92-D8C6-F623-81CEB884B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064820" flipH="1" flipV="1">
            <a:off x="10595946" y="-527455"/>
            <a:ext cx="1155526" cy="1782281"/>
          </a:xfrm>
          <a:custGeom>
            <a:avLst/>
            <a:gdLst>
              <a:gd name="connsiteX0" fmla="*/ 843654 w 1256103"/>
              <a:gd name="connsiteY0" fmla="*/ 473044 h 1937410"/>
              <a:gd name="connsiteX1" fmla="*/ 919902 w 1256103"/>
              <a:gd name="connsiteY1" fmla="*/ 617986 h 1937410"/>
              <a:gd name="connsiteX2" fmla="*/ 906234 w 1256103"/>
              <a:gd name="connsiteY2" fmla="*/ 640636 h 1937410"/>
              <a:gd name="connsiteX3" fmla="*/ 790087 w 1256103"/>
              <a:gd name="connsiteY3" fmla="*/ 785667 h 1937410"/>
              <a:gd name="connsiteX4" fmla="*/ 608179 w 1256103"/>
              <a:gd name="connsiteY4" fmla="*/ 939447 h 1937410"/>
              <a:gd name="connsiteX5" fmla="*/ 386518 w 1256103"/>
              <a:gd name="connsiteY5" fmla="*/ 1057102 h 1937410"/>
              <a:gd name="connsiteX6" fmla="*/ 496841 w 1256103"/>
              <a:gd name="connsiteY6" fmla="*/ 1070816 h 1937410"/>
              <a:gd name="connsiteX7" fmla="*/ 845020 w 1256103"/>
              <a:gd name="connsiteY7" fmla="*/ 1072000 h 1937410"/>
              <a:gd name="connsiteX8" fmla="*/ 1104134 w 1256103"/>
              <a:gd name="connsiteY8" fmla="*/ 1133245 h 1937410"/>
              <a:gd name="connsiteX9" fmla="*/ 1204701 w 1256103"/>
              <a:gd name="connsiteY9" fmla="*/ 1171616 h 1937410"/>
              <a:gd name="connsiteX10" fmla="*/ 1213419 w 1256103"/>
              <a:gd name="connsiteY10" fmla="*/ 1175942 h 1937410"/>
              <a:gd name="connsiteX11" fmla="*/ 1256103 w 1256103"/>
              <a:gd name="connsiteY11" fmla="*/ 1257082 h 1937410"/>
              <a:gd name="connsiteX12" fmla="*/ 1253844 w 1256103"/>
              <a:gd name="connsiteY12" fmla="*/ 1258981 h 1937410"/>
              <a:gd name="connsiteX13" fmla="*/ 1090000 w 1256103"/>
              <a:gd name="connsiteY13" fmla="*/ 1364093 h 1937410"/>
              <a:gd name="connsiteX14" fmla="*/ 830886 w 1256103"/>
              <a:gd name="connsiteY14" fmla="*/ 1430049 h 1937410"/>
              <a:gd name="connsiteX15" fmla="*/ 625381 w 1256103"/>
              <a:gd name="connsiteY15" fmla="*/ 1421725 h 1937410"/>
              <a:gd name="connsiteX16" fmla="*/ 394115 w 1256103"/>
              <a:gd name="connsiteY16" fmla="*/ 1353020 h 1937410"/>
              <a:gd name="connsiteX17" fmla="*/ 227806 w 1256103"/>
              <a:gd name="connsiteY17" fmla="*/ 1262594 h 1937410"/>
              <a:gd name="connsiteX18" fmla="*/ 222077 w 1256103"/>
              <a:gd name="connsiteY18" fmla="*/ 1293937 h 1937410"/>
              <a:gd name="connsiteX19" fmla="*/ 257021 w 1256103"/>
              <a:gd name="connsiteY19" fmla="*/ 1521424 h 1937410"/>
              <a:gd name="connsiteX20" fmla="*/ 329718 w 1256103"/>
              <a:gd name="connsiteY20" fmla="*/ 1788933 h 1937410"/>
              <a:gd name="connsiteX21" fmla="*/ 358171 w 1256103"/>
              <a:gd name="connsiteY21" fmla="*/ 1866809 h 1937410"/>
              <a:gd name="connsiteX22" fmla="*/ 162274 w 1256103"/>
              <a:gd name="connsiteY22" fmla="*/ 1937410 h 1937410"/>
              <a:gd name="connsiteX23" fmla="*/ 40999 w 1256103"/>
              <a:gd name="connsiteY23" fmla="*/ 1530780 h 1937410"/>
              <a:gd name="connsiteX24" fmla="*/ 130 w 1256103"/>
              <a:gd name="connsiteY24" fmla="*/ 1094880 h 1937410"/>
              <a:gd name="connsiteX25" fmla="*/ 77747 w 1256103"/>
              <a:gd name="connsiteY25" fmla="*/ 588060 h 1937410"/>
              <a:gd name="connsiteX26" fmla="*/ 199588 w 1256103"/>
              <a:gd name="connsiteY26" fmla="*/ 280522 h 1937410"/>
              <a:gd name="connsiteX27" fmla="*/ 306776 w 1256103"/>
              <a:gd name="connsiteY27" fmla="*/ 111727 h 1937410"/>
              <a:gd name="connsiteX28" fmla="*/ 416130 w 1256103"/>
              <a:gd name="connsiteY28" fmla="*/ 0 h 1937410"/>
              <a:gd name="connsiteX29" fmla="*/ 493343 w 1256103"/>
              <a:gd name="connsiteY29" fmla="*/ 215052 h 1937410"/>
              <a:gd name="connsiteX30" fmla="*/ 488736 w 1256103"/>
              <a:gd name="connsiteY30" fmla="*/ 439153 h 1937410"/>
              <a:gd name="connsiteX31" fmla="*/ 374038 w 1256103"/>
              <a:gd name="connsiteY31" fmla="*/ 651386 h 1937410"/>
              <a:gd name="connsiteX32" fmla="*/ 375640 w 1256103"/>
              <a:gd name="connsiteY32" fmla="*/ 679923 h 1937410"/>
              <a:gd name="connsiteX33" fmla="*/ 646830 w 1256103"/>
              <a:gd name="connsiteY33" fmla="*/ 526786 h 1937410"/>
              <a:gd name="connsiteX34" fmla="*/ 832246 w 1256103"/>
              <a:gd name="connsiteY34" fmla="*/ 475369 h 193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56103" h="1937410">
                <a:moveTo>
                  <a:pt x="843654" y="473044"/>
                </a:moveTo>
                <a:lnTo>
                  <a:pt x="919902" y="617986"/>
                </a:lnTo>
                <a:lnTo>
                  <a:pt x="906234" y="640636"/>
                </a:lnTo>
                <a:cubicBezTo>
                  <a:pt x="874527" y="688404"/>
                  <a:pt x="830734" y="742700"/>
                  <a:pt x="790087" y="785667"/>
                </a:cubicBezTo>
                <a:cubicBezTo>
                  <a:pt x="735893" y="842958"/>
                  <a:pt x="675440" y="894207"/>
                  <a:pt x="608179" y="939447"/>
                </a:cubicBezTo>
                <a:cubicBezTo>
                  <a:pt x="540917" y="984686"/>
                  <a:pt x="392691" y="1049620"/>
                  <a:pt x="386518" y="1057102"/>
                </a:cubicBezTo>
                <a:cubicBezTo>
                  <a:pt x="380345" y="1064584"/>
                  <a:pt x="420424" y="1068334"/>
                  <a:pt x="496841" y="1070816"/>
                </a:cubicBezTo>
                <a:cubicBezTo>
                  <a:pt x="573258" y="1073299"/>
                  <a:pt x="743804" y="1061595"/>
                  <a:pt x="845020" y="1072000"/>
                </a:cubicBezTo>
                <a:cubicBezTo>
                  <a:pt x="946235" y="1082406"/>
                  <a:pt x="1033176" y="1110476"/>
                  <a:pt x="1104134" y="1133245"/>
                </a:cubicBezTo>
                <a:cubicBezTo>
                  <a:pt x="1139612" y="1144631"/>
                  <a:pt x="1175032" y="1158237"/>
                  <a:pt x="1204701" y="1171616"/>
                </a:cubicBezTo>
                <a:lnTo>
                  <a:pt x="1213419" y="1175942"/>
                </a:lnTo>
                <a:lnTo>
                  <a:pt x="1256103" y="1257082"/>
                </a:lnTo>
                <a:lnTo>
                  <a:pt x="1253844" y="1258981"/>
                </a:lnTo>
                <a:cubicBezTo>
                  <a:pt x="1223716" y="1284892"/>
                  <a:pt x="1160493" y="1335582"/>
                  <a:pt x="1090000" y="1364093"/>
                </a:cubicBezTo>
                <a:cubicBezTo>
                  <a:pt x="1019507" y="1392604"/>
                  <a:pt x="908322" y="1420445"/>
                  <a:pt x="830886" y="1430049"/>
                </a:cubicBezTo>
                <a:cubicBezTo>
                  <a:pt x="753449" y="1439655"/>
                  <a:pt x="698175" y="1434564"/>
                  <a:pt x="625381" y="1421725"/>
                </a:cubicBezTo>
                <a:cubicBezTo>
                  <a:pt x="552586" y="1408887"/>
                  <a:pt x="460377" y="1379541"/>
                  <a:pt x="394115" y="1353020"/>
                </a:cubicBezTo>
                <a:cubicBezTo>
                  <a:pt x="327853" y="1326498"/>
                  <a:pt x="238957" y="1270352"/>
                  <a:pt x="227806" y="1262594"/>
                </a:cubicBezTo>
                <a:cubicBezTo>
                  <a:pt x="216655" y="1254838"/>
                  <a:pt x="217208" y="1250798"/>
                  <a:pt x="222077" y="1293937"/>
                </a:cubicBezTo>
                <a:cubicBezTo>
                  <a:pt x="226946" y="1337075"/>
                  <a:pt x="239081" y="1438925"/>
                  <a:pt x="257021" y="1521424"/>
                </a:cubicBezTo>
                <a:cubicBezTo>
                  <a:pt x="274961" y="1603923"/>
                  <a:pt x="302922" y="1709751"/>
                  <a:pt x="329718" y="1788933"/>
                </a:cubicBezTo>
                <a:lnTo>
                  <a:pt x="358171" y="1866809"/>
                </a:lnTo>
                <a:cubicBezTo>
                  <a:pt x="306835" y="1903849"/>
                  <a:pt x="211686" y="1922195"/>
                  <a:pt x="162274" y="1937410"/>
                </a:cubicBezTo>
                <a:cubicBezTo>
                  <a:pt x="110713" y="1802684"/>
                  <a:pt x="68023" y="1671201"/>
                  <a:pt x="40999" y="1530780"/>
                </a:cubicBezTo>
                <a:cubicBezTo>
                  <a:pt x="13975" y="1390357"/>
                  <a:pt x="-1594" y="1249608"/>
                  <a:pt x="130" y="1094880"/>
                </a:cubicBezTo>
                <a:cubicBezTo>
                  <a:pt x="1852" y="940150"/>
                  <a:pt x="44504" y="723787"/>
                  <a:pt x="77747" y="588060"/>
                </a:cubicBezTo>
                <a:cubicBezTo>
                  <a:pt x="110990" y="452334"/>
                  <a:pt x="161416" y="359912"/>
                  <a:pt x="199588" y="280522"/>
                </a:cubicBezTo>
                <a:cubicBezTo>
                  <a:pt x="237760" y="201134"/>
                  <a:pt x="268654" y="158776"/>
                  <a:pt x="306776" y="111727"/>
                </a:cubicBezTo>
                <a:cubicBezTo>
                  <a:pt x="340133" y="70560"/>
                  <a:pt x="385416" y="11405"/>
                  <a:pt x="416130" y="0"/>
                </a:cubicBezTo>
                <a:cubicBezTo>
                  <a:pt x="459534" y="74706"/>
                  <a:pt x="477949" y="136046"/>
                  <a:pt x="493343" y="215052"/>
                </a:cubicBezTo>
                <a:cubicBezTo>
                  <a:pt x="505787" y="309500"/>
                  <a:pt x="505983" y="354742"/>
                  <a:pt x="488736" y="439153"/>
                </a:cubicBezTo>
                <a:cubicBezTo>
                  <a:pt x="471154" y="525202"/>
                  <a:pt x="392886" y="611256"/>
                  <a:pt x="374038" y="651386"/>
                </a:cubicBezTo>
                <a:cubicBezTo>
                  <a:pt x="355188" y="691514"/>
                  <a:pt x="330175" y="700690"/>
                  <a:pt x="375640" y="679923"/>
                </a:cubicBezTo>
                <a:cubicBezTo>
                  <a:pt x="421105" y="659157"/>
                  <a:pt x="548483" y="564408"/>
                  <a:pt x="646830" y="526786"/>
                </a:cubicBezTo>
                <a:cubicBezTo>
                  <a:pt x="696003" y="507976"/>
                  <a:pt x="768453" y="489152"/>
                  <a:pt x="832246" y="47536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EB2803B-1774-CB48-D5CC-27984B76A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262970">
            <a:off x="11125055" y="1578548"/>
            <a:ext cx="1254569" cy="445725"/>
          </a:xfrm>
          <a:custGeom>
            <a:avLst/>
            <a:gdLst>
              <a:gd name="connsiteX0" fmla="*/ 0 w 1254569"/>
              <a:gd name="connsiteY0" fmla="*/ 259156 h 445725"/>
              <a:gd name="connsiteX1" fmla="*/ 235680 w 1254569"/>
              <a:gd name="connsiteY1" fmla="*/ 0 h 445725"/>
              <a:gd name="connsiteX2" fmla="*/ 248983 w 1254569"/>
              <a:gd name="connsiteY2" fmla="*/ 3409 h 445725"/>
              <a:gd name="connsiteX3" fmla="*/ 1254569 w 1254569"/>
              <a:gd name="connsiteY3" fmla="*/ 265107 h 445725"/>
              <a:gd name="connsiteX4" fmla="*/ 1204121 w 1254569"/>
              <a:gd name="connsiteY4" fmla="*/ 445590 h 445725"/>
              <a:gd name="connsiteX5" fmla="*/ 17245 w 1254569"/>
              <a:gd name="connsiteY5" fmla="*/ 262297 h 44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4569" h="445725">
                <a:moveTo>
                  <a:pt x="0" y="259156"/>
                </a:moveTo>
                <a:lnTo>
                  <a:pt x="235680" y="0"/>
                </a:lnTo>
                <a:lnTo>
                  <a:pt x="248983" y="3409"/>
                </a:lnTo>
                <a:cubicBezTo>
                  <a:pt x="651426" y="105559"/>
                  <a:pt x="1221986" y="245000"/>
                  <a:pt x="1254569" y="265107"/>
                </a:cubicBezTo>
                <a:cubicBezTo>
                  <a:pt x="1250761" y="300357"/>
                  <a:pt x="1217364" y="450861"/>
                  <a:pt x="1204121" y="445590"/>
                </a:cubicBezTo>
                <a:cubicBezTo>
                  <a:pt x="1010499" y="440462"/>
                  <a:pt x="373134" y="326980"/>
                  <a:pt x="17245" y="26229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351E25D-3AB3-55EF-CA49-8AAC23A84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78977">
            <a:off x="941998" y="6269177"/>
            <a:ext cx="351312" cy="354664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760044"/>
              <a:gd name="connsiteY0" fmla="*/ 300 h 4964247"/>
              <a:gd name="connsiteX1" fmla="*/ 3813909 w 4760044"/>
              <a:gd name="connsiteY1" fmla="*/ 619239 h 4964247"/>
              <a:gd name="connsiteX2" fmla="*/ 4735908 w 4760044"/>
              <a:gd name="connsiteY2" fmla="*/ 1906206 h 4964247"/>
              <a:gd name="connsiteX3" fmla="*/ 4451030 w 4760044"/>
              <a:gd name="connsiteY3" fmla="*/ 3809387 h 4964247"/>
              <a:gd name="connsiteX4" fmla="*/ 3419865 w 4760044"/>
              <a:gd name="connsiteY4" fmla="*/ 4845155 h 4964247"/>
              <a:gd name="connsiteX5" fmla="*/ 1074535 w 4760044"/>
              <a:gd name="connsiteY5" fmla="*/ 4657536 h 4964247"/>
              <a:gd name="connsiteX6" fmla="*/ 33359 w 4760044"/>
              <a:gd name="connsiteY6" fmla="*/ 2995965 h 4964247"/>
              <a:gd name="connsiteX7" fmla="*/ 592137 w 4760044"/>
              <a:gd name="connsiteY7" fmla="*/ 806156 h 4964247"/>
              <a:gd name="connsiteX8" fmla="*/ 2649000 w 4760044"/>
              <a:gd name="connsiteY8" fmla="*/ 300 h 4964247"/>
              <a:gd name="connsiteX0" fmla="*/ 2649000 w 4849477"/>
              <a:gd name="connsiteY0" fmla="*/ -2 h 4963945"/>
              <a:gd name="connsiteX1" fmla="*/ 4735908 w 4849477"/>
              <a:gd name="connsiteY1" fmla="*/ 1905904 h 4963945"/>
              <a:gd name="connsiteX2" fmla="*/ 4451030 w 4849477"/>
              <a:gd name="connsiteY2" fmla="*/ 3809085 h 4963945"/>
              <a:gd name="connsiteX3" fmla="*/ 3419865 w 4849477"/>
              <a:gd name="connsiteY3" fmla="*/ 4844853 h 4963945"/>
              <a:gd name="connsiteX4" fmla="*/ 1074535 w 4849477"/>
              <a:gd name="connsiteY4" fmla="*/ 4657234 h 4963945"/>
              <a:gd name="connsiteX5" fmla="*/ 33359 w 4849477"/>
              <a:gd name="connsiteY5" fmla="*/ 2995663 h 4963945"/>
              <a:gd name="connsiteX6" fmla="*/ 592137 w 4849477"/>
              <a:gd name="connsiteY6" fmla="*/ 805854 h 4963945"/>
              <a:gd name="connsiteX7" fmla="*/ 2649000 w 4849477"/>
              <a:gd name="connsiteY7" fmla="*/ -2 h 4963945"/>
              <a:gd name="connsiteX0" fmla="*/ 2649000 w 4859466"/>
              <a:gd name="connsiteY0" fmla="*/ -2 h 5536260"/>
              <a:gd name="connsiteX1" fmla="*/ 4735908 w 4859466"/>
              <a:gd name="connsiteY1" fmla="*/ 1905904 h 5536260"/>
              <a:gd name="connsiteX2" fmla="*/ 4451030 w 4859466"/>
              <a:gd name="connsiteY2" fmla="*/ 3809085 h 5536260"/>
              <a:gd name="connsiteX3" fmla="*/ 3067466 w 4859466"/>
              <a:gd name="connsiteY3" fmla="*/ 5491001 h 5536260"/>
              <a:gd name="connsiteX4" fmla="*/ 1074535 w 4859466"/>
              <a:gd name="connsiteY4" fmla="*/ 4657234 h 5536260"/>
              <a:gd name="connsiteX5" fmla="*/ 33359 w 4859466"/>
              <a:gd name="connsiteY5" fmla="*/ 2995663 h 5536260"/>
              <a:gd name="connsiteX6" fmla="*/ 592137 w 4859466"/>
              <a:gd name="connsiteY6" fmla="*/ 805854 h 5536260"/>
              <a:gd name="connsiteX7" fmla="*/ 2649000 w 4859466"/>
              <a:gd name="connsiteY7" fmla="*/ -2 h 5536260"/>
              <a:gd name="connsiteX0" fmla="*/ 2780481 w 4861205"/>
              <a:gd name="connsiteY0" fmla="*/ -2 h 5864449"/>
              <a:gd name="connsiteX1" fmla="*/ 4737647 w 4861205"/>
              <a:gd name="connsiteY1" fmla="*/ 2234093 h 5864449"/>
              <a:gd name="connsiteX2" fmla="*/ 4452769 w 4861205"/>
              <a:gd name="connsiteY2" fmla="*/ 4137274 h 5864449"/>
              <a:gd name="connsiteX3" fmla="*/ 3069205 w 4861205"/>
              <a:gd name="connsiteY3" fmla="*/ 5819190 h 5864449"/>
              <a:gd name="connsiteX4" fmla="*/ 1076274 w 4861205"/>
              <a:gd name="connsiteY4" fmla="*/ 4985423 h 5864449"/>
              <a:gd name="connsiteX5" fmla="*/ 35098 w 4861205"/>
              <a:gd name="connsiteY5" fmla="*/ 3323852 h 5864449"/>
              <a:gd name="connsiteX6" fmla="*/ 593876 w 4861205"/>
              <a:gd name="connsiteY6" fmla="*/ 1134043 h 5864449"/>
              <a:gd name="connsiteX7" fmla="*/ 2780481 w 4861205"/>
              <a:gd name="connsiteY7" fmla="*/ -2 h 5864449"/>
              <a:gd name="connsiteX0" fmla="*/ 2289077 w 4369801"/>
              <a:gd name="connsiteY0" fmla="*/ -2 h 5893101"/>
              <a:gd name="connsiteX1" fmla="*/ 4246243 w 4369801"/>
              <a:gd name="connsiteY1" fmla="*/ 2234093 h 5893101"/>
              <a:gd name="connsiteX2" fmla="*/ 3961365 w 4369801"/>
              <a:gd name="connsiteY2" fmla="*/ 4137274 h 5893101"/>
              <a:gd name="connsiteX3" fmla="*/ 2577801 w 4369801"/>
              <a:gd name="connsiteY3" fmla="*/ 5819190 h 5893101"/>
              <a:gd name="connsiteX4" fmla="*/ 584870 w 4369801"/>
              <a:gd name="connsiteY4" fmla="*/ 4985423 h 5893101"/>
              <a:gd name="connsiteX5" fmla="*/ 102472 w 4369801"/>
              <a:gd name="connsiteY5" fmla="*/ 1134043 h 5893101"/>
              <a:gd name="connsiteX6" fmla="*/ 2289077 w 4369801"/>
              <a:gd name="connsiteY6" fmla="*/ -2 h 5893101"/>
              <a:gd name="connsiteX0" fmla="*/ 2352777 w 4433501"/>
              <a:gd name="connsiteY0" fmla="*/ -2 h 5854124"/>
              <a:gd name="connsiteX1" fmla="*/ 4309943 w 4433501"/>
              <a:gd name="connsiteY1" fmla="*/ 2234093 h 5854124"/>
              <a:gd name="connsiteX2" fmla="*/ 4025065 w 4433501"/>
              <a:gd name="connsiteY2" fmla="*/ 4137274 h 5854124"/>
              <a:gd name="connsiteX3" fmla="*/ 2641501 w 4433501"/>
              <a:gd name="connsiteY3" fmla="*/ 5819190 h 5854124"/>
              <a:gd name="connsiteX4" fmla="*/ 430809 w 4433501"/>
              <a:gd name="connsiteY4" fmla="*/ 4389642 h 5854124"/>
              <a:gd name="connsiteX5" fmla="*/ 166172 w 4433501"/>
              <a:gd name="connsiteY5" fmla="*/ 1134043 h 5854124"/>
              <a:gd name="connsiteX6" fmla="*/ 2352777 w 4433501"/>
              <a:gd name="connsiteY6" fmla="*/ -2 h 5854124"/>
              <a:gd name="connsiteX0" fmla="*/ 2193618 w 4274342"/>
              <a:gd name="connsiteY0" fmla="*/ -2 h 5850779"/>
              <a:gd name="connsiteX1" fmla="*/ 4150784 w 4274342"/>
              <a:gd name="connsiteY1" fmla="*/ 2234093 h 5850779"/>
              <a:gd name="connsiteX2" fmla="*/ 3865906 w 4274342"/>
              <a:gd name="connsiteY2" fmla="*/ 4137274 h 5850779"/>
              <a:gd name="connsiteX3" fmla="*/ 2482342 w 4274342"/>
              <a:gd name="connsiteY3" fmla="*/ 5819190 h 5850779"/>
              <a:gd name="connsiteX4" fmla="*/ 271650 w 4274342"/>
              <a:gd name="connsiteY4" fmla="*/ 4389642 h 5850779"/>
              <a:gd name="connsiteX5" fmla="*/ 247914 w 4274342"/>
              <a:gd name="connsiteY5" fmla="*/ 1846756 h 5850779"/>
              <a:gd name="connsiteX6" fmla="*/ 2193618 w 4274342"/>
              <a:gd name="connsiteY6" fmla="*/ -2 h 5850779"/>
              <a:gd name="connsiteX0" fmla="*/ 1967294 w 4267345"/>
              <a:gd name="connsiteY0" fmla="*/ -3 h 5416782"/>
              <a:gd name="connsiteX1" fmla="*/ 4137681 w 4267345"/>
              <a:gd name="connsiteY1" fmla="*/ 1800096 h 5416782"/>
              <a:gd name="connsiteX2" fmla="*/ 3852803 w 4267345"/>
              <a:gd name="connsiteY2" fmla="*/ 3703277 h 5416782"/>
              <a:gd name="connsiteX3" fmla="*/ 2469239 w 4267345"/>
              <a:gd name="connsiteY3" fmla="*/ 5385193 h 5416782"/>
              <a:gd name="connsiteX4" fmla="*/ 258547 w 4267345"/>
              <a:gd name="connsiteY4" fmla="*/ 3955645 h 5416782"/>
              <a:gd name="connsiteX5" fmla="*/ 234811 w 4267345"/>
              <a:gd name="connsiteY5" fmla="*/ 1412759 h 5416782"/>
              <a:gd name="connsiteX6" fmla="*/ 1967294 w 4267345"/>
              <a:gd name="connsiteY6" fmla="*/ -3 h 5416782"/>
              <a:gd name="connsiteX0" fmla="*/ 1967294 w 3964997"/>
              <a:gd name="connsiteY0" fmla="*/ -3 h 5416782"/>
              <a:gd name="connsiteX1" fmla="*/ 3668011 w 3964997"/>
              <a:gd name="connsiteY1" fmla="*/ 1478862 h 5416782"/>
              <a:gd name="connsiteX2" fmla="*/ 3852803 w 3964997"/>
              <a:gd name="connsiteY2" fmla="*/ 3703277 h 5416782"/>
              <a:gd name="connsiteX3" fmla="*/ 2469239 w 3964997"/>
              <a:gd name="connsiteY3" fmla="*/ 5385193 h 5416782"/>
              <a:gd name="connsiteX4" fmla="*/ 258547 w 3964997"/>
              <a:gd name="connsiteY4" fmla="*/ 3955645 h 5416782"/>
              <a:gd name="connsiteX5" fmla="*/ 234811 w 3964997"/>
              <a:gd name="connsiteY5" fmla="*/ 1412759 h 5416782"/>
              <a:gd name="connsiteX6" fmla="*/ 1967294 w 3964997"/>
              <a:gd name="connsiteY6" fmla="*/ -3 h 541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4997" h="5416782">
                <a:moveTo>
                  <a:pt x="1967294" y="-3"/>
                </a:moveTo>
                <a:cubicBezTo>
                  <a:pt x="2657922" y="183339"/>
                  <a:pt x="3353760" y="861649"/>
                  <a:pt x="3668011" y="1478862"/>
                </a:cubicBezTo>
                <a:cubicBezTo>
                  <a:pt x="3982262" y="2096075"/>
                  <a:pt x="4052598" y="3052222"/>
                  <a:pt x="3852803" y="3703277"/>
                </a:cubicBezTo>
                <a:cubicBezTo>
                  <a:pt x="3653008" y="4354332"/>
                  <a:pt x="2782065" y="5270224"/>
                  <a:pt x="2469239" y="5385193"/>
                </a:cubicBezTo>
                <a:cubicBezTo>
                  <a:pt x="1758393" y="5606258"/>
                  <a:pt x="630952" y="4617717"/>
                  <a:pt x="258547" y="3955645"/>
                </a:cubicBezTo>
                <a:cubicBezTo>
                  <a:pt x="-113858" y="3293573"/>
                  <a:pt x="-49980" y="2072034"/>
                  <a:pt x="234811" y="1412759"/>
                </a:cubicBezTo>
                <a:cubicBezTo>
                  <a:pt x="519602" y="753484"/>
                  <a:pt x="1314621" y="30745"/>
                  <a:pt x="1967294" y="-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E4004CA-D944-9413-57E4-39A4DD96B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232354">
            <a:off x="-247744" y="5576873"/>
            <a:ext cx="1337368" cy="708528"/>
          </a:xfrm>
          <a:custGeom>
            <a:avLst/>
            <a:gdLst>
              <a:gd name="connsiteX0" fmla="*/ 0 w 1471056"/>
              <a:gd name="connsiteY0" fmla="*/ 773980 h 779355"/>
              <a:gd name="connsiteX1" fmla="*/ 26322 w 1471056"/>
              <a:gd name="connsiteY1" fmla="*/ 506856 h 779355"/>
              <a:gd name="connsiteX2" fmla="*/ 276140 w 1471056"/>
              <a:gd name="connsiteY2" fmla="*/ 132549 h 779355"/>
              <a:gd name="connsiteX3" fmla="*/ 873345 w 1471056"/>
              <a:gd name="connsiteY3" fmla="*/ 6136 h 779355"/>
              <a:gd name="connsiteX4" fmla="*/ 1192218 w 1471056"/>
              <a:gd name="connsiteY4" fmla="*/ 133772 h 779355"/>
              <a:gd name="connsiteX5" fmla="*/ 1420330 w 1471056"/>
              <a:gd name="connsiteY5" fmla="*/ 365520 h 779355"/>
              <a:gd name="connsiteX6" fmla="*/ 1452413 w 1471056"/>
              <a:gd name="connsiteY6" fmla="*/ 443947 h 779355"/>
              <a:gd name="connsiteX7" fmla="*/ 1471056 w 1471056"/>
              <a:gd name="connsiteY7" fmla="*/ 519328 h 779355"/>
              <a:gd name="connsiteX8" fmla="*/ 1133822 w 1471056"/>
              <a:gd name="connsiteY8" fmla="*/ 718285 h 779355"/>
              <a:gd name="connsiteX9" fmla="*/ 1133742 w 1471056"/>
              <a:gd name="connsiteY9" fmla="*/ 717787 h 779355"/>
              <a:gd name="connsiteX10" fmla="*/ 1077236 w 1471056"/>
              <a:gd name="connsiteY10" fmla="*/ 468708 h 779355"/>
              <a:gd name="connsiteX11" fmla="*/ 826021 w 1471056"/>
              <a:gd name="connsiteY11" fmla="*/ 318797 h 779355"/>
              <a:gd name="connsiteX12" fmla="*/ 590888 w 1471056"/>
              <a:gd name="connsiteY12" fmla="*/ 343734 h 779355"/>
              <a:gd name="connsiteX13" fmla="*/ 393101 w 1471056"/>
              <a:gd name="connsiteY13" fmla="*/ 487989 h 779355"/>
              <a:gd name="connsiteX14" fmla="*/ 345899 w 1471056"/>
              <a:gd name="connsiteY14" fmla="*/ 760703 h 779355"/>
              <a:gd name="connsiteX15" fmla="*/ 0 w 1471056"/>
              <a:gd name="connsiteY15" fmla="*/ 773980 h 77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71056" h="779355">
                <a:moveTo>
                  <a:pt x="0" y="773980"/>
                </a:moveTo>
                <a:cubicBezTo>
                  <a:pt x="3300" y="701598"/>
                  <a:pt x="8302" y="623360"/>
                  <a:pt x="26322" y="506856"/>
                </a:cubicBezTo>
                <a:cubicBezTo>
                  <a:pt x="43601" y="429940"/>
                  <a:pt x="141652" y="217028"/>
                  <a:pt x="276140" y="132549"/>
                </a:cubicBezTo>
                <a:cubicBezTo>
                  <a:pt x="445334" y="35686"/>
                  <a:pt x="635539" y="-19128"/>
                  <a:pt x="873345" y="6136"/>
                </a:cubicBezTo>
                <a:cubicBezTo>
                  <a:pt x="1000787" y="7975"/>
                  <a:pt x="1101054" y="73875"/>
                  <a:pt x="1192218" y="133772"/>
                </a:cubicBezTo>
                <a:cubicBezTo>
                  <a:pt x="1283382" y="193669"/>
                  <a:pt x="1368797" y="268943"/>
                  <a:pt x="1420330" y="365520"/>
                </a:cubicBezTo>
                <a:cubicBezTo>
                  <a:pt x="1433213" y="389665"/>
                  <a:pt x="1443688" y="416070"/>
                  <a:pt x="1452413" y="443947"/>
                </a:cubicBezTo>
                <a:lnTo>
                  <a:pt x="1471056" y="519328"/>
                </a:lnTo>
                <a:lnTo>
                  <a:pt x="1133822" y="718285"/>
                </a:lnTo>
                <a:lnTo>
                  <a:pt x="1133742" y="717787"/>
                </a:lnTo>
                <a:cubicBezTo>
                  <a:pt x="1126339" y="656267"/>
                  <a:pt x="1122627" y="530107"/>
                  <a:pt x="1077236" y="468708"/>
                </a:cubicBezTo>
                <a:cubicBezTo>
                  <a:pt x="1025361" y="398538"/>
                  <a:pt x="907078" y="339626"/>
                  <a:pt x="826021" y="318797"/>
                </a:cubicBezTo>
                <a:cubicBezTo>
                  <a:pt x="744963" y="297968"/>
                  <a:pt x="663042" y="315535"/>
                  <a:pt x="590888" y="343734"/>
                </a:cubicBezTo>
                <a:cubicBezTo>
                  <a:pt x="518735" y="371932"/>
                  <a:pt x="433932" y="418495"/>
                  <a:pt x="393101" y="487989"/>
                </a:cubicBezTo>
                <a:cubicBezTo>
                  <a:pt x="352269" y="557484"/>
                  <a:pt x="345165" y="668573"/>
                  <a:pt x="345899" y="760703"/>
                </a:cubicBezTo>
                <a:cubicBezTo>
                  <a:pt x="238772" y="767756"/>
                  <a:pt x="38829" y="789288"/>
                  <a:pt x="0" y="77398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049BB47-3360-D0AD-5C98-2A1052798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232354">
            <a:off x="-247744" y="5575284"/>
            <a:ext cx="1337368" cy="708528"/>
          </a:xfrm>
          <a:custGeom>
            <a:avLst/>
            <a:gdLst>
              <a:gd name="connsiteX0" fmla="*/ 0 w 1471056"/>
              <a:gd name="connsiteY0" fmla="*/ 773980 h 779355"/>
              <a:gd name="connsiteX1" fmla="*/ 26322 w 1471056"/>
              <a:gd name="connsiteY1" fmla="*/ 506856 h 779355"/>
              <a:gd name="connsiteX2" fmla="*/ 276140 w 1471056"/>
              <a:gd name="connsiteY2" fmla="*/ 132549 h 779355"/>
              <a:gd name="connsiteX3" fmla="*/ 873345 w 1471056"/>
              <a:gd name="connsiteY3" fmla="*/ 6136 h 779355"/>
              <a:gd name="connsiteX4" fmla="*/ 1192218 w 1471056"/>
              <a:gd name="connsiteY4" fmla="*/ 133772 h 779355"/>
              <a:gd name="connsiteX5" fmla="*/ 1420330 w 1471056"/>
              <a:gd name="connsiteY5" fmla="*/ 365520 h 779355"/>
              <a:gd name="connsiteX6" fmla="*/ 1452413 w 1471056"/>
              <a:gd name="connsiteY6" fmla="*/ 443947 h 779355"/>
              <a:gd name="connsiteX7" fmla="*/ 1471056 w 1471056"/>
              <a:gd name="connsiteY7" fmla="*/ 519326 h 779355"/>
              <a:gd name="connsiteX8" fmla="*/ 1133822 w 1471056"/>
              <a:gd name="connsiteY8" fmla="*/ 718283 h 779355"/>
              <a:gd name="connsiteX9" fmla="*/ 1133742 w 1471056"/>
              <a:gd name="connsiteY9" fmla="*/ 717787 h 779355"/>
              <a:gd name="connsiteX10" fmla="*/ 1077236 w 1471056"/>
              <a:gd name="connsiteY10" fmla="*/ 468708 h 779355"/>
              <a:gd name="connsiteX11" fmla="*/ 826021 w 1471056"/>
              <a:gd name="connsiteY11" fmla="*/ 318797 h 779355"/>
              <a:gd name="connsiteX12" fmla="*/ 590888 w 1471056"/>
              <a:gd name="connsiteY12" fmla="*/ 343734 h 779355"/>
              <a:gd name="connsiteX13" fmla="*/ 393101 w 1471056"/>
              <a:gd name="connsiteY13" fmla="*/ 487989 h 779355"/>
              <a:gd name="connsiteX14" fmla="*/ 345899 w 1471056"/>
              <a:gd name="connsiteY14" fmla="*/ 760703 h 779355"/>
              <a:gd name="connsiteX15" fmla="*/ 0 w 1471056"/>
              <a:gd name="connsiteY15" fmla="*/ 773980 h 77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71056" h="779355">
                <a:moveTo>
                  <a:pt x="0" y="773980"/>
                </a:moveTo>
                <a:cubicBezTo>
                  <a:pt x="3300" y="701598"/>
                  <a:pt x="8302" y="623360"/>
                  <a:pt x="26322" y="506856"/>
                </a:cubicBezTo>
                <a:cubicBezTo>
                  <a:pt x="43601" y="429941"/>
                  <a:pt x="141652" y="217028"/>
                  <a:pt x="276140" y="132549"/>
                </a:cubicBezTo>
                <a:cubicBezTo>
                  <a:pt x="445334" y="35686"/>
                  <a:pt x="635539" y="-19127"/>
                  <a:pt x="873345" y="6136"/>
                </a:cubicBezTo>
                <a:cubicBezTo>
                  <a:pt x="1000787" y="7976"/>
                  <a:pt x="1101054" y="73875"/>
                  <a:pt x="1192218" y="133772"/>
                </a:cubicBezTo>
                <a:cubicBezTo>
                  <a:pt x="1283382" y="193670"/>
                  <a:pt x="1368797" y="268943"/>
                  <a:pt x="1420330" y="365520"/>
                </a:cubicBezTo>
                <a:cubicBezTo>
                  <a:pt x="1433213" y="389665"/>
                  <a:pt x="1443688" y="416070"/>
                  <a:pt x="1452413" y="443947"/>
                </a:cubicBezTo>
                <a:lnTo>
                  <a:pt x="1471056" y="519326"/>
                </a:lnTo>
                <a:lnTo>
                  <a:pt x="1133822" y="718283"/>
                </a:lnTo>
                <a:lnTo>
                  <a:pt x="1133742" y="717787"/>
                </a:lnTo>
                <a:cubicBezTo>
                  <a:pt x="1126339" y="656267"/>
                  <a:pt x="1122627" y="530107"/>
                  <a:pt x="1077236" y="468708"/>
                </a:cubicBezTo>
                <a:cubicBezTo>
                  <a:pt x="1025361" y="398538"/>
                  <a:pt x="907078" y="339626"/>
                  <a:pt x="826021" y="318797"/>
                </a:cubicBezTo>
                <a:cubicBezTo>
                  <a:pt x="744963" y="297968"/>
                  <a:pt x="663042" y="315535"/>
                  <a:pt x="590888" y="343734"/>
                </a:cubicBezTo>
                <a:cubicBezTo>
                  <a:pt x="518735" y="371932"/>
                  <a:pt x="433932" y="418495"/>
                  <a:pt x="393101" y="487989"/>
                </a:cubicBezTo>
                <a:cubicBezTo>
                  <a:pt x="352269" y="557484"/>
                  <a:pt x="345165" y="668573"/>
                  <a:pt x="345899" y="760703"/>
                </a:cubicBezTo>
                <a:cubicBezTo>
                  <a:pt x="238772" y="767756"/>
                  <a:pt x="38829" y="789288"/>
                  <a:pt x="0" y="77398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8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291DA-354C-AAFA-1C2B-E8A659A7A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RESULTS: XGBoost Method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505135AF-6057-DD4D-FF63-3C4CA079D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92" y="1192143"/>
            <a:ext cx="5536001" cy="44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78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8CC25F-4645-BBAC-2211-23B927A7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i="0" dirty="0">
                <a:effectLst/>
                <a:latin typeface="+mn-lt"/>
              </a:rPr>
              <a:t>Results: Random-Forest Method</a:t>
            </a:r>
            <a:endParaRPr lang="en-US" sz="5400" dirty="0">
              <a:latin typeface="+mn-lt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graph&#10;&#10;Description automatically generated">
            <a:extLst>
              <a:ext uri="{FF2B5EF4-FFF2-40B4-BE49-F238E27FC236}">
                <a16:creationId xmlns:a16="http://schemas.microsoft.com/office/drawing/2014/main" id="{9188B66A-FEAE-53D2-95C7-EF99AA8FE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52" y="2642616"/>
            <a:ext cx="4823792" cy="3605784"/>
          </a:xfrm>
          <a:prstGeom prst="rect">
            <a:avLst/>
          </a:prstGeom>
        </p:spPr>
      </p:pic>
      <p:pic>
        <p:nvPicPr>
          <p:cNvPr id="5" name="Picture 4" descr="A number of numbers on a white background&#10;&#10;Description automatically generated">
            <a:extLst>
              <a:ext uri="{FF2B5EF4-FFF2-40B4-BE49-F238E27FC236}">
                <a16:creationId xmlns:a16="http://schemas.microsoft.com/office/drawing/2014/main" id="{88920947-50AA-3374-DF1B-9412C6A05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3413859"/>
            <a:ext cx="5614416" cy="2063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A58B19-1CD4-66C2-078A-B7AA6E43AE4C}"/>
              </a:ext>
            </a:extLst>
          </p:cNvPr>
          <p:cNvSpPr txBox="1"/>
          <p:nvPr/>
        </p:nvSpPr>
        <p:spPr>
          <a:xfrm>
            <a:off x="6145952" y="5477156"/>
            <a:ext cx="3522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86384">
              <a:spcAft>
                <a:spcPts val="600"/>
              </a:spcAft>
            </a:pPr>
            <a:r>
              <a:rPr lang="en-US" b="1" i="0" dirty="0">
                <a:solidFill>
                  <a:srgbClr val="212121"/>
                </a:solidFill>
                <a:effectLst/>
              </a:rPr>
              <a:t>Test Accuracy: 80.79</a:t>
            </a:r>
            <a:endParaRPr lang="en-US" b="1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450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543CA-215B-28D4-CB33-B4FE6E348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chemeClr val="bg1"/>
                </a:solidFill>
                <a:latin typeface="+mn-lt"/>
              </a:rPr>
              <a:t>Results: XGBoost &amp; Random Forest Methods with Data Augmentation 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AD42DD4-86F6-4FD2-869F-32D35E310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1037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C36B8C5-0DEB-41B5-911D-572E2E835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6069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DC987A-A8C7-4C23-9BF5-33E9F6F21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6766" y="2256427"/>
            <a:ext cx="10855283" cy="3963398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13F2CF-C6DF-4CE1-A6F0-E3B1BFBB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256427"/>
            <a:ext cx="10853849" cy="395500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325C15-4820-4911-B66E-A5F917CFA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5106" y="2125615"/>
            <a:ext cx="10855283" cy="397476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AA518-7038-36FB-96F6-B676EA51F61F}"/>
              </a:ext>
            </a:extLst>
          </p:cNvPr>
          <p:cNvSpPr>
            <a:spLocks/>
          </p:cNvSpPr>
          <p:nvPr/>
        </p:nvSpPr>
        <p:spPr>
          <a:xfrm>
            <a:off x="1641411" y="2425605"/>
            <a:ext cx="9164672" cy="33715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augmentation was done using </a:t>
            </a:r>
            <a:r>
              <a:rPr lang="en-US" sz="1500" b="1" kern="1200" dirty="0">
                <a:solidFill>
                  <a:srgbClr val="9E2F00"/>
                </a:solidFill>
                <a:latin typeface="+mn-lt"/>
                <a:ea typeface="+mn-ea"/>
                <a:cs typeface="+mn-cs"/>
              </a:rPr>
              <a:t>oversampling</a:t>
            </a:r>
            <a:endParaRPr lang="en-US" sz="1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 descr="A screenshot of a number&#10;&#10;Description automatically generated">
            <a:extLst>
              <a:ext uri="{FF2B5EF4-FFF2-40B4-BE49-F238E27FC236}">
                <a16:creationId xmlns:a16="http://schemas.microsoft.com/office/drawing/2014/main" id="{0CCC43F2-5B0A-2A19-8BBD-2FB9C6E7E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904" y="3388483"/>
            <a:ext cx="4287708" cy="1586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6B179A-E756-7899-E8FA-761F7F35D47A}"/>
              </a:ext>
            </a:extLst>
          </p:cNvPr>
          <p:cNvSpPr txBox="1"/>
          <p:nvPr/>
        </p:nvSpPr>
        <p:spPr>
          <a:xfrm>
            <a:off x="2296980" y="2952773"/>
            <a:ext cx="28955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5528">
              <a:spcAft>
                <a:spcPts val="600"/>
              </a:spcAft>
            </a:pPr>
            <a:r>
              <a:rPr lang="en-US" sz="1500" b="1" kern="1200" dirty="0">
                <a:solidFill>
                  <a:srgbClr val="A5007B"/>
                </a:solidFill>
                <a:latin typeface="+mn-lt"/>
                <a:ea typeface="+mn-ea"/>
                <a:cs typeface="+mn-cs"/>
              </a:rPr>
              <a:t>XG boost results on oversampling</a:t>
            </a:r>
            <a:endParaRPr lang="en-US" sz="1500" b="1" dirty="0">
              <a:solidFill>
                <a:srgbClr val="FF33CC"/>
              </a:solidFill>
            </a:endParaRPr>
          </a:p>
        </p:txBody>
      </p:sp>
      <p:pic>
        <p:nvPicPr>
          <p:cNvPr id="8" name="Picture 7" descr="A screenshot of a graph&#10;&#10;Description automatically generated">
            <a:extLst>
              <a:ext uri="{FF2B5EF4-FFF2-40B4-BE49-F238E27FC236}">
                <a16:creationId xmlns:a16="http://schemas.microsoft.com/office/drawing/2014/main" id="{1FFFD1F8-1A1F-4939-059A-7D4EE7582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828" y="3310822"/>
            <a:ext cx="4055154" cy="17389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9A002D-842E-053C-D402-59AD88C7B992}"/>
              </a:ext>
            </a:extLst>
          </p:cNvPr>
          <p:cNvSpPr txBox="1"/>
          <p:nvPr/>
        </p:nvSpPr>
        <p:spPr>
          <a:xfrm>
            <a:off x="6725753" y="2973008"/>
            <a:ext cx="3600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5528">
              <a:spcAft>
                <a:spcPts val="600"/>
              </a:spcAft>
            </a:pPr>
            <a:r>
              <a:rPr lang="en-US" sz="1500" b="1" kern="1200" dirty="0">
                <a:solidFill>
                  <a:srgbClr val="A5007B"/>
                </a:solidFill>
                <a:latin typeface="+mn-lt"/>
                <a:ea typeface="+mn-ea"/>
                <a:cs typeface="+mn-cs"/>
              </a:rPr>
              <a:t>Random forest results on oversampling</a:t>
            </a:r>
            <a:endParaRPr lang="en-US" sz="1500" b="1" dirty="0">
              <a:solidFill>
                <a:srgbClr val="FF33C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BB5D8D-2550-4629-AD41-358ADDFC439E}"/>
              </a:ext>
            </a:extLst>
          </p:cNvPr>
          <p:cNvSpPr txBox="1"/>
          <p:nvPr/>
        </p:nvSpPr>
        <p:spPr>
          <a:xfrm>
            <a:off x="1641410" y="4974935"/>
            <a:ext cx="5007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9162" indent="-149162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chemeClr val="tx1"/>
                </a:solidFill>
                <a:ea typeface="+mn-ea"/>
                <a:cs typeface="+mn-cs"/>
              </a:rPr>
              <a:t>Class 0: Dropout  , class 1:Enrolled , and class 2: Graduate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03490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543CA-215B-28D4-CB33-B4FE6E348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80" y="4687316"/>
            <a:ext cx="10071536" cy="92975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b="1" dirty="0">
                <a:latin typeface="+mn-lt"/>
              </a:rPr>
              <a:t>Results: Random Forest using Under-sampling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E20BCA81-6002-340F-7DC3-6D7654D40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17" y="1201258"/>
            <a:ext cx="5069590" cy="1939118"/>
          </a:xfrm>
          <a:prstGeom prst="rect">
            <a:avLst/>
          </a:prstGeom>
        </p:spPr>
      </p:pic>
      <p:pic>
        <p:nvPicPr>
          <p:cNvPr id="7" name="Picture 6" descr="A chart with numbers and a graph&#10;&#10;Description automatically generated with medium confidence">
            <a:extLst>
              <a:ext uri="{FF2B5EF4-FFF2-40B4-BE49-F238E27FC236}">
                <a16:creationId xmlns:a16="http://schemas.microsoft.com/office/drawing/2014/main" id="{39AAF25B-D2C1-8836-5897-0FA5FE8C0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887" y="671201"/>
            <a:ext cx="4053016" cy="29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10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953E74-D241-4DDF-8508-F0365EA1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3C901A-B2F4-4A3C-BCDD-7C8D587E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371134"/>
          </a:xfrm>
          <a:custGeom>
            <a:avLst/>
            <a:gdLst>
              <a:gd name="connsiteX0" fmla="*/ 0 w 12192000"/>
              <a:gd name="connsiteY0" fmla="*/ 0 h 2515690"/>
              <a:gd name="connsiteX1" fmla="*/ 170442 w 12192000"/>
              <a:gd name="connsiteY1" fmla="*/ 96074 h 2515690"/>
              <a:gd name="connsiteX2" fmla="*/ 424739 w 12192000"/>
              <a:gd name="connsiteY2" fmla="*/ 224865 h 2515690"/>
              <a:gd name="connsiteX3" fmla="*/ 748273 w 12192000"/>
              <a:gd name="connsiteY3" fmla="*/ 373939 h 2515690"/>
              <a:gd name="connsiteX4" fmla="*/ 1037058 w 12192000"/>
              <a:gd name="connsiteY4" fmla="*/ 499994 h 2515690"/>
              <a:gd name="connsiteX5" fmla="*/ 1101312 w 12192000"/>
              <a:gd name="connsiteY5" fmla="*/ 428540 h 2515690"/>
              <a:gd name="connsiteX6" fmla="*/ 1367071 w 12192000"/>
              <a:gd name="connsiteY6" fmla="*/ 516118 h 2515690"/>
              <a:gd name="connsiteX7" fmla="*/ 2189943 w 12192000"/>
              <a:gd name="connsiteY7" fmla="*/ 794533 h 2515690"/>
              <a:gd name="connsiteX8" fmla="*/ 2390329 w 12192000"/>
              <a:gd name="connsiteY8" fmla="*/ 920897 h 2515690"/>
              <a:gd name="connsiteX9" fmla="*/ 2459570 w 12192000"/>
              <a:gd name="connsiteY9" fmla="*/ 983740 h 2515690"/>
              <a:gd name="connsiteX10" fmla="*/ 2503252 w 12192000"/>
              <a:gd name="connsiteY10" fmla="*/ 1000151 h 2515690"/>
              <a:gd name="connsiteX11" fmla="*/ 2503252 w 12192000"/>
              <a:gd name="connsiteY11" fmla="*/ 1008273 h 2515690"/>
              <a:gd name="connsiteX12" fmla="*/ 2511191 w 12192000"/>
              <a:gd name="connsiteY12" fmla="*/ 1009499 h 2515690"/>
              <a:gd name="connsiteX13" fmla="*/ 2565029 w 12192000"/>
              <a:gd name="connsiteY13" fmla="*/ 1015977 h 2515690"/>
              <a:gd name="connsiteX14" fmla="*/ 2593745 w 12192000"/>
              <a:gd name="connsiteY14" fmla="*/ 1019963 h 2515690"/>
              <a:gd name="connsiteX15" fmla="*/ 2591015 w 12192000"/>
              <a:gd name="connsiteY15" fmla="*/ 1019651 h 2515690"/>
              <a:gd name="connsiteX16" fmla="*/ 2590137 w 12192000"/>
              <a:gd name="connsiteY16" fmla="*/ 1019549 h 2515690"/>
              <a:gd name="connsiteX17" fmla="*/ 2589021 w 12192000"/>
              <a:gd name="connsiteY17" fmla="*/ 1019424 h 2515690"/>
              <a:gd name="connsiteX18" fmla="*/ 2591015 w 12192000"/>
              <a:gd name="connsiteY18" fmla="*/ 1019651 h 2515690"/>
              <a:gd name="connsiteX19" fmla="*/ 2602385 w 12192000"/>
              <a:gd name="connsiteY19" fmla="*/ 1020975 h 2515690"/>
              <a:gd name="connsiteX20" fmla="*/ 2614445 w 12192000"/>
              <a:gd name="connsiteY20" fmla="*/ 1022389 h 2515690"/>
              <a:gd name="connsiteX21" fmla="*/ 2614445 w 12192000"/>
              <a:gd name="connsiteY21" fmla="*/ 1020966 h 2515690"/>
              <a:gd name="connsiteX22" fmla="*/ 2676661 w 12192000"/>
              <a:gd name="connsiteY22" fmla="*/ 1029355 h 2515690"/>
              <a:gd name="connsiteX23" fmla="*/ 2788597 w 12192000"/>
              <a:gd name="connsiteY23" fmla="*/ 1048926 h 2515690"/>
              <a:gd name="connsiteX24" fmla="*/ 2812742 w 12192000"/>
              <a:gd name="connsiteY24" fmla="*/ 1057667 h 2515690"/>
              <a:gd name="connsiteX25" fmla="*/ 2970201 w 12192000"/>
              <a:gd name="connsiteY25" fmla="*/ 949091 h 2515690"/>
              <a:gd name="connsiteX26" fmla="*/ 3030610 w 12192000"/>
              <a:gd name="connsiteY26" fmla="*/ 1049340 h 2515690"/>
              <a:gd name="connsiteX27" fmla="*/ 3058913 w 12192000"/>
              <a:gd name="connsiteY27" fmla="*/ 1048085 h 2515690"/>
              <a:gd name="connsiteX28" fmla="*/ 3072697 w 12192000"/>
              <a:gd name="connsiteY28" fmla="*/ 1045316 h 2515690"/>
              <a:gd name="connsiteX29" fmla="*/ 3083305 w 12192000"/>
              <a:gd name="connsiteY29" fmla="*/ 1040550 h 2515690"/>
              <a:gd name="connsiteX30" fmla="*/ 3125603 w 12192000"/>
              <a:gd name="connsiteY30" fmla="*/ 1004583 h 2515690"/>
              <a:gd name="connsiteX31" fmla="*/ 3385106 w 12192000"/>
              <a:gd name="connsiteY31" fmla="*/ 1042233 h 2515690"/>
              <a:gd name="connsiteX32" fmla="*/ 3424945 w 12192000"/>
              <a:gd name="connsiteY32" fmla="*/ 1065268 h 2515690"/>
              <a:gd name="connsiteX33" fmla="*/ 3436948 w 12192000"/>
              <a:gd name="connsiteY33" fmla="*/ 1068018 h 2515690"/>
              <a:gd name="connsiteX34" fmla="*/ 3466714 w 12192000"/>
              <a:gd name="connsiteY34" fmla="*/ 1063419 h 2515690"/>
              <a:gd name="connsiteX35" fmla="*/ 3550909 w 12192000"/>
              <a:gd name="connsiteY35" fmla="*/ 1044511 h 2515690"/>
              <a:gd name="connsiteX36" fmla="*/ 3555900 w 12192000"/>
              <a:gd name="connsiteY36" fmla="*/ 1041996 h 2515690"/>
              <a:gd name="connsiteX37" fmla="*/ 3625978 w 12192000"/>
              <a:gd name="connsiteY37" fmla="*/ 1023459 h 2515690"/>
              <a:gd name="connsiteX38" fmla="*/ 3632465 w 12192000"/>
              <a:gd name="connsiteY38" fmla="*/ 1023522 h 2515690"/>
              <a:gd name="connsiteX39" fmla="*/ 3649063 w 12192000"/>
              <a:gd name="connsiteY39" fmla="*/ 1018726 h 2515690"/>
              <a:gd name="connsiteX40" fmla="*/ 3805954 w 12192000"/>
              <a:gd name="connsiteY40" fmla="*/ 917517 h 2515690"/>
              <a:gd name="connsiteX41" fmla="*/ 4020506 w 12192000"/>
              <a:gd name="connsiteY41" fmla="*/ 816231 h 2515690"/>
              <a:gd name="connsiteX42" fmla="*/ 4233682 w 12192000"/>
              <a:gd name="connsiteY42" fmla="*/ 799511 h 2515690"/>
              <a:gd name="connsiteX43" fmla="*/ 4306552 w 12192000"/>
              <a:gd name="connsiteY43" fmla="*/ 610207 h 2515690"/>
              <a:gd name="connsiteX44" fmla="*/ 4816604 w 12192000"/>
              <a:gd name="connsiteY44" fmla="*/ 773163 h 2515690"/>
              <a:gd name="connsiteX45" fmla="*/ 4916502 w 12192000"/>
              <a:gd name="connsiteY45" fmla="*/ 788104 h 2515690"/>
              <a:gd name="connsiteX46" fmla="*/ 5224415 w 12192000"/>
              <a:gd name="connsiteY46" fmla="*/ 674418 h 2515690"/>
              <a:gd name="connsiteX47" fmla="*/ 5274077 w 12192000"/>
              <a:gd name="connsiteY47" fmla="*/ 655978 h 2515690"/>
              <a:gd name="connsiteX48" fmla="*/ 5371217 w 12192000"/>
              <a:gd name="connsiteY48" fmla="*/ 614372 h 2515690"/>
              <a:gd name="connsiteX49" fmla="*/ 5364523 w 12192000"/>
              <a:gd name="connsiteY49" fmla="*/ 502501 h 2515690"/>
              <a:gd name="connsiteX50" fmla="*/ 5457871 w 12192000"/>
              <a:gd name="connsiteY50" fmla="*/ 558285 h 2515690"/>
              <a:gd name="connsiteX51" fmla="*/ 5750580 w 12192000"/>
              <a:gd name="connsiteY51" fmla="*/ 663503 h 2515690"/>
              <a:gd name="connsiteX52" fmla="*/ 5976618 w 12192000"/>
              <a:gd name="connsiteY52" fmla="*/ 582652 h 2515690"/>
              <a:gd name="connsiteX53" fmla="*/ 6009346 w 12192000"/>
              <a:gd name="connsiteY53" fmla="*/ 559470 h 2515690"/>
              <a:gd name="connsiteX54" fmla="*/ 6069735 w 12192000"/>
              <a:gd name="connsiteY54" fmla="*/ 587803 h 2515690"/>
              <a:gd name="connsiteX55" fmla="*/ 6270319 w 12192000"/>
              <a:gd name="connsiteY55" fmla="*/ 643982 h 2515690"/>
              <a:gd name="connsiteX56" fmla="*/ 6406781 w 12192000"/>
              <a:gd name="connsiteY56" fmla="*/ 672327 h 2515690"/>
              <a:gd name="connsiteX57" fmla="*/ 6469508 w 12192000"/>
              <a:gd name="connsiteY57" fmla="*/ 708574 h 2515690"/>
              <a:gd name="connsiteX58" fmla="*/ 6515869 w 12192000"/>
              <a:gd name="connsiteY58" fmla="*/ 715738 h 2515690"/>
              <a:gd name="connsiteX59" fmla="*/ 6725938 w 12192000"/>
              <a:gd name="connsiteY59" fmla="*/ 691128 h 2515690"/>
              <a:gd name="connsiteX60" fmla="*/ 6778240 w 12192000"/>
              <a:gd name="connsiteY60" fmla="*/ 678998 h 2515690"/>
              <a:gd name="connsiteX61" fmla="*/ 6806944 w 12192000"/>
              <a:gd name="connsiteY61" fmla="*/ 646178 h 2515690"/>
              <a:gd name="connsiteX62" fmla="*/ 6830632 w 12192000"/>
              <a:gd name="connsiteY62" fmla="*/ 633915 h 2515690"/>
              <a:gd name="connsiteX63" fmla="*/ 6858072 w 12192000"/>
              <a:gd name="connsiteY63" fmla="*/ 646178 h 2515690"/>
              <a:gd name="connsiteX64" fmla="*/ 6891322 w 12192000"/>
              <a:gd name="connsiteY64" fmla="*/ 678998 h 2515690"/>
              <a:gd name="connsiteX65" fmla="*/ 6951905 w 12192000"/>
              <a:gd name="connsiteY65" fmla="*/ 691128 h 2515690"/>
              <a:gd name="connsiteX66" fmla="*/ 7195246 w 12192000"/>
              <a:gd name="connsiteY66" fmla="*/ 715738 h 2515690"/>
              <a:gd name="connsiteX67" fmla="*/ 7248949 w 12192000"/>
              <a:gd name="connsiteY67" fmla="*/ 708574 h 2515690"/>
              <a:gd name="connsiteX68" fmla="*/ 7321609 w 12192000"/>
              <a:gd name="connsiteY68" fmla="*/ 672327 h 2515690"/>
              <a:gd name="connsiteX69" fmla="*/ 7479684 w 12192000"/>
              <a:gd name="connsiteY69" fmla="*/ 643982 h 2515690"/>
              <a:gd name="connsiteX70" fmla="*/ 7712035 w 12192000"/>
              <a:gd name="connsiteY70" fmla="*/ 587803 h 2515690"/>
              <a:gd name="connsiteX71" fmla="*/ 7781987 w 12192000"/>
              <a:gd name="connsiteY71" fmla="*/ 559470 h 2515690"/>
              <a:gd name="connsiteX72" fmla="*/ 7819900 w 12192000"/>
              <a:gd name="connsiteY72" fmla="*/ 582652 h 2515690"/>
              <a:gd name="connsiteX73" fmla="*/ 8081736 w 12192000"/>
              <a:gd name="connsiteY73" fmla="*/ 663503 h 2515690"/>
              <a:gd name="connsiteX74" fmla="*/ 8420801 w 12192000"/>
              <a:gd name="connsiteY74" fmla="*/ 558285 h 2515690"/>
              <a:gd name="connsiteX75" fmla="*/ 8528933 w 12192000"/>
              <a:gd name="connsiteY75" fmla="*/ 502501 h 2515690"/>
              <a:gd name="connsiteX76" fmla="*/ 8521178 w 12192000"/>
              <a:gd name="connsiteY76" fmla="*/ 614372 h 2515690"/>
              <a:gd name="connsiteX77" fmla="*/ 8633702 w 12192000"/>
              <a:gd name="connsiteY77" fmla="*/ 655978 h 2515690"/>
              <a:gd name="connsiteX78" fmla="*/ 8691231 w 12192000"/>
              <a:gd name="connsiteY78" fmla="*/ 674418 h 2515690"/>
              <a:gd name="connsiteX79" fmla="*/ 9047908 w 12192000"/>
              <a:gd name="connsiteY79" fmla="*/ 788104 h 2515690"/>
              <a:gd name="connsiteX80" fmla="*/ 9163628 w 12192000"/>
              <a:gd name="connsiteY80" fmla="*/ 773163 h 2515690"/>
              <a:gd name="connsiteX81" fmla="*/ 9754459 w 12192000"/>
              <a:gd name="connsiteY81" fmla="*/ 610207 h 2515690"/>
              <a:gd name="connsiteX82" fmla="*/ 9838868 w 12192000"/>
              <a:gd name="connsiteY82" fmla="*/ 799511 h 2515690"/>
              <a:gd name="connsiteX83" fmla="*/ 10085808 w 12192000"/>
              <a:gd name="connsiteY83" fmla="*/ 816231 h 2515690"/>
              <a:gd name="connsiteX84" fmla="*/ 10334338 w 12192000"/>
              <a:gd name="connsiteY84" fmla="*/ 917517 h 2515690"/>
              <a:gd name="connsiteX85" fmla="*/ 10516076 w 12192000"/>
              <a:gd name="connsiteY85" fmla="*/ 1018726 h 2515690"/>
              <a:gd name="connsiteX86" fmla="*/ 10535302 w 12192000"/>
              <a:gd name="connsiteY86" fmla="*/ 1023522 h 2515690"/>
              <a:gd name="connsiteX87" fmla="*/ 10542819 w 12192000"/>
              <a:gd name="connsiteY87" fmla="*/ 1023458 h 2515690"/>
              <a:gd name="connsiteX88" fmla="*/ 10623994 w 12192000"/>
              <a:gd name="connsiteY88" fmla="*/ 1041996 h 2515690"/>
              <a:gd name="connsiteX89" fmla="*/ 10629774 w 12192000"/>
              <a:gd name="connsiteY89" fmla="*/ 1044511 h 2515690"/>
              <a:gd name="connsiteX90" fmla="*/ 10727305 w 12192000"/>
              <a:gd name="connsiteY90" fmla="*/ 1063419 h 2515690"/>
              <a:gd name="connsiteX91" fmla="*/ 10761785 w 12192000"/>
              <a:gd name="connsiteY91" fmla="*/ 1068017 h 2515690"/>
              <a:gd name="connsiteX92" fmla="*/ 10775688 w 12192000"/>
              <a:gd name="connsiteY92" fmla="*/ 1065268 h 2515690"/>
              <a:gd name="connsiteX93" fmla="*/ 10821837 w 12192000"/>
              <a:gd name="connsiteY93" fmla="*/ 1042232 h 2515690"/>
              <a:gd name="connsiteX94" fmla="*/ 11122438 w 12192000"/>
              <a:gd name="connsiteY94" fmla="*/ 1004583 h 2515690"/>
              <a:gd name="connsiteX95" fmla="*/ 11171433 w 12192000"/>
              <a:gd name="connsiteY95" fmla="*/ 1040550 h 2515690"/>
              <a:gd name="connsiteX96" fmla="*/ 11183724 w 12192000"/>
              <a:gd name="connsiteY96" fmla="*/ 1045316 h 2515690"/>
              <a:gd name="connsiteX97" fmla="*/ 11199690 w 12192000"/>
              <a:gd name="connsiteY97" fmla="*/ 1048085 h 2515690"/>
              <a:gd name="connsiteX98" fmla="*/ 11232475 w 12192000"/>
              <a:gd name="connsiteY98" fmla="*/ 1049340 h 2515690"/>
              <a:gd name="connsiteX99" fmla="*/ 11302451 w 12192000"/>
              <a:gd name="connsiteY99" fmla="*/ 949091 h 2515690"/>
              <a:gd name="connsiteX100" fmla="*/ 11484849 w 12192000"/>
              <a:gd name="connsiteY100" fmla="*/ 1057667 h 2515690"/>
              <a:gd name="connsiteX101" fmla="*/ 11512818 w 12192000"/>
              <a:gd name="connsiteY101" fmla="*/ 1048926 h 2515690"/>
              <a:gd name="connsiteX102" fmla="*/ 11642481 w 12192000"/>
              <a:gd name="connsiteY102" fmla="*/ 1029355 h 2515690"/>
              <a:gd name="connsiteX103" fmla="*/ 11714551 w 12192000"/>
              <a:gd name="connsiteY103" fmla="*/ 1020966 h 2515690"/>
              <a:gd name="connsiteX104" fmla="*/ 11714551 w 12192000"/>
              <a:gd name="connsiteY104" fmla="*/ 1022389 h 2515690"/>
              <a:gd name="connsiteX105" fmla="*/ 11728519 w 12192000"/>
              <a:gd name="connsiteY105" fmla="*/ 1020975 h 2515690"/>
              <a:gd name="connsiteX106" fmla="*/ 11741691 w 12192000"/>
              <a:gd name="connsiteY106" fmla="*/ 1019651 h 2515690"/>
              <a:gd name="connsiteX107" fmla="*/ 11743999 w 12192000"/>
              <a:gd name="connsiteY107" fmla="*/ 1019424 h 2515690"/>
              <a:gd name="connsiteX108" fmla="*/ 11742709 w 12192000"/>
              <a:gd name="connsiteY108" fmla="*/ 1019549 h 2515690"/>
              <a:gd name="connsiteX109" fmla="*/ 11741691 w 12192000"/>
              <a:gd name="connsiteY109" fmla="*/ 1019651 h 2515690"/>
              <a:gd name="connsiteX110" fmla="*/ 11738529 w 12192000"/>
              <a:gd name="connsiteY110" fmla="*/ 1019963 h 2515690"/>
              <a:gd name="connsiteX111" fmla="*/ 11771791 w 12192000"/>
              <a:gd name="connsiteY111" fmla="*/ 1015977 h 2515690"/>
              <a:gd name="connsiteX112" fmla="*/ 11834157 w 12192000"/>
              <a:gd name="connsiteY112" fmla="*/ 1009499 h 2515690"/>
              <a:gd name="connsiteX113" fmla="*/ 11843354 w 12192000"/>
              <a:gd name="connsiteY113" fmla="*/ 1008273 h 2515690"/>
              <a:gd name="connsiteX114" fmla="*/ 11843354 w 12192000"/>
              <a:gd name="connsiteY114" fmla="*/ 1000151 h 2515690"/>
              <a:gd name="connsiteX115" fmla="*/ 11893955 w 12192000"/>
              <a:gd name="connsiteY115" fmla="*/ 983740 h 2515690"/>
              <a:gd name="connsiteX116" fmla="*/ 11974160 w 12192000"/>
              <a:gd name="connsiteY116" fmla="*/ 920897 h 2515690"/>
              <a:gd name="connsiteX117" fmla="*/ 12143531 w 12192000"/>
              <a:gd name="connsiteY117" fmla="*/ 823664 h 2515690"/>
              <a:gd name="connsiteX118" fmla="*/ 12192000 w 12192000"/>
              <a:gd name="connsiteY118" fmla="*/ 801163 h 2515690"/>
              <a:gd name="connsiteX119" fmla="*/ 12192000 w 12192000"/>
              <a:gd name="connsiteY119" fmla="*/ 2515690 h 2515690"/>
              <a:gd name="connsiteX120" fmla="*/ 0 w 12192000"/>
              <a:gd name="connsiteY120" fmla="*/ 2515690 h 251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2515690">
                <a:moveTo>
                  <a:pt x="0" y="0"/>
                </a:moveTo>
                <a:lnTo>
                  <a:pt x="170442" y="96074"/>
                </a:lnTo>
                <a:cubicBezTo>
                  <a:pt x="323315" y="179510"/>
                  <a:pt x="418777" y="223899"/>
                  <a:pt x="424739" y="224865"/>
                </a:cubicBezTo>
                <a:cubicBezTo>
                  <a:pt x="573781" y="248496"/>
                  <a:pt x="654649" y="314572"/>
                  <a:pt x="748273" y="373939"/>
                </a:cubicBezTo>
                <a:cubicBezTo>
                  <a:pt x="830321" y="425631"/>
                  <a:pt x="917271" y="480784"/>
                  <a:pt x="1037058" y="499994"/>
                </a:cubicBezTo>
                <a:cubicBezTo>
                  <a:pt x="1195925" y="525362"/>
                  <a:pt x="1048105" y="445478"/>
                  <a:pt x="1101312" y="428540"/>
                </a:cubicBezTo>
                <a:cubicBezTo>
                  <a:pt x="1188473" y="458169"/>
                  <a:pt x="1274625" y="505369"/>
                  <a:pt x="1367071" y="516118"/>
                </a:cubicBezTo>
                <a:cubicBezTo>
                  <a:pt x="1701323" y="554463"/>
                  <a:pt x="1964451" y="648887"/>
                  <a:pt x="2189943" y="794533"/>
                </a:cubicBezTo>
                <a:cubicBezTo>
                  <a:pt x="2255082" y="836300"/>
                  <a:pt x="2357481" y="862342"/>
                  <a:pt x="2390329" y="920897"/>
                </a:cubicBezTo>
                <a:cubicBezTo>
                  <a:pt x="2406050" y="949359"/>
                  <a:pt x="2430126" y="969285"/>
                  <a:pt x="2459570" y="983740"/>
                </a:cubicBezTo>
                <a:lnTo>
                  <a:pt x="2503252" y="1000151"/>
                </a:lnTo>
                <a:lnTo>
                  <a:pt x="2503252" y="1008273"/>
                </a:lnTo>
                <a:lnTo>
                  <a:pt x="2511191" y="1009499"/>
                </a:lnTo>
                <a:cubicBezTo>
                  <a:pt x="2529847" y="1011974"/>
                  <a:pt x="2562849" y="1015701"/>
                  <a:pt x="2565029" y="1015977"/>
                </a:cubicBezTo>
                <a:cubicBezTo>
                  <a:pt x="2610845" y="1021778"/>
                  <a:pt x="2601577" y="1020837"/>
                  <a:pt x="2593745" y="1019963"/>
                </a:cubicBezTo>
                <a:lnTo>
                  <a:pt x="2591015" y="1019651"/>
                </a:lnTo>
                <a:lnTo>
                  <a:pt x="2590137" y="1019549"/>
                </a:lnTo>
                <a:cubicBezTo>
                  <a:pt x="2588203" y="1019326"/>
                  <a:pt x="2588125" y="1019321"/>
                  <a:pt x="2589021" y="1019424"/>
                </a:cubicBezTo>
                <a:lnTo>
                  <a:pt x="2591015" y="1019651"/>
                </a:lnTo>
                <a:lnTo>
                  <a:pt x="2602385" y="1020975"/>
                </a:lnTo>
                <a:lnTo>
                  <a:pt x="2614445" y="1022389"/>
                </a:lnTo>
                <a:lnTo>
                  <a:pt x="2614445" y="1020966"/>
                </a:lnTo>
                <a:lnTo>
                  <a:pt x="2676661" y="1029355"/>
                </a:lnTo>
                <a:cubicBezTo>
                  <a:pt x="2715592" y="1034194"/>
                  <a:pt x="2753901" y="1039695"/>
                  <a:pt x="2788597" y="1048926"/>
                </a:cubicBezTo>
                <a:lnTo>
                  <a:pt x="2812742" y="1057667"/>
                </a:lnTo>
                <a:lnTo>
                  <a:pt x="2970201" y="949091"/>
                </a:lnTo>
                <a:cubicBezTo>
                  <a:pt x="3052785" y="982961"/>
                  <a:pt x="2996105" y="1020057"/>
                  <a:pt x="3030610" y="1049340"/>
                </a:cubicBezTo>
                <a:cubicBezTo>
                  <a:pt x="3039005" y="1048442"/>
                  <a:pt x="3049621" y="1048500"/>
                  <a:pt x="3058913" y="1048085"/>
                </a:cubicBezTo>
                <a:lnTo>
                  <a:pt x="3072697" y="1045316"/>
                </a:lnTo>
                <a:lnTo>
                  <a:pt x="3083305" y="1040550"/>
                </a:lnTo>
                <a:lnTo>
                  <a:pt x="3125603" y="1004583"/>
                </a:lnTo>
                <a:cubicBezTo>
                  <a:pt x="3221669" y="925596"/>
                  <a:pt x="3242489" y="937564"/>
                  <a:pt x="3385106" y="1042233"/>
                </a:cubicBezTo>
                <a:cubicBezTo>
                  <a:pt x="3399403" y="1052670"/>
                  <a:pt x="3412529" y="1060209"/>
                  <a:pt x="3424945" y="1065268"/>
                </a:cubicBezTo>
                <a:lnTo>
                  <a:pt x="3436948" y="1068018"/>
                </a:lnTo>
                <a:lnTo>
                  <a:pt x="3466714" y="1063419"/>
                </a:lnTo>
                <a:lnTo>
                  <a:pt x="3550909" y="1044511"/>
                </a:lnTo>
                <a:lnTo>
                  <a:pt x="3555900" y="1041996"/>
                </a:lnTo>
                <a:cubicBezTo>
                  <a:pt x="3573827" y="1033454"/>
                  <a:pt x="3594382" y="1025941"/>
                  <a:pt x="3625978" y="1023459"/>
                </a:cubicBezTo>
                <a:lnTo>
                  <a:pt x="3632465" y="1023522"/>
                </a:lnTo>
                <a:lnTo>
                  <a:pt x="3649063" y="1018726"/>
                </a:lnTo>
                <a:cubicBezTo>
                  <a:pt x="3741849" y="989371"/>
                  <a:pt x="3810578" y="953657"/>
                  <a:pt x="3805954" y="917517"/>
                </a:cubicBezTo>
                <a:cubicBezTo>
                  <a:pt x="4031729" y="953901"/>
                  <a:pt x="4031729" y="953901"/>
                  <a:pt x="4020506" y="816231"/>
                </a:cubicBezTo>
                <a:cubicBezTo>
                  <a:pt x="4171643" y="865324"/>
                  <a:pt x="4206308" y="864422"/>
                  <a:pt x="4233682" y="799511"/>
                </a:cubicBezTo>
                <a:cubicBezTo>
                  <a:pt x="4260226" y="737017"/>
                  <a:pt x="4254728" y="668575"/>
                  <a:pt x="4306552" y="610207"/>
                </a:cubicBezTo>
                <a:cubicBezTo>
                  <a:pt x="4495313" y="657923"/>
                  <a:pt x="4699922" y="667347"/>
                  <a:pt x="4816604" y="773163"/>
                </a:cubicBezTo>
                <a:cubicBezTo>
                  <a:pt x="4834734" y="789836"/>
                  <a:pt x="4890507" y="799946"/>
                  <a:pt x="4916502" y="788104"/>
                </a:cubicBezTo>
                <a:cubicBezTo>
                  <a:pt x="5013526" y="746101"/>
                  <a:pt x="5238129" y="796871"/>
                  <a:pt x="5224415" y="674418"/>
                </a:cubicBezTo>
                <a:cubicBezTo>
                  <a:pt x="5223051" y="659300"/>
                  <a:pt x="5240524" y="644890"/>
                  <a:pt x="5274077" y="655978"/>
                </a:cubicBezTo>
                <a:cubicBezTo>
                  <a:pt x="5388582" y="694066"/>
                  <a:pt x="5367022" y="644784"/>
                  <a:pt x="5371217" y="614372"/>
                </a:cubicBezTo>
                <a:cubicBezTo>
                  <a:pt x="5375856" y="577567"/>
                  <a:pt x="5319010" y="537578"/>
                  <a:pt x="5364523" y="502501"/>
                </a:cubicBezTo>
                <a:cubicBezTo>
                  <a:pt x="5425408" y="508891"/>
                  <a:pt x="5433299" y="538191"/>
                  <a:pt x="5457871" y="558285"/>
                </a:cubicBezTo>
                <a:cubicBezTo>
                  <a:pt x="5530352" y="617005"/>
                  <a:pt x="5609566" y="664386"/>
                  <a:pt x="5750580" y="663503"/>
                </a:cubicBezTo>
                <a:cubicBezTo>
                  <a:pt x="5864519" y="662926"/>
                  <a:pt x="5966527" y="666650"/>
                  <a:pt x="5976618" y="582652"/>
                </a:cubicBezTo>
                <a:cubicBezTo>
                  <a:pt x="5978145" y="569455"/>
                  <a:pt x="5990792" y="562346"/>
                  <a:pt x="6009346" y="559470"/>
                </a:cubicBezTo>
                <a:cubicBezTo>
                  <a:pt x="6030639" y="568485"/>
                  <a:pt x="6052592" y="577083"/>
                  <a:pt x="6069735" y="587803"/>
                </a:cubicBezTo>
                <a:cubicBezTo>
                  <a:pt x="6126182" y="623812"/>
                  <a:pt x="6196945" y="634730"/>
                  <a:pt x="6270319" y="643982"/>
                </a:cubicBezTo>
                <a:cubicBezTo>
                  <a:pt x="6317101" y="649940"/>
                  <a:pt x="6363466" y="657107"/>
                  <a:pt x="6406781" y="672327"/>
                </a:cubicBezTo>
                <a:cubicBezTo>
                  <a:pt x="6433586" y="681598"/>
                  <a:pt x="6454928" y="693402"/>
                  <a:pt x="6469508" y="708574"/>
                </a:cubicBezTo>
                <a:cubicBezTo>
                  <a:pt x="6482729" y="721786"/>
                  <a:pt x="6496225" y="725422"/>
                  <a:pt x="6515869" y="715738"/>
                </a:cubicBezTo>
                <a:cubicBezTo>
                  <a:pt x="6572200" y="688353"/>
                  <a:pt x="6639257" y="676241"/>
                  <a:pt x="6725938" y="691128"/>
                </a:cubicBezTo>
                <a:cubicBezTo>
                  <a:pt x="6752109" y="695629"/>
                  <a:pt x="6772625" y="691505"/>
                  <a:pt x="6778240" y="678998"/>
                </a:cubicBezTo>
                <a:cubicBezTo>
                  <a:pt x="6784286" y="665981"/>
                  <a:pt x="6794269" y="655280"/>
                  <a:pt x="6806944" y="646178"/>
                </a:cubicBezTo>
                <a:lnTo>
                  <a:pt x="6830632" y="633915"/>
                </a:lnTo>
                <a:lnTo>
                  <a:pt x="6858072" y="646178"/>
                </a:lnTo>
                <a:cubicBezTo>
                  <a:pt x="6872754" y="655280"/>
                  <a:pt x="6884317" y="665981"/>
                  <a:pt x="6891322" y="678998"/>
                </a:cubicBezTo>
                <a:cubicBezTo>
                  <a:pt x="6897826" y="691505"/>
                  <a:pt x="6921592" y="695629"/>
                  <a:pt x="6951905" y="691128"/>
                </a:cubicBezTo>
                <a:cubicBezTo>
                  <a:pt x="7052317" y="676241"/>
                  <a:pt x="7129994" y="688353"/>
                  <a:pt x="7195246" y="715738"/>
                </a:cubicBezTo>
                <a:cubicBezTo>
                  <a:pt x="7217999" y="725422"/>
                  <a:pt x="7233634" y="721786"/>
                  <a:pt x="7248949" y="708574"/>
                </a:cubicBezTo>
                <a:cubicBezTo>
                  <a:pt x="7265838" y="693402"/>
                  <a:pt x="7290560" y="681598"/>
                  <a:pt x="7321609" y="672327"/>
                </a:cubicBezTo>
                <a:cubicBezTo>
                  <a:pt x="7371785" y="657107"/>
                  <a:pt x="7425493" y="649940"/>
                  <a:pt x="7479684" y="643982"/>
                </a:cubicBezTo>
                <a:cubicBezTo>
                  <a:pt x="7564679" y="634730"/>
                  <a:pt x="7646649" y="623812"/>
                  <a:pt x="7712035" y="587803"/>
                </a:cubicBezTo>
                <a:cubicBezTo>
                  <a:pt x="7731892" y="577083"/>
                  <a:pt x="7757322" y="568485"/>
                  <a:pt x="7781987" y="559470"/>
                </a:cubicBezTo>
                <a:cubicBezTo>
                  <a:pt x="7803481" y="562346"/>
                  <a:pt x="7818130" y="569455"/>
                  <a:pt x="7819900" y="582652"/>
                </a:cubicBezTo>
                <a:cubicBezTo>
                  <a:pt x="7831588" y="666650"/>
                  <a:pt x="7949751" y="662926"/>
                  <a:pt x="8081736" y="663503"/>
                </a:cubicBezTo>
                <a:cubicBezTo>
                  <a:pt x="8245081" y="664386"/>
                  <a:pt x="8336842" y="617005"/>
                  <a:pt x="8420801" y="558285"/>
                </a:cubicBezTo>
                <a:cubicBezTo>
                  <a:pt x="8449265" y="538191"/>
                  <a:pt x="8458404" y="508890"/>
                  <a:pt x="8528933" y="502501"/>
                </a:cubicBezTo>
                <a:cubicBezTo>
                  <a:pt x="8581654" y="537578"/>
                  <a:pt x="8515805" y="577567"/>
                  <a:pt x="8521178" y="614372"/>
                </a:cubicBezTo>
                <a:cubicBezTo>
                  <a:pt x="8526038" y="644784"/>
                  <a:pt x="8501063" y="694066"/>
                  <a:pt x="8633702" y="655978"/>
                </a:cubicBezTo>
                <a:cubicBezTo>
                  <a:pt x="8672570" y="644890"/>
                  <a:pt x="8692811" y="659300"/>
                  <a:pt x="8691231" y="674418"/>
                </a:cubicBezTo>
                <a:cubicBezTo>
                  <a:pt x="8675345" y="796871"/>
                  <a:pt x="8935518" y="746101"/>
                  <a:pt x="9047908" y="788104"/>
                </a:cubicBezTo>
                <a:cubicBezTo>
                  <a:pt x="9078021" y="799946"/>
                  <a:pt x="9142627" y="789836"/>
                  <a:pt x="9163628" y="773163"/>
                </a:cubicBezTo>
                <a:cubicBezTo>
                  <a:pt x="9298789" y="667347"/>
                  <a:pt x="9535801" y="657923"/>
                  <a:pt x="9754459" y="610207"/>
                </a:cubicBezTo>
                <a:cubicBezTo>
                  <a:pt x="9814490" y="668575"/>
                  <a:pt x="9808123" y="737017"/>
                  <a:pt x="9838868" y="799511"/>
                </a:cubicBezTo>
                <a:cubicBezTo>
                  <a:pt x="9870579" y="864422"/>
                  <a:pt x="9910733" y="865324"/>
                  <a:pt x="10085808" y="816231"/>
                </a:cubicBezTo>
                <a:cubicBezTo>
                  <a:pt x="10072804" y="953901"/>
                  <a:pt x="10072804" y="953901"/>
                  <a:pt x="10334338" y="917517"/>
                </a:cubicBezTo>
                <a:cubicBezTo>
                  <a:pt x="10328982" y="953657"/>
                  <a:pt x="10408594" y="989371"/>
                  <a:pt x="10516076" y="1018726"/>
                </a:cubicBezTo>
                <a:lnTo>
                  <a:pt x="10535302" y="1023522"/>
                </a:lnTo>
                <a:lnTo>
                  <a:pt x="10542819" y="1023458"/>
                </a:lnTo>
                <a:cubicBezTo>
                  <a:pt x="10579419" y="1025941"/>
                  <a:pt x="10603227" y="1033454"/>
                  <a:pt x="10623994" y="1041996"/>
                </a:cubicBezTo>
                <a:lnTo>
                  <a:pt x="10629774" y="1044511"/>
                </a:lnTo>
                <a:lnTo>
                  <a:pt x="10727305" y="1063419"/>
                </a:lnTo>
                <a:lnTo>
                  <a:pt x="10761785" y="1068017"/>
                </a:lnTo>
                <a:lnTo>
                  <a:pt x="10775688" y="1065268"/>
                </a:lnTo>
                <a:cubicBezTo>
                  <a:pt x="10790070" y="1060209"/>
                  <a:pt x="10805275" y="1052670"/>
                  <a:pt x="10821837" y="1042232"/>
                </a:cubicBezTo>
                <a:cubicBezTo>
                  <a:pt x="10987041" y="937564"/>
                  <a:pt x="11011156" y="925596"/>
                  <a:pt x="11122438" y="1004583"/>
                </a:cubicBezTo>
                <a:lnTo>
                  <a:pt x="11171433" y="1040550"/>
                </a:lnTo>
                <a:lnTo>
                  <a:pt x="11183724" y="1045316"/>
                </a:lnTo>
                <a:lnTo>
                  <a:pt x="11199690" y="1048085"/>
                </a:lnTo>
                <a:cubicBezTo>
                  <a:pt x="11210452" y="1048499"/>
                  <a:pt x="11222752" y="1048442"/>
                  <a:pt x="11232475" y="1049340"/>
                </a:cubicBezTo>
                <a:cubicBezTo>
                  <a:pt x="11272445" y="1020057"/>
                  <a:pt x="11206789" y="982961"/>
                  <a:pt x="11302451" y="949091"/>
                </a:cubicBezTo>
                <a:lnTo>
                  <a:pt x="11484849" y="1057667"/>
                </a:lnTo>
                <a:lnTo>
                  <a:pt x="11512818" y="1048926"/>
                </a:lnTo>
                <a:cubicBezTo>
                  <a:pt x="11553007" y="1039695"/>
                  <a:pt x="11597385" y="1034194"/>
                  <a:pt x="11642481" y="1029355"/>
                </a:cubicBezTo>
                <a:lnTo>
                  <a:pt x="11714551" y="1020966"/>
                </a:lnTo>
                <a:lnTo>
                  <a:pt x="11714551" y="1022389"/>
                </a:lnTo>
                <a:lnTo>
                  <a:pt x="11728519" y="1020975"/>
                </a:lnTo>
                <a:lnTo>
                  <a:pt x="11741691" y="1019651"/>
                </a:lnTo>
                <a:lnTo>
                  <a:pt x="11743999" y="1019424"/>
                </a:lnTo>
                <a:cubicBezTo>
                  <a:pt x="11745037" y="1019320"/>
                  <a:pt x="11744948" y="1019326"/>
                  <a:pt x="11742709" y="1019549"/>
                </a:cubicBezTo>
                <a:lnTo>
                  <a:pt x="11741691" y="1019651"/>
                </a:lnTo>
                <a:lnTo>
                  <a:pt x="11738529" y="1019963"/>
                </a:lnTo>
                <a:cubicBezTo>
                  <a:pt x="11729455" y="1020837"/>
                  <a:pt x="11718720" y="1021778"/>
                  <a:pt x="11771791" y="1015977"/>
                </a:cubicBezTo>
                <a:cubicBezTo>
                  <a:pt x="11774317" y="1015701"/>
                  <a:pt x="11812546" y="1011974"/>
                  <a:pt x="11834157" y="1009499"/>
                </a:cubicBezTo>
                <a:lnTo>
                  <a:pt x="11843354" y="1008273"/>
                </a:lnTo>
                <a:lnTo>
                  <a:pt x="11843354" y="1000151"/>
                </a:lnTo>
                <a:lnTo>
                  <a:pt x="11893955" y="983740"/>
                </a:lnTo>
                <a:cubicBezTo>
                  <a:pt x="11928061" y="969285"/>
                  <a:pt x="11955951" y="949359"/>
                  <a:pt x="11974160" y="920897"/>
                </a:cubicBezTo>
                <a:cubicBezTo>
                  <a:pt x="12002698" y="876981"/>
                  <a:pt x="12076554" y="851353"/>
                  <a:pt x="12143531" y="823664"/>
                </a:cubicBezTo>
                <a:lnTo>
                  <a:pt x="12192000" y="801163"/>
                </a:lnTo>
                <a:lnTo>
                  <a:pt x="12192000" y="2515690"/>
                </a:lnTo>
                <a:lnTo>
                  <a:pt x="0" y="251569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60479-3F54-CCE3-28D0-5505A78B7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74131"/>
            <a:ext cx="10515600" cy="930275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>
                <a:latin typeface="+mn-lt"/>
              </a:rPr>
              <a:t>Results: Accuracy Comparison for All of our Methods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180B0-1D29-48C9-D4D8-75F51618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79" y="2429678"/>
            <a:ext cx="5638841" cy="36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66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E8E9D3F-8FFC-44B7-BFB9-B2888CCB5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6DB87-97F9-1EFC-AD4B-E5121C4E9A78}"/>
              </a:ext>
            </a:extLst>
          </p:cNvPr>
          <p:cNvSpPr txBox="1"/>
          <p:nvPr/>
        </p:nvSpPr>
        <p:spPr>
          <a:xfrm>
            <a:off x="627758" y="889792"/>
            <a:ext cx="2735928" cy="2920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i="0" dirty="0">
                <a:effectLst/>
                <a:ea typeface="+mj-ea"/>
                <a:cs typeface="+mj-cs"/>
              </a:rPr>
              <a:t>Results: K-means Method</a:t>
            </a:r>
            <a:endParaRPr lang="en-US" sz="5000" dirty="0"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A4C419-5959-41E1-8F5D-4385DE6B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665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diagram of a cluster of dots&#10;&#10;Description automatically generated with medium confidence">
            <a:extLst>
              <a:ext uri="{FF2B5EF4-FFF2-40B4-BE49-F238E27FC236}">
                <a16:creationId xmlns:a16="http://schemas.microsoft.com/office/drawing/2014/main" id="{74C1DE71-ECB0-B4DE-E381-98512A2B8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592" y="4695913"/>
            <a:ext cx="3531822" cy="184537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F923961-7523-4DA3-A6B8-16492042B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758" y="4546920"/>
            <a:ext cx="351253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diagram of a cluster of yellow and purple dots&#10;&#10;Description automatically generated">
            <a:extLst>
              <a:ext uri="{FF2B5EF4-FFF2-40B4-BE49-F238E27FC236}">
                <a16:creationId xmlns:a16="http://schemas.microsoft.com/office/drawing/2014/main" id="{685A3030-19FB-B6B6-E7DF-7A535AB44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0" y="4683012"/>
            <a:ext cx="3576490" cy="1868715"/>
          </a:xfrm>
          <a:prstGeom prst="rect">
            <a:avLst/>
          </a:prstGeom>
        </p:spPr>
      </p:pic>
      <p:pic>
        <p:nvPicPr>
          <p:cNvPr id="9" name="Picture 8" descr="A diagram of a number of dots&#10;&#10;Description automatically generated with medium confidence">
            <a:extLst>
              <a:ext uri="{FF2B5EF4-FFF2-40B4-BE49-F238E27FC236}">
                <a16:creationId xmlns:a16="http://schemas.microsoft.com/office/drawing/2014/main" id="{8D8B330D-21CD-B1C6-70F7-FB110B4DB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016" y="4655486"/>
            <a:ext cx="3681850" cy="1923765"/>
          </a:xfrm>
          <a:prstGeom prst="rect">
            <a:avLst/>
          </a:prstGeom>
        </p:spPr>
      </p:pic>
      <p:pic>
        <p:nvPicPr>
          <p:cNvPr id="11" name="Picture 10" descr="A screen shot of a diagram&#10;&#10;Description automatically generated">
            <a:extLst>
              <a:ext uri="{FF2B5EF4-FFF2-40B4-BE49-F238E27FC236}">
                <a16:creationId xmlns:a16="http://schemas.microsoft.com/office/drawing/2014/main" id="{9554081A-7896-3F1E-F1D5-633F1C655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781" y="66428"/>
            <a:ext cx="7298076" cy="381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99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291DA-354C-AAFA-1C2B-E8A659A7A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633548"/>
            <a:ext cx="10141799" cy="10278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i="0" kern="1200" dirty="0">
                <a:effectLst/>
                <a:latin typeface="+mn-lt"/>
                <a:ea typeface="+mj-ea"/>
                <a:cs typeface="+mj-cs"/>
              </a:rPr>
              <a:t>RESULTS</a:t>
            </a:r>
            <a:r>
              <a:rPr lang="en-US" sz="4800" b="1" dirty="0">
                <a:latin typeface="+mn-lt"/>
              </a:rPr>
              <a:t>: </a:t>
            </a:r>
            <a:r>
              <a:rPr lang="en-US" sz="4800" b="1" i="0" kern="1200" dirty="0">
                <a:effectLst/>
                <a:latin typeface="+mn-lt"/>
                <a:ea typeface="+mj-ea"/>
                <a:cs typeface="+mj-cs"/>
              </a:rPr>
              <a:t>K-Means Method</a:t>
            </a:r>
            <a:endParaRPr lang="en-US" sz="4800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id="{FFF696D8-1E0D-9948-5903-5CEA1730E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64" y="2516566"/>
            <a:ext cx="9143326" cy="349732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41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6DB87-97F9-1EFC-AD4B-E5121C4E9A78}"/>
              </a:ext>
            </a:extLst>
          </p:cNvPr>
          <p:cNvSpPr txBox="1"/>
          <p:nvPr/>
        </p:nvSpPr>
        <p:spPr>
          <a:xfrm>
            <a:off x="1424701" y="207554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RESULTS: K-Means Method</a:t>
            </a: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 descr="A screenshot of a graph&#10;&#10;Description automatically generated">
            <a:extLst>
              <a:ext uri="{FF2B5EF4-FFF2-40B4-BE49-F238E27FC236}">
                <a16:creationId xmlns:a16="http://schemas.microsoft.com/office/drawing/2014/main" id="{CDDA3EFC-AFD0-A92E-DEC4-0F6396F02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5" y="2040139"/>
            <a:ext cx="11327549" cy="430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01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91DA-354C-AAFA-1C2B-E8A659A7A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66" y="2023110"/>
            <a:ext cx="3288043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b="1">
                <a:latin typeface="+mn-lt"/>
              </a:rPr>
              <a:t>Results: </a:t>
            </a:r>
            <a:r>
              <a:rPr lang="en-US" sz="5000" b="1" i="0" kern="1200">
                <a:solidFill>
                  <a:schemeClr val="tx1"/>
                </a:solidFill>
                <a:effectLst/>
                <a:latin typeface="+mn-lt"/>
              </a:rPr>
              <a:t>INFERENCE</a:t>
            </a:r>
            <a:endParaRPr lang="en-US" sz="5000" kern="1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A chart with green orange and blue squares&#10;&#10;Description automatically generated">
            <a:extLst>
              <a:ext uri="{FF2B5EF4-FFF2-40B4-BE49-F238E27FC236}">
                <a16:creationId xmlns:a16="http://schemas.microsoft.com/office/drawing/2014/main" id="{7C8B04B0-3AEB-7463-ED05-AD270B14D3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4" r="7387" b="-3"/>
          <a:stretch/>
        </p:blipFill>
        <p:spPr>
          <a:xfrm>
            <a:off x="5332206" y="767620"/>
            <a:ext cx="3719192" cy="2542032"/>
          </a:xfrm>
          <a:prstGeom prst="rect">
            <a:avLst/>
          </a:prstGeom>
        </p:spPr>
      </p:pic>
      <p:pic>
        <p:nvPicPr>
          <p:cNvPr id="7" name="Picture 6" descr="A graph with a green and orange bar&#10;&#10;Description automatically generated with medium confidence">
            <a:extLst>
              <a:ext uri="{FF2B5EF4-FFF2-40B4-BE49-F238E27FC236}">
                <a16:creationId xmlns:a16="http://schemas.microsoft.com/office/drawing/2014/main" id="{53F58705-C92D-6608-2828-B86EFD831C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" r="4533" b="-1"/>
          <a:stretch/>
        </p:blipFill>
        <p:spPr>
          <a:xfrm>
            <a:off x="4054251" y="3548348"/>
            <a:ext cx="3721608" cy="2542032"/>
          </a:xfrm>
          <a:prstGeom prst="rect">
            <a:avLst/>
          </a:prstGeom>
        </p:spPr>
      </p:pic>
      <p:pic>
        <p:nvPicPr>
          <p:cNvPr id="4" name="Picture 3" descr="A graph with a green orange and blue rectangles&#10;&#10;Description automatically generated">
            <a:extLst>
              <a:ext uri="{FF2B5EF4-FFF2-40B4-BE49-F238E27FC236}">
                <a16:creationId xmlns:a16="http://schemas.microsoft.com/office/drawing/2014/main" id="{04A37CB8-113E-129A-C3C9-B19C6F1C6E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6" r="2414" b="-1"/>
          <a:stretch/>
        </p:blipFill>
        <p:spPr>
          <a:xfrm>
            <a:off x="7916372" y="3548347"/>
            <a:ext cx="3719192" cy="25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2F36B-4AA7-456A-0237-9FAE46FD7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 i="0" dirty="0">
                <a:effectLst/>
                <a:latin typeface="Söhne"/>
              </a:rPr>
              <a:t>Future steps</a:t>
            </a:r>
            <a:endParaRPr lang="en-US" sz="4600" dirty="0">
              <a:latin typeface="Söhne"/>
            </a:endParaRP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ACB14-5F1F-2B44-1926-D7C48B5E5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Söhne"/>
            </a:endParaRPr>
          </a:p>
          <a:p>
            <a:pPr marL="0" indent="0">
              <a:buNone/>
            </a:pPr>
            <a:endParaRPr lang="en-US" sz="2000" dirty="0">
              <a:latin typeface="Söhn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8C58FD-7BD2-B388-63F9-43E997428FC3}"/>
              </a:ext>
            </a:extLst>
          </p:cNvPr>
          <p:cNvSpPr txBox="1"/>
          <p:nvPr/>
        </p:nvSpPr>
        <p:spPr>
          <a:xfrm>
            <a:off x="973606" y="2591896"/>
            <a:ext cx="10380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Try to modify(make new)dataset  with less categorical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the SIUE dataset and implement the models using the same.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a common application for all colleges to use and identify the at-risk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Recognize at-risk students and try to help them through student organizations.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5" name="Google Shape;466;p37">
            <a:extLst>
              <a:ext uri="{FF2B5EF4-FFF2-40B4-BE49-F238E27FC236}">
                <a16:creationId xmlns:a16="http://schemas.microsoft.com/office/drawing/2014/main" id="{A6B8F2C5-70F2-0CEC-0B4B-9BE2DFA68578}"/>
              </a:ext>
            </a:extLst>
          </p:cNvPr>
          <p:cNvGrpSpPr/>
          <p:nvPr/>
        </p:nvGrpSpPr>
        <p:grpSpPr>
          <a:xfrm>
            <a:off x="8430177" y="3881798"/>
            <a:ext cx="3634887" cy="2763970"/>
            <a:chOff x="3589992" y="952722"/>
            <a:chExt cx="4751940" cy="4190770"/>
          </a:xfrm>
        </p:grpSpPr>
        <p:sp>
          <p:nvSpPr>
            <p:cNvPr id="6" name="Google Shape;467;p37">
              <a:extLst>
                <a:ext uri="{FF2B5EF4-FFF2-40B4-BE49-F238E27FC236}">
                  <a16:creationId xmlns:a16="http://schemas.microsoft.com/office/drawing/2014/main" id="{884B9770-DC4C-042B-E7A0-01AD7528B390}"/>
                </a:ext>
              </a:extLst>
            </p:cNvPr>
            <p:cNvSpPr/>
            <p:nvPr/>
          </p:nvSpPr>
          <p:spPr>
            <a:xfrm>
              <a:off x="4696381" y="3845966"/>
              <a:ext cx="1699697" cy="122199"/>
            </a:xfrm>
            <a:custGeom>
              <a:avLst/>
              <a:gdLst/>
              <a:ahLst/>
              <a:cxnLst/>
              <a:rect l="l" t="t" r="r" b="b"/>
              <a:pathLst>
                <a:path w="60380" h="4341" extrusionOk="0">
                  <a:moveTo>
                    <a:pt x="0" y="1"/>
                  </a:moveTo>
                  <a:lnTo>
                    <a:pt x="0" y="4341"/>
                  </a:lnTo>
                  <a:lnTo>
                    <a:pt x="60380" y="4341"/>
                  </a:lnTo>
                  <a:lnTo>
                    <a:pt x="603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68;p37">
              <a:extLst>
                <a:ext uri="{FF2B5EF4-FFF2-40B4-BE49-F238E27FC236}">
                  <a16:creationId xmlns:a16="http://schemas.microsoft.com/office/drawing/2014/main" id="{743E7292-A5C4-22C1-093D-FC06198CC79F}"/>
                </a:ext>
              </a:extLst>
            </p:cNvPr>
            <p:cNvSpPr/>
            <p:nvPr/>
          </p:nvSpPr>
          <p:spPr>
            <a:xfrm>
              <a:off x="4696381" y="3845966"/>
              <a:ext cx="1699697" cy="122199"/>
            </a:xfrm>
            <a:custGeom>
              <a:avLst/>
              <a:gdLst/>
              <a:ahLst/>
              <a:cxnLst/>
              <a:rect l="l" t="t" r="r" b="b"/>
              <a:pathLst>
                <a:path w="60380" h="4341" extrusionOk="0">
                  <a:moveTo>
                    <a:pt x="0" y="1"/>
                  </a:moveTo>
                  <a:lnTo>
                    <a:pt x="0" y="4341"/>
                  </a:lnTo>
                  <a:lnTo>
                    <a:pt x="60380" y="4341"/>
                  </a:lnTo>
                  <a:lnTo>
                    <a:pt x="60380" y="1"/>
                  </a:lnTo>
                  <a:close/>
                </a:path>
              </a:pathLst>
            </a:custGeom>
            <a:solidFill>
              <a:srgbClr val="103440">
                <a:alpha val="13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469;p37">
              <a:extLst>
                <a:ext uri="{FF2B5EF4-FFF2-40B4-BE49-F238E27FC236}">
                  <a16:creationId xmlns:a16="http://schemas.microsoft.com/office/drawing/2014/main" id="{5B50D115-8881-6690-D7AC-228A96342E5D}"/>
                </a:ext>
              </a:extLst>
            </p:cNvPr>
            <p:cNvGrpSpPr/>
            <p:nvPr/>
          </p:nvGrpSpPr>
          <p:grpSpPr>
            <a:xfrm>
              <a:off x="3589992" y="952722"/>
              <a:ext cx="4751940" cy="4190770"/>
              <a:chOff x="3869749" y="1084195"/>
              <a:chExt cx="4415891" cy="3894406"/>
            </a:xfrm>
          </p:grpSpPr>
          <p:sp>
            <p:nvSpPr>
              <p:cNvPr id="9" name="Google Shape;470;p37">
                <a:extLst>
                  <a:ext uri="{FF2B5EF4-FFF2-40B4-BE49-F238E27FC236}">
                    <a16:creationId xmlns:a16="http://schemas.microsoft.com/office/drawing/2014/main" id="{DE6758E5-85D0-A48F-17CB-5FF9C6FED9FC}"/>
                  </a:ext>
                </a:extLst>
              </p:cNvPr>
              <p:cNvSpPr/>
              <p:nvPr/>
            </p:nvSpPr>
            <p:spPr>
              <a:xfrm>
                <a:off x="6198096" y="3592964"/>
                <a:ext cx="1177802" cy="125176"/>
              </a:xfrm>
              <a:custGeom>
                <a:avLst/>
                <a:gdLst/>
                <a:ahLst/>
                <a:cxnLst/>
                <a:rect l="l" t="t" r="r" b="b"/>
                <a:pathLst>
                  <a:path w="45023" h="4785" extrusionOk="0">
                    <a:moveTo>
                      <a:pt x="2368" y="0"/>
                    </a:moveTo>
                    <a:cubicBezTo>
                      <a:pt x="1067" y="0"/>
                      <a:pt x="1" y="1077"/>
                      <a:pt x="1" y="2393"/>
                    </a:cubicBezTo>
                    <a:cubicBezTo>
                      <a:pt x="1" y="3709"/>
                      <a:pt x="1065" y="4785"/>
                      <a:pt x="2368" y="4785"/>
                    </a:cubicBezTo>
                    <a:lnTo>
                      <a:pt x="45022" y="4785"/>
                    </a:lnTo>
                    <a:lnTo>
                      <a:pt x="450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71;p37">
                <a:extLst>
                  <a:ext uri="{FF2B5EF4-FFF2-40B4-BE49-F238E27FC236}">
                    <a16:creationId xmlns:a16="http://schemas.microsoft.com/office/drawing/2014/main" id="{A5D752F9-84C4-DC33-2D28-3F0F0C2F9D35}"/>
                  </a:ext>
                </a:extLst>
              </p:cNvPr>
              <p:cNvSpPr/>
              <p:nvPr/>
            </p:nvSpPr>
            <p:spPr>
              <a:xfrm>
                <a:off x="4905535" y="3569787"/>
                <a:ext cx="2509267" cy="171557"/>
              </a:xfrm>
              <a:custGeom>
                <a:avLst/>
                <a:gdLst/>
                <a:ahLst/>
                <a:cxnLst/>
                <a:rect l="l" t="t" r="r" b="b"/>
                <a:pathLst>
                  <a:path w="95920" h="6558" extrusionOk="0">
                    <a:moveTo>
                      <a:pt x="2572" y="0"/>
                    </a:moveTo>
                    <a:cubicBezTo>
                      <a:pt x="1158" y="0"/>
                      <a:pt x="1" y="1157"/>
                      <a:pt x="1" y="2571"/>
                    </a:cubicBezTo>
                    <a:lnTo>
                      <a:pt x="1" y="3986"/>
                    </a:lnTo>
                    <a:cubicBezTo>
                      <a:pt x="1" y="5400"/>
                      <a:pt x="1158" y="6557"/>
                      <a:pt x="2572" y="6557"/>
                    </a:cubicBezTo>
                    <a:lnTo>
                      <a:pt x="95427" y="6557"/>
                    </a:lnTo>
                    <a:cubicBezTo>
                      <a:pt x="95847" y="6557"/>
                      <a:pt x="95918" y="5662"/>
                      <a:pt x="95918" y="5214"/>
                    </a:cubicBezTo>
                    <a:lnTo>
                      <a:pt x="52706" y="5214"/>
                    </a:lnTo>
                    <a:cubicBezTo>
                      <a:pt x="51292" y="5214"/>
                      <a:pt x="50135" y="4693"/>
                      <a:pt x="50135" y="3279"/>
                    </a:cubicBezTo>
                    <a:cubicBezTo>
                      <a:pt x="50135" y="1865"/>
                      <a:pt x="51292" y="1343"/>
                      <a:pt x="52706" y="1343"/>
                    </a:cubicBezTo>
                    <a:lnTo>
                      <a:pt x="95920" y="1343"/>
                    </a:lnTo>
                    <a:cubicBezTo>
                      <a:pt x="95920" y="869"/>
                      <a:pt x="95795" y="0"/>
                      <a:pt x="95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72;p37">
                <a:extLst>
                  <a:ext uri="{FF2B5EF4-FFF2-40B4-BE49-F238E27FC236}">
                    <a16:creationId xmlns:a16="http://schemas.microsoft.com/office/drawing/2014/main" id="{599E6463-9E73-B099-18E8-0CA9D8D763AF}"/>
                  </a:ext>
                </a:extLst>
              </p:cNvPr>
              <p:cNvSpPr/>
              <p:nvPr/>
            </p:nvSpPr>
            <p:spPr>
              <a:xfrm>
                <a:off x="4905430" y="3569709"/>
                <a:ext cx="2509607" cy="171583"/>
              </a:xfrm>
              <a:custGeom>
                <a:avLst/>
                <a:gdLst/>
                <a:ahLst/>
                <a:cxnLst/>
                <a:rect l="l" t="t" r="r" b="b"/>
                <a:pathLst>
                  <a:path w="95933" h="6559" extrusionOk="0">
                    <a:moveTo>
                      <a:pt x="52683" y="5213"/>
                    </a:moveTo>
                    <a:lnTo>
                      <a:pt x="52683" y="5195"/>
                    </a:lnTo>
                    <a:cubicBezTo>
                      <a:pt x="51568" y="5191"/>
                      <a:pt x="50632" y="4846"/>
                      <a:pt x="50288" y="4003"/>
                    </a:cubicBezTo>
                    <a:cubicBezTo>
                      <a:pt x="50196" y="3772"/>
                      <a:pt x="50148" y="3527"/>
                      <a:pt x="50148" y="3279"/>
                    </a:cubicBezTo>
                    <a:cubicBezTo>
                      <a:pt x="50148" y="1865"/>
                      <a:pt x="51305" y="1343"/>
                      <a:pt x="52719" y="1343"/>
                    </a:cubicBezTo>
                    <a:lnTo>
                      <a:pt x="95932" y="1343"/>
                    </a:lnTo>
                    <a:cubicBezTo>
                      <a:pt x="95932" y="869"/>
                      <a:pt x="95808" y="0"/>
                      <a:pt x="95442" y="0"/>
                    </a:cubicBezTo>
                    <a:lnTo>
                      <a:pt x="51910" y="0"/>
                    </a:lnTo>
                    <a:cubicBezTo>
                      <a:pt x="50108" y="0"/>
                      <a:pt x="48632" y="1475"/>
                      <a:pt x="48632" y="3279"/>
                    </a:cubicBezTo>
                    <a:cubicBezTo>
                      <a:pt x="48632" y="3496"/>
                      <a:pt x="48654" y="3713"/>
                      <a:pt x="48697" y="3925"/>
                    </a:cubicBezTo>
                    <a:lnTo>
                      <a:pt x="1" y="3925"/>
                    </a:lnTo>
                    <a:lnTo>
                      <a:pt x="1" y="3969"/>
                    </a:lnTo>
                    <a:cubicBezTo>
                      <a:pt x="1" y="5381"/>
                      <a:pt x="1156" y="6538"/>
                      <a:pt x="2570" y="6538"/>
                    </a:cubicBezTo>
                    <a:lnTo>
                      <a:pt x="51712" y="6538"/>
                    </a:lnTo>
                    <a:cubicBezTo>
                      <a:pt x="51778" y="6542"/>
                      <a:pt x="51842" y="6559"/>
                      <a:pt x="51910" y="6559"/>
                    </a:cubicBezTo>
                    <a:lnTo>
                      <a:pt x="95442" y="6559"/>
                    </a:lnTo>
                    <a:cubicBezTo>
                      <a:pt x="95861" y="6559"/>
                      <a:pt x="95932" y="5664"/>
                      <a:pt x="95932" y="5216"/>
                    </a:cubicBezTo>
                    <a:lnTo>
                      <a:pt x="52719" y="5216"/>
                    </a:lnTo>
                    <a:cubicBezTo>
                      <a:pt x="52707" y="5215"/>
                      <a:pt x="52695" y="5213"/>
                      <a:pt x="52683" y="5213"/>
                    </a:cubicBezTo>
                    <a:close/>
                  </a:path>
                </a:pathLst>
              </a:custGeom>
              <a:solidFill>
                <a:srgbClr val="10344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73;p37">
                <a:extLst>
                  <a:ext uri="{FF2B5EF4-FFF2-40B4-BE49-F238E27FC236}">
                    <a16:creationId xmlns:a16="http://schemas.microsoft.com/office/drawing/2014/main" id="{F545D03E-9079-9C92-EF10-0CC438DEE531}"/>
                  </a:ext>
                </a:extLst>
              </p:cNvPr>
              <p:cNvSpPr/>
              <p:nvPr/>
            </p:nvSpPr>
            <p:spPr>
              <a:xfrm>
                <a:off x="6341813" y="3772833"/>
                <a:ext cx="1358332" cy="113561"/>
              </a:xfrm>
              <a:custGeom>
                <a:avLst/>
                <a:gdLst/>
                <a:ahLst/>
                <a:cxnLst/>
                <a:rect l="l" t="t" r="r" b="b"/>
                <a:pathLst>
                  <a:path w="51924" h="4341" extrusionOk="0">
                    <a:moveTo>
                      <a:pt x="1" y="1"/>
                    </a:moveTo>
                    <a:lnTo>
                      <a:pt x="1" y="4341"/>
                    </a:lnTo>
                    <a:lnTo>
                      <a:pt x="51924" y="4341"/>
                    </a:lnTo>
                    <a:lnTo>
                      <a:pt x="519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74;p37">
                <a:extLst>
                  <a:ext uri="{FF2B5EF4-FFF2-40B4-BE49-F238E27FC236}">
                    <a16:creationId xmlns:a16="http://schemas.microsoft.com/office/drawing/2014/main" id="{91CECFB4-735D-0364-45DD-0E011FEBA4BF}"/>
                  </a:ext>
                </a:extLst>
              </p:cNvPr>
              <p:cNvSpPr/>
              <p:nvPr/>
            </p:nvSpPr>
            <p:spPr>
              <a:xfrm>
                <a:off x="4870926" y="3739716"/>
                <a:ext cx="2869072" cy="33276"/>
              </a:xfrm>
              <a:custGeom>
                <a:avLst/>
                <a:gdLst/>
                <a:ahLst/>
                <a:cxnLst/>
                <a:rect l="l" t="t" r="r" b="b"/>
                <a:pathLst>
                  <a:path w="109674" h="1272" extrusionOk="0">
                    <a:moveTo>
                      <a:pt x="637" y="0"/>
                    </a:moveTo>
                    <a:cubicBezTo>
                      <a:pt x="285" y="0"/>
                      <a:pt x="1" y="284"/>
                      <a:pt x="1" y="636"/>
                    </a:cubicBezTo>
                    <a:cubicBezTo>
                      <a:pt x="1" y="987"/>
                      <a:pt x="285" y="1271"/>
                      <a:pt x="637" y="1271"/>
                    </a:cubicBezTo>
                    <a:lnTo>
                      <a:pt x="109037" y="1271"/>
                    </a:lnTo>
                    <a:cubicBezTo>
                      <a:pt x="109388" y="1271"/>
                      <a:pt x="109674" y="987"/>
                      <a:pt x="109674" y="636"/>
                    </a:cubicBezTo>
                    <a:cubicBezTo>
                      <a:pt x="109674" y="284"/>
                      <a:pt x="109390" y="0"/>
                      <a:pt x="1090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75;p37">
                <a:extLst>
                  <a:ext uri="{FF2B5EF4-FFF2-40B4-BE49-F238E27FC236}">
                    <a16:creationId xmlns:a16="http://schemas.microsoft.com/office/drawing/2014/main" id="{00A79A18-F5A1-8DB5-BE91-3D9A8916BDE5}"/>
                  </a:ext>
                </a:extLst>
              </p:cNvPr>
              <p:cNvSpPr/>
              <p:nvPr/>
            </p:nvSpPr>
            <p:spPr>
              <a:xfrm>
                <a:off x="4870926" y="3885238"/>
                <a:ext cx="2869072" cy="33328"/>
              </a:xfrm>
              <a:custGeom>
                <a:avLst/>
                <a:gdLst/>
                <a:ahLst/>
                <a:cxnLst/>
                <a:rect l="l" t="t" r="r" b="b"/>
                <a:pathLst>
                  <a:path w="109674" h="1274" extrusionOk="0">
                    <a:moveTo>
                      <a:pt x="637" y="1"/>
                    </a:moveTo>
                    <a:cubicBezTo>
                      <a:pt x="285" y="1"/>
                      <a:pt x="1" y="285"/>
                      <a:pt x="1" y="637"/>
                    </a:cubicBezTo>
                    <a:cubicBezTo>
                      <a:pt x="1" y="988"/>
                      <a:pt x="285" y="1273"/>
                      <a:pt x="637" y="1273"/>
                    </a:cubicBezTo>
                    <a:lnTo>
                      <a:pt x="109037" y="1273"/>
                    </a:lnTo>
                    <a:cubicBezTo>
                      <a:pt x="109388" y="1273"/>
                      <a:pt x="109674" y="988"/>
                      <a:pt x="109674" y="637"/>
                    </a:cubicBezTo>
                    <a:cubicBezTo>
                      <a:pt x="109674" y="286"/>
                      <a:pt x="109388" y="1"/>
                      <a:pt x="1090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76;p37">
                <a:extLst>
                  <a:ext uri="{FF2B5EF4-FFF2-40B4-BE49-F238E27FC236}">
                    <a16:creationId xmlns:a16="http://schemas.microsoft.com/office/drawing/2014/main" id="{4DCC963F-A740-60EA-4B5F-88E1EFB9A869}"/>
                  </a:ext>
                </a:extLst>
              </p:cNvPr>
              <p:cNvSpPr/>
              <p:nvPr/>
            </p:nvSpPr>
            <p:spPr>
              <a:xfrm>
                <a:off x="5095343" y="3689229"/>
                <a:ext cx="246296" cy="278395"/>
              </a:xfrm>
              <a:custGeom>
                <a:avLst/>
                <a:gdLst/>
                <a:ahLst/>
                <a:cxnLst/>
                <a:rect l="l" t="t" r="r" b="b"/>
                <a:pathLst>
                  <a:path w="9415" h="10642" extrusionOk="0">
                    <a:moveTo>
                      <a:pt x="5320" y="0"/>
                    </a:moveTo>
                    <a:cubicBezTo>
                      <a:pt x="2387" y="0"/>
                      <a:pt x="0" y="2387"/>
                      <a:pt x="0" y="5321"/>
                    </a:cubicBezTo>
                    <a:cubicBezTo>
                      <a:pt x="0" y="8255"/>
                      <a:pt x="2387" y="10641"/>
                      <a:pt x="5320" y="10641"/>
                    </a:cubicBezTo>
                    <a:cubicBezTo>
                      <a:pt x="6939" y="10641"/>
                      <a:pt x="8389" y="9913"/>
                      <a:pt x="9366" y="8768"/>
                    </a:cubicBezTo>
                    <a:lnTo>
                      <a:pt x="7375" y="8768"/>
                    </a:lnTo>
                    <a:cubicBezTo>
                      <a:pt x="6755" y="9141"/>
                      <a:pt x="6044" y="9337"/>
                      <a:pt x="5322" y="9339"/>
                    </a:cubicBezTo>
                    <a:cubicBezTo>
                      <a:pt x="3106" y="9339"/>
                      <a:pt x="1304" y="7535"/>
                      <a:pt x="1304" y="5321"/>
                    </a:cubicBezTo>
                    <a:cubicBezTo>
                      <a:pt x="1304" y="3106"/>
                      <a:pt x="3106" y="1304"/>
                      <a:pt x="5322" y="1304"/>
                    </a:cubicBezTo>
                    <a:cubicBezTo>
                      <a:pt x="6080" y="1304"/>
                      <a:pt x="6823" y="1521"/>
                      <a:pt x="7464" y="1929"/>
                    </a:cubicBezTo>
                    <a:lnTo>
                      <a:pt x="9415" y="1929"/>
                    </a:lnTo>
                    <a:cubicBezTo>
                      <a:pt x="8438" y="753"/>
                      <a:pt x="6966" y="0"/>
                      <a:pt x="53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77;p37">
                <a:extLst>
                  <a:ext uri="{FF2B5EF4-FFF2-40B4-BE49-F238E27FC236}">
                    <a16:creationId xmlns:a16="http://schemas.microsoft.com/office/drawing/2014/main" id="{B87162D4-D9DD-73FA-712A-3E8833C199E4}"/>
                  </a:ext>
                </a:extLst>
              </p:cNvPr>
              <p:cNvSpPr/>
              <p:nvPr/>
            </p:nvSpPr>
            <p:spPr>
              <a:xfrm>
                <a:off x="5265768" y="3689229"/>
                <a:ext cx="246296" cy="278395"/>
              </a:xfrm>
              <a:custGeom>
                <a:avLst/>
                <a:gdLst/>
                <a:ahLst/>
                <a:cxnLst/>
                <a:rect l="l" t="t" r="r" b="b"/>
                <a:pathLst>
                  <a:path w="9415" h="10642" extrusionOk="0">
                    <a:moveTo>
                      <a:pt x="5320" y="0"/>
                    </a:moveTo>
                    <a:cubicBezTo>
                      <a:pt x="2387" y="0"/>
                      <a:pt x="1" y="2387"/>
                      <a:pt x="1" y="5321"/>
                    </a:cubicBezTo>
                    <a:cubicBezTo>
                      <a:pt x="1" y="8255"/>
                      <a:pt x="2387" y="10641"/>
                      <a:pt x="5320" y="10641"/>
                    </a:cubicBezTo>
                    <a:cubicBezTo>
                      <a:pt x="6939" y="10641"/>
                      <a:pt x="8389" y="9913"/>
                      <a:pt x="9366" y="8768"/>
                    </a:cubicBezTo>
                    <a:lnTo>
                      <a:pt x="7375" y="8768"/>
                    </a:lnTo>
                    <a:cubicBezTo>
                      <a:pt x="6755" y="9141"/>
                      <a:pt x="6044" y="9337"/>
                      <a:pt x="5322" y="9339"/>
                    </a:cubicBezTo>
                    <a:cubicBezTo>
                      <a:pt x="3106" y="9339"/>
                      <a:pt x="1303" y="7535"/>
                      <a:pt x="1303" y="5321"/>
                    </a:cubicBezTo>
                    <a:cubicBezTo>
                      <a:pt x="1303" y="3106"/>
                      <a:pt x="3106" y="1304"/>
                      <a:pt x="5322" y="1304"/>
                    </a:cubicBezTo>
                    <a:cubicBezTo>
                      <a:pt x="6080" y="1304"/>
                      <a:pt x="6823" y="1521"/>
                      <a:pt x="7464" y="1929"/>
                    </a:cubicBezTo>
                    <a:lnTo>
                      <a:pt x="9415" y="1929"/>
                    </a:lnTo>
                    <a:cubicBezTo>
                      <a:pt x="8438" y="753"/>
                      <a:pt x="6966" y="0"/>
                      <a:pt x="53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78;p37">
                <a:extLst>
                  <a:ext uri="{FF2B5EF4-FFF2-40B4-BE49-F238E27FC236}">
                    <a16:creationId xmlns:a16="http://schemas.microsoft.com/office/drawing/2014/main" id="{7581B902-4238-8487-EA6A-EFAB01667948}"/>
                  </a:ext>
                </a:extLst>
              </p:cNvPr>
              <p:cNvSpPr/>
              <p:nvPr/>
            </p:nvSpPr>
            <p:spPr>
              <a:xfrm>
                <a:off x="5437240" y="3689229"/>
                <a:ext cx="246323" cy="278395"/>
              </a:xfrm>
              <a:custGeom>
                <a:avLst/>
                <a:gdLst/>
                <a:ahLst/>
                <a:cxnLst/>
                <a:rect l="l" t="t" r="r" b="b"/>
                <a:pathLst>
                  <a:path w="9416" h="10642" extrusionOk="0">
                    <a:moveTo>
                      <a:pt x="5321" y="0"/>
                    </a:moveTo>
                    <a:cubicBezTo>
                      <a:pt x="2387" y="0"/>
                      <a:pt x="1" y="2387"/>
                      <a:pt x="1" y="5321"/>
                    </a:cubicBezTo>
                    <a:cubicBezTo>
                      <a:pt x="1" y="8255"/>
                      <a:pt x="2387" y="10641"/>
                      <a:pt x="5321" y="10641"/>
                    </a:cubicBezTo>
                    <a:cubicBezTo>
                      <a:pt x="6940" y="10641"/>
                      <a:pt x="8389" y="9913"/>
                      <a:pt x="9366" y="8768"/>
                    </a:cubicBezTo>
                    <a:lnTo>
                      <a:pt x="7375" y="8768"/>
                    </a:lnTo>
                    <a:cubicBezTo>
                      <a:pt x="6755" y="9141"/>
                      <a:pt x="6045" y="9337"/>
                      <a:pt x="5322" y="9339"/>
                    </a:cubicBezTo>
                    <a:cubicBezTo>
                      <a:pt x="3107" y="9339"/>
                      <a:pt x="1305" y="7535"/>
                      <a:pt x="1305" y="5321"/>
                    </a:cubicBezTo>
                    <a:cubicBezTo>
                      <a:pt x="1305" y="3106"/>
                      <a:pt x="3107" y="1304"/>
                      <a:pt x="5322" y="1304"/>
                    </a:cubicBezTo>
                    <a:cubicBezTo>
                      <a:pt x="6080" y="1304"/>
                      <a:pt x="6824" y="1521"/>
                      <a:pt x="7465" y="1929"/>
                    </a:cubicBezTo>
                    <a:lnTo>
                      <a:pt x="9415" y="1929"/>
                    </a:lnTo>
                    <a:cubicBezTo>
                      <a:pt x="8438" y="753"/>
                      <a:pt x="6966" y="0"/>
                      <a:pt x="5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79;p37">
                <a:extLst>
                  <a:ext uri="{FF2B5EF4-FFF2-40B4-BE49-F238E27FC236}">
                    <a16:creationId xmlns:a16="http://schemas.microsoft.com/office/drawing/2014/main" id="{98ED074E-7FAD-C3B7-FB0A-23253AE11486}"/>
                  </a:ext>
                </a:extLst>
              </p:cNvPr>
              <p:cNvSpPr/>
              <p:nvPr/>
            </p:nvSpPr>
            <p:spPr>
              <a:xfrm>
                <a:off x="5607664" y="3689229"/>
                <a:ext cx="246323" cy="278395"/>
              </a:xfrm>
              <a:custGeom>
                <a:avLst/>
                <a:gdLst/>
                <a:ahLst/>
                <a:cxnLst/>
                <a:rect l="l" t="t" r="r" b="b"/>
                <a:pathLst>
                  <a:path w="9416" h="10642" extrusionOk="0">
                    <a:moveTo>
                      <a:pt x="5321" y="0"/>
                    </a:moveTo>
                    <a:cubicBezTo>
                      <a:pt x="2387" y="0"/>
                      <a:pt x="1" y="2387"/>
                      <a:pt x="1" y="5321"/>
                    </a:cubicBezTo>
                    <a:cubicBezTo>
                      <a:pt x="1" y="8255"/>
                      <a:pt x="2387" y="10641"/>
                      <a:pt x="5321" y="10641"/>
                    </a:cubicBezTo>
                    <a:cubicBezTo>
                      <a:pt x="6940" y="10641"/>
                      <a:pt x="8389" y="9913"/>
                      <a:pt x="9366" y="8768"/>
                    </a:cubicBezTo>
                    <a:lnTo>
                      <a:pt x="7374" y="8768"/>
                    </a:lnTo>
                    <a:cubicBezTo>
                      <a:pt x="6754" y="9141"/>
                      <a:pt x="6045" y="9339"/>
                      <a:pt x="5321" y="9339"/>
                    </a:cubicBezTo>
                    <a:cubicBezTo>
                      <a:pt x="3107" y="9339"/>
                      <a:pt x="1303" y="7535"/>
                      <a:pt x="1303" y="5321"/>
                    </a:cubicBezTo>
                    <a:cubicBezTo>
                      <a:pt x="1303" y="3106"/>
                      <a:pt x="3107" y="1304"/>
                      <a:pt x="5321" y="1304"/>
                    </a:cubicBezTo>
                    <a:cubicBezTo>
                      <a:pt x="6080" y="1304"/>
                      <a:pt x="6824" y="1521"/>
                      <a:pt x="7463" y="1929"/>
                    </a:cubicBezTo>
                    <a:lnTo>
                      <a:pt x="9415" y="1929"/>
                    </a:lnTo>
                    <a:cubicBezTo>
                      <a:pt x="8438" y="753"/>
                      <a:pt x="6967" y="0"/>
                      <a:pt x="5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80;p37">
                <a:extLst>
                  <a:ext uri="{FF2B5EF4-FFF2-40B4-BE49-F238E27FC236}">
                    <a16:creationId xmlns:a16="http://schemas.microsoft.com/office/drawing/2014/main" id="{33DAA4C8-7704-8503-DDA7-9901EC482642}"/>
                  </a:ext>
                </a:extLst>
              </p:cNvPr>
              <p:cNvSpPr/>
              <p:nvPr/>
            </p:nvSpPr>
            <p:spPr>
              <a:xfrm>
                <a:off x="5779162" y="3689229"/>
                <a:ext cx="246296" cy="278395"/>
              </a:xfrm>
              <a:custGeom>
                <a:avLst/>
                <a:gdLst/>
                <a:ahLst/>
                <a:cxnLst/>
                <a:rect l="l" t="t" r="r" b="b"/>
                <a:pathLst>
                  <a:path w="9415" h="10642" extrusionOk="0">
                    <a:moveTo>
                      <a:pt x="5320" y="0"/>
                    </a:moveTo>
                    <a:cubicBezTo>
                      <a:pt x="2386" y="0"/>
                      <a:pt x="0" y="2387"/>
                      <a:pt x="0" y="5321"/>
                    </a:cubicBezTo>
                    <a:cubicBezTo>
                      <a:pt x="0" y="8255"/>
                      <a:pt x="2386" y="10641"/>
                      <a:pt x="5320" y="10641"/>
                    </a:cubicBezTo>
                    <a:cubicBezTo>
                      <a:pt x="6939" y="10641"/>
                      <a:pt x="8389" y="9913"/>
                      <a:pt x="9365" y="8768"/>
                    </a:cubicBezTo>
                    <a:lnTo>
                      <a:pt x="7375" y="8768"/>
                    </a:lnTo>
                    <a:cubicBezTo>
                      <a:pt x="6755" y="9141"/>
                      <a:pt x="6044" y="9337"/>
                      <a:pt x="5321" y="9339"/>
                    </a:cubicBezTo>
                    <a:cubicBezTo>
                      <a:pt x="3106" y="9339"/>
                      <a:pt x="1303" y="7535"/>
                      <a:pt x="1303" y="5321"/>
                    </a:cubicBezTo>
                    <a:cubicBezTo>
                      <a:pt x="1303" y="3106"/>
                      <a:pt x="3106" y="1304"/>
                      <a:pt x="5321" y="1304"/>
                    </a:cubicBezTo>
                    <a:cubicBezTo>
                      <a:pt x="6080" y="1304"/>
                      <a:pt x="6823" y="1521"/>
                      <a:pt x="7462" y="1929"/>
                    </a:cubicBezTo>
                    <a:lnTo>
                      <a:pt x="9415" y="1929"/>
                    </a:lnTo>
                    <a:cubicBezTo>
                      <a:pt x="8438" y="753"/>
                      <a:pt x="6966" y="0"/>
                      <a:pt x="53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81;p37">
                <a:extLst>
                  <a:ext uri="{FF2B5EF4-FFF2-40B4-BE49-F238E27FC236}">
                    <a16:creationId xmlns:a16="http://schemas.microsoft.com/office/drawing/2014/main" id="{F3FCB823-63D3-6510-9988-254AEC3BBA27}"/>
                  </a:ext>
                </a:extLst>
              </p:cNvPr>
              <p:cNvSpPr/>
              <p:nvPr/>
            </p:nvSpPr>
            <p:spPr>
              <a:xfrm>
                <a:off x="5949535" y="3689229"/>
                <a:ext cx="246349" cy="278395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10642" extrusionOk="0">
                    <a:moveTo>
                      <a:pt x="5322" y="0"/>
                    </a:moveTo>
                    <a:cubicBezTo>
                      <a:pt x="2389" y="0"/>
                      <a:pt x="1" y="2387"/>
                      <a:pt x="1" y="5321"/>
                    </a:cubicBezTo>
                    <a:cubicBezTo>
                      <a:pt x="1" y="8255"/>
                      <a:pt x="2389" y="10641"/>
                      <a:pt x="5322" y="10641"/>
                    </a:cubicBezTo>
                    <a:cubicBezTo>
                      <a:pt x="6941" y="10641"/>
                      <a:pt x="8391" y="9913"/>
                      <a:pt x="9366" y="8768"/>
                    </a:cubicBezTo>
                    <a:lnTo>
                      <a:pt x="7375" y="8768"/>
                    </a:lnTo>
                    <a:cubicBezTo>
                      <a:pt x="6755" y="9141"/>
                      <a:pt x="6046" y="9339"/>
                      <a:pt x="5322" y="9339"/>
                    </a:cubicBezTo>
                    <a:cubicBezTo>
                      <a:pt x="3107" y="9339"/>
                      <a:pt x="1305" y="7535"/>
                      <a:pt x="1305" y="5321"/>
                    </a:cubicBezTo>
                    <a:cubicBezTo>
                      <a:pt x="1305" y="3106"/>
                      <a:pt x="3108" y="1304"/>
                      <a:pt x="5322" y="1304"/>
                    </a:cubicBezTo>
                    <a:cubicBezTo>
                      <a:pt x="6082" y="1304"/>
                      <a:pt x="6825" y="1521"/>
                      <a:pt x="7464" y="1929"/>
                    </a:cubicBezTo>
                    <a:lnTo>
                      <a:pt x="9417" y="1929"/>
                    </a:lnTo>
                    <a:cubicBezTo>
                      <a:pt x="8440" y="753"/>
                      <a:pt x="6966" y="0"/>
                      <a:pt x="5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82;p37">
                <a:extLst>
                  <a:ext uri="{FF2B5EF4-FFF2-40B4-BE49-F238E27FC236}">
                    <a16:creationId xmlns:a16="http://schemas.microsoft.com/office/drawing/2014/main" id="{AE415649-164C-515D-BD5B-B1D33203B1AA}"/>
                  </a:ext>
                </a:extLst>
              </p:cNvPr>
              <p:cNvSpPr/>
              <p:nvPr/>
            </p:nvSpPr>
            <p:spPr>
              <a:xfrm>
                <a:off x="6321827" y="3739716"/>
                <a:ext cx="1418578" cy="33354"/>
              </a:xfrm>
              <a:custGeom>
                <a:avLst/>
                <a:gdLst/>
                <a:ahLst/>
                <a:cxnLst/>
                <a:rect l="l" t="t" r="r" b="b"/>
                <a:pathLst>
                  <a:path w="54227" h="1275" extrusionOk="0">
                    <a:moveTo>
                      <a:pt x="0" y="0"/>
                    </a:moveTo>
                    <a:lnTo>
                      <a:pt x="0" y="1274"/>
                    </a:lnTo>
                    <a:lnTo>
                      <a:pt x="54226" y="1274"/>
                    </a:lnTo>
                    <a:lnTo>
                      <a:pt x="542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83;p37">
                <a:extLst>
                  <a:ext uri="{FF2B5EF4-FFF2-40B4-BE49-F238E27FC236}">
                    <a16:creationId xmlns:a16="http://schemas.microsoft.com/office/drawing/2014/main" id="{11FBA516-B25E-3554-5A60-10B10976DD09}"/>
                  </a:ext>
                </a:extLst>
              </p:cNvPr>
              <p:cNvSpPr/>
              <p:nvPr/>
            </p:nvSpPr>
            <p:spPr>
              <a:xfrm>
                <a:off x="6321827" y="3885133"/>
                <a:ext cx="1418578" cy="33354"/>
              </a:xfrm>
              <a:custGeom>
                <a:avLst/>
                <a:gdLst/>
                <a:ahLst/>
                <a:cxnLst/>
                <a:rect l="l" t="t" r="r" b="b"/>
                <a:pathLst>
                  <a:path w="54227" h="1275" extrusionOk="0">
                    <a:moveTo>
                      <a:pt x="0" y="0"/>
                    </a:moveTo>
                    <a:lnTo>
                      <a:pt x="0" y="1274"/>
                    </a:lnTo>
                    <a:lnTo>
                      <a:pt x="54226" y="1274"/>
                    </a:lnTo>
                    <a:lnTo>
                      <a:pt x="542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84;p37">
                <a:extLst>
                  <a:ext uri="{FF2B5EF4-FFF2-40B4-BE49-F238E27FC236}">
                    <a16:creationId xmlns:a16="http://schemas.microsoft.com/office/drawing/2014/main" id="{ACA067F0-B30F-9C9D-0131-76089B53F4F8}"/>
                  </a:ext>
                </a:extLst>
              </p:cNvPr>
              <p:cNvSpPr/>
              <p:nvPr/>
            </p:nvSpPr>
            <p:spPr>
              <a:xfrm>
                <a:off x="5720461" y="4429395"/>
                <a:ext cx="2394843" cy="497406"/>
              </a:xfrm>
              <a:custGeom>
                <a:avLst/>
                <a:gdLst/>
                <a:ahLst/>
                <a:cxnLst/>
                <a:rect l="l" t="t" r="r" b="b"/>
                <a:pathLst>
                  <a:path w="91546" h="19014" extrusionOk="0">
                    <a:moveTo>
                      <a:pt x="6337" y="0"/>
                    </a:moveTo>
                    <a:cubicBezTo>
                      <a:pt x="2852" y="0"/>
                      <a:pt x="1" y="2853"/>
                      <a:pt x="1" y="6338"/>
                    </a:cubicBezTo>
                    <a:lnTo>
                      <a:pt x="1" y="12675"/>
                    </a:lnTo>
                    <a:cubicBezTo>
                      <a:pt x="1" y="16162"/>
                      <a:pt x="2852" y="19013"/>
                      <a:pt x="6337" y="19013"/>
                    </a:cubicBezTo>
                    <a:lnTo>
                      <a:pt x="91545" y="19013"/>
                    </a:lnTo>
                    <a:cubicBezTo>
                      <a:pt x="88059" y="19013"/>
                      <a:pt x="85207" y="16162"/>
                      <a:pt x="85207" y="12675"/>
                    </a:cubicBezTo>
                    <a:lnTo>
                      <a:pt x="85207" y="6338"/>
                    </a:lnTo>
                    <a:cubicBezTo>
                      <a:pt x="85207" y="2852"/>
                      <a:pt x="88059" y="0"/>
                      <a:pt x="915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85;p37">
                <a:extLst>
                  <a:ext uri="{FF2B5EF4-FFF2-40B4-BE49-F238E27FC236}">
                    <a16:creationId xmlns:a16="http://schemas.microsoft.com/office/drawing/2014/main" id="{C49A68DA-F0CB-6E96-A840-20E7C25308C5}"/>
                  </a:ext>
                </a:extLst>
              </p:cNvPr>
              <p:cNvSpPr/>
              <p:nvPr/>
            </p:nvSpPr>
            <p:spPr>
              <a:xfrm>
                <a:off x="3869749" y="4375534"/>
                <a:ext cx="4217149" cy="603066"/>
              </a:xfrm>
              <a:custGeom>
                <a:avLst/>
                <a:gdLst/>
                <a:ahLst/>
                <a:cxnLst/>
                <a:rect l="l" t="t" r="r" b="b"/>
                <a:pathLst>
                  <a:path w="161206" h="23053" extrusionOk="0">
                    <a:moveTo>
                      <a:pt x="6312" y="0"/>
                    </a:moveTo>
                    <a:cubicBezTo>
                      <a:pt x="5749" y="7"/>
                      <a:pt x="5295" y="467"/>
                      <a:pt x="5295" y="1030"/>
                    </a:cubicBezTo>
                    <a:cubicBezTo>
                      <a:pt x="5295" y="1594"/>
                      <a:pt x="5749" y="2052"/>
                      <a:pt x="6312" y="2059"/>
                    </a:cubicBezTo>
                    <a:lnTo>
                      <a:pt x="6339" y="2059"/>
                    </a:lnTo>
                    <a:cubicBezTo>
                      <a:pt x="2853" y="2059"/>
                      <a:pt x="1" y="4912"/>
                      <a:pt x="1" y="8397"/>
                    </a:cubicBezTo>
                    <a:lnTo>
                      <a:pt x="1" y="14734"/>
                    </a:lnTo>
                    <a:cubicBezTo>
                      <a:pt x="1" y="18099"/>
                      <a:pt x="2659" y="20864"/>
                      <a:pt x="5978" y="21053"/>
                    </a:cubicBezTo>
                    <a:cubicBezTo>
                      <a:pt x="5502" y="21216"/>
                      <a:pt x="5214" y="21700"/>
                      <a:pt x="5297" y="22195"/>
                    </a:cubicBezTo>
                    <a:cubicBezTo>
                      <a:pt x="5380" y="22690"/>
                      <a:pt x="5808" y="23053"/>
                      <a:pt x="6309" y="23053"/>
                    </a:cubicBezTo>
                    <a:cubicBezTo>
                      <a:pt x="6310" y="23053"/>
                      <a:pt x="6311" y="23053"/>
                      <a:pt x="6312" y="23053"/>
                    </a:cubicBezTo>
                    <a:lnTo>
                      <a:pt x="160177" y="23053"/>
                    </a:lnTo>
                    <a:cubicBezTo>
                      <a:pt x="160745" y="23053"/>
                      <a:pt x="161206" y="22592"/>
                      <a:pt x="161206" y="22022"/>
                    </a:cubicBezTo>
                    <a:cubicBezTo>
                      <a:pt x="161206" y="21454"/>
                      <a:pt x="160745" y="20992"/>
                      <a:pt x="160177" y="20992"/>
                    </a:cubicBezTo>
                    <a:lnTo>
                      <a:pt x="160177" y="20993"/>
                    </a:lnTo>
                    <a:lnTo>
                      <a:pt x="98205" y="20993"/>
                    </a:lnTo>
                    <a:cubicBezTo>
                      <a:pt x="95166" y="20531"/>
                      <a:pt x="92815" y="17898"/>
                      <a:pt x="92815" y="14734"/>
                    </a:cubicBezTo>
                    <a:lnTo>
                      <a:pt x="92815" y="8397"/>
                    </a:lnTo>
                    <a:cubicBezTo>
                      <a:pt x="92815" y="4911"/>
                      <a:pt x="95667" y="2059"/>
                      <a:pt x="99152" y="2059"/>
                    </a:cubicBezTo>
                    <a:lnTo>
                      <a:pt x="160175" y="2059"/>
                    </a:lnTo>
                    <a:cubicBezTo>
                      <a:pt x="160739" y="2052"/>
                      <a:pt x="161192" y="1594"/>
                      <a:pt x="161192" y="1030"/>
                    </a:cubicBezTo>
                    <a:cubicBezTo>
                      <a:pt x="161192" y="467"/>
                      <a:pt x="160739" y="7"/>
                      <a:pt x="160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86;p37">
                <a:extLst>
                  <a:ext uri="{FF2B5EF4-FFF2-40B4-BE49-F238E27FC236}">
                    <a16:creationId xmlns:a16="http://schemas.microsoft.com/office/drawing/2014/main" id="{5BD93615-0D0C-5E50-E03B-8C34DC4830B6}"/>
                  </a:ext>
                </a:extLst>
              </p:cNvPr>
              <p:cNvSpPr/>
              <p:nvPr/>
            </p:nvSpPr>
            <p:spPr>
              <a:xfrm>
                <a:off x="6903705" y="4547005"/>
                <a:ext cx="211085" cy="214512"/>
              </a:xfrm>
              <a:custGeom>
                <a:avLst/>
                <a:gdLst/>
                <a:ahLst/>
                <a:cxnLst/>
                <a:rect l="l" t="t" r="r" b="b"/>
                <a:pathLst>
                  <a:path w="8069" h="8200" extrusionOk="0">
                    <a:moveTo>
                      <a:pt x="0" y="0"/>
                    </a:moveTo>
                    <a:cubicBezTo>
                      <a:pt x="0" y="681"/>
                      <a:pt x="2334" y="525"/>
                      <a:pt x="2334" y="5916"/>
                    </a:cubicBezTo>
                    <a:lnTo>
                      <a:pt x="2334" y="8200"/>
                    </a:lnTo>
                    <a:lnTo>
                      <a:pt x="5008" y="5293"/>
                    </a:lnTo>
                    <a:lnTo>
                      <a:pt x="7764" y="8200"/>
                    </a:lnTo>
                    <a:lnTo>
                      <a:pt x="7764" y="5604"/>
                    </a:lnTo>
                    <a:cubicBezTo>
                      <a:pt x="7764" y="5604"/>
                      <a:pt x="8069" y="0"/>
                      <a:pt x="55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87;p37">
                <a:extLst>
                  <a:ext uri="{FF2B5EF4-FFF2-40B4-BE49-F238E27FC236}">
                    <a16:creationId xmlns:a16="http://schemas.microsoft.com/office/drawing/2014/main" id="{D583AC84-EF53-827E-14DE-9738874E2349}"/>
                  </a:ext>
                </a:extLst>
              </p:cNvPr>
              <p:cNvSpPr/>
              <p:nvPr/>
            </p:nvSpPr>
            <p:spPr>
              <a:xfrm>
                <a:off x="6224673" y="4376528"/>
                <a:ext cx="1886633" cy="602072"/>
              </a:xfrm>
              <a:custGeom>
                <a:avLst/>
                <a:gdLst/>
                <a:ahLst/>
                <a:cxnLst/>
                <a:rect l="l" t="t" r="r" b="b"/>
                <a:pathLst>
                  <a:path w="72119" h="23015" extrusionOk="0">
                    <a:moveTo>
                      <a:pt x="6878" y="1"/>
                    </a:moveTo>
                    <a:cubicBezTo>
                      <a:pt x="3671" y="1"/>
                      <a:pt x="3" y="1651"/>
                      <a:pt x="3" y="8340"/>
                    </a:cubicBezTo>
                    <a:lnTo>
                      <a:pt x="3" y="14677"/>
                    </a:lnTo>
                    <a:cubicBezTo>
                      <a:pt x="0" y="20057"/>
                      <a:pt x="3671" y="23015"/>
                      <a:pt x="6878" y="23015"/>
                    </a:cubicBezTo>
                    <a:lnTo>
                      <a:pt x="71076" y="23015"/>
                    </a:lnTo>
                    <a:cubicBezTo>
                      <a:pt x="71650" y="23015"/>
                      <a:pt x="72118" y="22552"/>
                      <a:pt x="72118" y="21986"/>
                    </a:cubicBezTo>
                    <a:cubicBezTo>
                      <a:pt x="72118" y="21419"/>
                      <a:pt x="71650" y="20955"/>
                      <a:pt x="71076" y="20955"/>
                    </a:cubicBezTo>
                    <a:lnTo>
                      <a:pt x="8340" y="20955"/>
                    </a:lnTo>
                    <a:cubicBezTo>
                      <a:pt x="5237" y="20550"/>
                      <a:pt x="2819" y="17885"/>
                      <a:pt x="2819" y="14677"/>
                    </a:cubicBezTo>
                    <a:lnTo>
                      <a:pt x="2819" y="8340"/>
                    </a:lnTo>
                    <a:cubicBezTo>
                      <a:pt x="2819" y="5130"/>
                      <a:pt x="5240" y="2463"/>
                      <a:pt x="8344" y="2060"/>
                    </a:cubicBezTo>
                    <a:lnTo>
                      <a:pt x="71076" y="2060"/>
                    </a:lnTo>
                    <a:cubicBezTo>
                      <a:pt x="71650" y="2060"/>
                      <a:pt x="72118" y="1596"/>
                      <a:pt x="72118" y="1031"/>
                    </a:cubicBezTo>
                    <a:cubicBezTo>
                      <a:pt x="72118" y="465"/>
                      <a:pt x="71650" y="1"/>
                      <a:pt x="710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88;p37">
                <a:extLst>
                  <a:ext uri="{FF2B5EF4-FFF2-40B4-BE49-F238E27FC236}">
                    <a16:creationId xmlns:a16="http://schemas.microsoft.com/office/drawing/2014/main" id="{255A6783-B6E0-082F-4053-D37191A145F1}"/>
                  </a:ext>
                </a:extLst>
              </p:cNvPr>
              <p:cNvSpPr/>
              <p:nvPr/>
            </p:nvSpPr>
            <p:spPr>
              <a:xfrm>
                <a:off x="3869749" y="4760096"/>
                <a:ext cx="2551542" cy="218148"/>
              </a:xfrm>
              <a:custGeom>
                <a:avLst/>
                <a:gdLst/>
                <a:ahLst/>
                <a:cxnLst/>
                <a:rect l="l" t="t" r="r" b="b"/>
                <a:pathLst>
                  <a:path w="97536" h="8339" extrusionOk="0">
                    <a:moveTo>
                      <a:pt x="90661" y="0"/>
                    </a:moveTo>
                    <a:lnTo>
                      <a:pt x="1" y="21"/>
                    </a:lnTo>
                    <a:cubicBezTo>
                      <a:pt x="1" y="3384"/>
                      <a:pt x="2659" y="6150"/>
                      <a:pt x="5978" y="6340"/>
                    </a:cubicBezTo>
                    <a:cubicBezTo>
                      <a:pt x="5575" y="6480"/>
                      <a:pt x="5283" y="6860"/>
                      <a:pt x="5283" y="7308"/>
                    </a:cubicBezTo>
                    <a:cubicBezTo>
                      <a:pt x="5285" y="7876"/>
                      <a:pt x="5744" y="8337"/>
                      <a:pt x="6312" y="8338"/>
                    </a:cubicBezTo>
                    <a:lnTo>
                      <a:pt x="97536" y="8338"/>
                    </a:lnTo>
                    <a:cubicBezTo>
                      <a:pt x="94329" y="8338"/>
                      <a:pt x="90658" y="5381"/>
                      <a:pt x="906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89;p37">
                <a:extLst>
                  <a:ext uri="{FF2B5EF4-FFF2-40B4-BE49-F238E27FC236}">
                    <a16:creationId xmlns:a16="http://schemas.microsoft.com/office/drawing/2014/main" id="{C1D5166C-A82E-95D1-2C53-D6FC68DAAF39}"/>
                  </a:ext>
                </a:extLst>
              </p:cNvPr>
              <p:cNvSpPr/>
              <p:nvPr/>
            </p:nvSpPr>
            <p:spPr>
              <a:xfrm>
                <a:off x="5552522" y="3963793"/>
                <a:ext cx="2394843" cy="364775"/>
              </a:xfrm>
              <a:custGeom>
                <a:avLst/>
                <a:gdLst/>
                <a:ahLst/>
                <a:cxnLst/>
                <a:rect l="l" t="t" r="r" b="b"/>
                <a:pathLst>
                  <a:path w="91546" h="13944" extrusionOk="0">
                    <a:moveTo>
                      <a:pt x="6339" y="1"/>
                    </a:moveTo>
                    <a:cubicBezTo>
                      <a:pt x="2852" y="1"/>
                      <a:pt x="1" y="2853"/>
                      <a:pt x="1" y="6339"/>
                    </a:cubicBezTo>
                    <a:lnTo>
                      <a:pt x="1" y="7606"/>
                    </a:lnTo>
                    <a:cubicBezTo>
                      <a:pt x="1" y="11092"/>
                      <a:pt x="2852" y="13944"/>
                      <a:pt x="6339" y="13944"/>
                    </a:cubicBezTo>
                    <a:lnTo>
                      <a:pt x="91545" y="13944"/>
                    </a:lnTo>
                    <a:cubicBezTo>
                      <a:pt x="88060" y="13944"/>
                      <a:pt x="85208" y="11092"/>
                      <a:pt x="85208" y="7606"/>
                    </a:cubicBezTo>
                    <a:lnTo>
                      <a:pt x="85208" y="6339"/>
                    </a:lnTo>
                    <a:cubicBezTo>
                      <a:pt x="85208" y="2853"/>
                      <a:pt x="88060" y="1"/>
                      <a:pt x="915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90;p37">
                <a:extLst>
                  <a:ext uri="{FF2B5EF4-FFF2-40B4-BE49-F238E27FC236}">
                    <a16:creationId xmlns:a16="http://schemas.microsoft.com/office/drawing/2014/main" id="{A01EFA6F-F101-9137-C846-BDAB60620143}"/>
                  </a:ext>
                </a:extLst>
              </p:cNvPr>
              <p:cNvSpPr/>
              <p:nvPr/>
            </p:nvSpPr>
            <p:spPr>
              <a:xfrm>
                <a:off x="4036381" y="3914405"/>
                <a:ext cx="3930749" cy="462169"/>
              </a:xfrm>
              <a:custGeom>
                <a:avLst/>
                <a:gdLst/>
                <a:ahLst/>
                <a:cxnLst/>
                <a:rect l="l" t="t" r="r" b="b"/>
                <a:pathLst>
                  <a:path w="150258" h="17667" extrusionOk="0">
                    <a:moveTo>
                      <a:pt x="149300" y="1"/>
                    </a:moveTo>
                    <a:cubicBezTo>
                      <a:pt x="149295" y="1"/>
                      <a:pt x="149289" y="1"/>
                      <a:pt x="149284" y="1"/>
                    </a:cubicBezTo>
                    <a:lnTo>
                      <a:pt x="5995" y="1"/>
                    </a:lnTo>
                    <a:cubicBezTo>
                      <a:pt x="5994" y="1"/>
                      <a:pt x="5993" y="1"/>
                      <a:pt x="5992" y="1"/>
                    </a:cubicBezTo>
                    <a:cubicBezTo>
                      <a:pt x="5510" y="1"/>
                      <a:pt x="5103" y="360"/>
                      <a:pt x="5043" y="839"/>
                    </a:cubicBezTo>
                    <a:cubicBezTo>
                      <a:pt x="4984" y="1320"/>
                      <a:pt x="5292" y="1769"/>
                      <a:pt x="5762" y="1886"/>
                    </a:cubicBezTo>
                    <a:cubicBezTo>
                      <a:pt x="2580" y="1962"/>
                      <a:pt x="0" y="4582"/>
                      <a:pt x="0" y="7781"/>
                    </a:cubicBezTo>
                    <a:lnTo>
                      <a:pt x="0" y="9882"/>
                    </a:lnTo>
                    <a:cubicBezTo>
                      <a:pt x="0" y="13086"/>
                      <a:pt x="2589" y="15709"/>
                      <a:pt x="5778" y="15777"/>
                    </a:cubicBezTo>
                    <a:cubicBezTo>
                      <a:pt x="5302" y="15887"/>
                      <a:pt x="4987" y="16336"/>
                      <a:pt x="5043" y="16819"/>
                    </a:cubicBezTo>
                    <a:cubicBezTo>
                      <a:pt x="5098" y="17303"/>
                      <a:pt x="5507" y="17667"/>
                      <a:pt x="5993" y="17667"/>
                    </a:cubicBezTo>
                    <a:cubicBezTo>
                      <a:pt x="5994" y="17667"/>
                      <a:pt x="5995" y="17667"/>
                      <a:pt x="5996" y="17667"/>
                    </a:cubicBezTo>
                    <a:lnTo>
                      <a:pt x="149286" y="17667"/>
                    </a:lnTo>
                    <a:cubicBezTo>
                      <a:pt x="149290" y="17667"/>
                      <a:pt x="149295" y="17667"/>
                      <a:pt x="149299" y="17667"/>
                    </a:cubicBezTo>
                    <a:cubicBezTo>
                      <a:pt x="149828" y="17667"/>
                      <a:pt x="150258" y="17238"/>
                      <a:pt x="150258" y="16708"/>
                    </a:cubicBezTo>
                    <a:cubicBezTo>
                      <a:pt x="150258" y="16178"/>
                      <a:pt x="149828" y="15749"/>
                      <a:pt x="149299" y="15749"/>
                    </a:cubicBezTo>
                    <a:cubicBezTo>
                      <a:pt x="149295" y="15749"/>
                      <a:pt x="149290" y="15749"/>
                      <a:pt x="149286" y="15749"/>
                    </a:cubicBezTo>
                    <a:lnTo>
                      <a:pt x="91711" y="15749"/>
                    </a:lnTo>
                    <a:cubicBezTo>
                      <a:pt x="88757" y="15435"/>
                      <a:pt x="86433" y="12916"/>
                      <a:pt x="86433" y="9880"/>
                    </a:cubicBezTo>
                    <a:lnTo>
                      <a:pt x="86433" y="7781"/>
                    </a:lnTo>
                    <a:cubicBezTo>
                      <a:pt x="86433" y="4757"/>
                      <a:pt x="88738" y="2249"/>
                      <a:pt x="91676" y="1919"/>
                    </a:cubicBezTo>
                    <a:lnTo>
                      <a:pt x="149284" y="1919"/>
                    </a:lnTo>
                    <a:cubicBezTo>
                      <a:pt x="149289" y="1919"/>
                      <a:pt x="149293" y="1919"/>
                      <a:pt x="149298" y="1919"/>
                    </a:cubicBezTo>
                    <a:cubicBezTo>
                      <a:pt x="149827" y="1919"/>
                      <a:pt x="150256" y="1489"/>
                      <a:pt x="150256" y="960"/>
                    </a:cubicBezTo>
                    <a:cubicBezTo>
                      <a:pt x="150256" y="430"/>
                      <a:pt x="149828" y="1"/>
                      <a:pt x="1493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91;p37">
                <a:extLst>
                  <a:ext uri="{FF2B5EF4-FFF2-40B4-BE49-F238E27FC236}">
                    <a16:creationId xmlns:a16="http://schemas.microsoft.com/office/drawing/2014/main" id="{A0346372-A057-CC61-DF6F-C27DFDFACB49}"/>
                  </a:ext>
                </a:extLst>
              </p:cNvPr>
              <p:cNvSpPr/>
              <p:nvPr/>
            </p:nvSpPr>
            <p:spPr>
              <a:xfrm>
                <a:off x="6237701" y="3914405"/>
                <a:ext cx="1729856" cy="462169"/>
              </a:xfrm>
              <a:custGeom>
                <a:avLst/>
                <a:gdLst/>
                <a:ahLst/>
                <a:cxnLst/>
                <a:rect l="l" t="t" r="r" b="b"/>
                <a:pathLst>
                  <a:path w="66126" h="17667" extrusionOk="0">
                    <a:moveTo>
                      <a:pt x="4388" y="1"/>
                    </a:moveTo>
                    <a:cubicBezTo>
                      <a:pt x="3860" y="2"/>
                      <a:pt x="3430" y="430"/>
                      <a:pt x="3429" y="960"/>
                    </a:cubicBezTo>
                    <a:cubicBezTo>
                      <a:pt x="3430" y="1120"/>
                      <a:pt x="3472" y="1278"/>
                      <a:pt x="3552" y="1418"/>
                    </a:cubicBezTo>
                    <a:cubicBezTo>
                      <a:pt x="1411" y="2912"/>
                      <a:pt x="0" y="5384"/>
                      <a:pt x="0" y="8178"/>
                    </a:cubicBezTo>
                    <a:lnTo>
                      <a:pt x="0" y="9469"/>
                    </a:lnTo>
                    <a:cubicBezTo>
                      <a:pt x="0" y="12264"/>
                      <a:pt x="1413" y="14739"/>
                      <a:pt x="3555" y="16233"/>
                    </a:cubicBezTo>
                    <a:cubicBezTo>
                      <a:pt x="3474" y="16375"/>
                      <a:pt x="3430" y="16535"/>
                      <a:pt x="3429" y="16699"/>
                    </a:cubicBezTo>
                    <a:cubicBezTo>
                      <a:pt x="3430" y="17227"/>
                      <a:pt x="3860" y="17656"/>
                      <a:pt x="4388" y="17658"/>
                    </a:cubicBezTo>
                    <a:lnTo>
                      <a:pt x="7244" y="17658"/>
                    </a:lnTo>
                    <a:cubicBezTo>
                      <a:pt x="7262" y="17659"/>
                      <a:pt x="7281" y="17665"/>
                      <a:pt x="7301" y="17667"/>
                    </a:cubicBezTo>
                    <a:lnTo>
                      <a:pt x="64337" y="17667"/>
                    </a:lnTo>
                    <a:cubicBezTo>
                      <a:pt x="64356" y="17665"/>
                      <a:pt x="64374" y="17659"/>
                      <a:pt x="64393" y="17658"/>
                    </a:cubicBezTo>
                    <a:lnTo>
                      <a:pt x="65165" y="17658"/>
                    </a:lnTo>
                    <a:cubicBezTo>
                      <a:pt x="65437" y="17656"/>
                      <a:pt x="65696" y="17539"/>
                      <a:pt x="65875" y="17335"/>
                    </a:cubicBezTo>
                    <a:cubicBezTo>
                      <a:pt x="65878" y="17335"/>
                      <a:pt x="65880" y="17335"/>
                      <a:pt x="65883" y="17334"/>
                    </a:cubicBezTo>
                    <a:cubicBezTo>
                      <a:pt x="65890" y="17326"/>
                      <a:pt x="65893" y="17316"/>
                      <a:pt x="65899" y="17307"/>
                    </a:cubicBezTo>
                    <a:cubicBezTo>
                      <a:pt x="65963" y="17231"/>
                      <a:pt x="66017" y="17145"/>
                      <a:pt x="66054" y="17054"/>
                    </a:cubicBezTo>
                    <a:cubicBezTo>
                      <a:pt x="66057" y="17047"/>
                      <a:pt x="66058" y="17039"/>
                      <a:pt x="66061" y="17032"/>
                    </a:cubicBezTo>
                    <a:cubicBezTo>
                      <a:pt x="66101" y="16926"/>
                      <a:pt x="66124" y="16812"/>
                      <a:pt x="66125" y="16697"/>
                    </a:cubicBezTo>
                    <a:cubicBezTo>
                      <a:pt x="66122" y="16170"/>
                      <a:pt x="65694" y="15740"/>
                      <a:pt x="65165" y="15740"/>
                    </a:cubicBezTo>
                    <a:lnTo>
                      <a:pt x="7528" y="15740"/>
                    </a:lnTo>
                    <a:cubicBezTo>
                      <a:pt x="4602" y="15396"/>
                      <a:pt x="2312" y="12896"/>
                      <a:pt x="2312" y="9880"/>
                    </a:cubicBezTo>
                    <a:lnTo>
                      <a:pt x="2312" y="7781"/>
                    </a:lnTo>
                    <a:cubicBezTo>
                      <a:pt x="2312" y="4757"/>
                      <a:pt x="4617" y="2249"/>
                      <a:pt x="7555" y="1919"/>
                    </a:cubicBezTo>
                    <a:lnTo>
                      <a:pt x="65165" y="1919"/>
                    </a:lnTo>
                    <a:cubicBezTo>
                      <a:pt x="65694" y="1917"/>
                      <a:pt x="66122" y="1488"/>
                      <a:pt x="66124" y="958"/>
                    </a:cubicBezTo>
                    <a:cubicBezTo>
                      <a:pt x="66122" y="924"/>
                      <a:pt x="66119" y="890"/>
                      <a:pt x="66113" y="856"/>
                    </a:cubicBezTo>
                    <a:cubicBezTo>
                      <a:pt x="66113" y="851"/>
                      <a:pt x="66113" y="848"/>
                      <a:pt x="66112" y="844"/>
                    </a:cubicBezTo>
                    <a:cubicBezTo>
                      <a:pt x="66101" y="744"/>
                      <a:pt x="66073" y="646"/>
                      <a:pt x="66032" y="555"/>
                    </a:cubicBezTo>
                    <a:cubicBezTo>
                      <a:pt x="65929" y="307"/>
                      <a:pt x="65722" y="57"/>
                      <a:pt x="65363" y="20"/>
                    </a:cubicBezTo>
                    <a:cubicBezTo>
                      <a:pt x="65354" y="19"/>
                      <a:pt x="65345" y="19"/>
                      <a:pt x="65336" y="17"/>
                    </a:cubicBezTo>
                    <a:cubicBezTo>
                      <a:pt x="65318" y="16"/>
                      <a:pt x="65302" y="10"/>
                      <a:pt x="65281" y="10"/>
                    </a:cubicBezTo>
                    <a:lnTo>
                      <a:pt x="65260" y="10"/>
                    </a:lnTo>
                    <a:cubicBezTo>
                      <a:pt x="65229" y="5"/>
                      <a:pt x="65197" y="2"/>
                      <a:pt x="65166" y="1"/>
                    </a:cubicBezTo>
                    <a:close/>
                  </a:path>
                </a:pathLst>
              </a:custGeom>
              <a:solidFill>
                <a:srgbClr val="10344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92;p37">
                <a:extLst>
                  <a:ext uri="{FF2B5EF4-FFF2-40B4-BE49-F238E27FC236}">
                    <a16:creationId xmlns:a16="http://schemas.microsoft.com/office/drawing/2014/main" id="{4A61A400-7BF8-5B85-1B58-BF6404955D33}"/>
                  </a:ext>
                </a:extLst>
              </p:cNvPr>
              <p:cNvSpPr/>
              <p:nvPr/>
            </p:nvSpPr>
            <p:spPr>
              <a:xfrm>
                <a:off x="4042083" y="4213506"/>
                <a:ext cx="2387728" cy="162715"/>
              </a:xfrm>
              <a:custGeom>
                <a:avLst/>
                <a:gdLst/>
                <a:ahLst/>
                <a:cxnLst/>
                <a:rect l="l" t="t" r="r" b="b"/>
                <a:pathLst>
                  <a:path w="91274" h="6220" extrusionOk="0">
                    <a:moveTo>
                      <a:pt x="1" y="0"/>
                    </a:moveTo>
                    <a:cubicBezTo>
                      <a:pt x="682" y="2452"/>
                      <a:pt x="2910" y="4273"/>
                      <a:pt x="5558" y="4330"/>
                    </a:cubicBezTo>
                    <a:cubicBezTo>
                      <a:pt x="5084" y="4440"/>
                      <a:pt x="4769" y="4889"/>
                      <a:pt x="4825" y="5372"/>
                    </a:cubicBezTo>
                    <a:cubicBezTo>
                      <a:pt x="4880" y="5854"/>
                      <a:pt x="5289" y="6219"/>
                      <a:pt x="5774" y="6219"/>
                    </a:cubicBezTo>
                    <a:cubicBezTo>
                      <a:pt x="5775" y="6219"/>
                      <a:pt x="5776" y="6219"/>
                      <a:pt x="5777" y="6219"/>
                    </a:cubicBezTo>
                    <a:lnTo>
                      <a:pt x="91272" y="6219"/>
                    </a:lnTo>
                    <a:lnTo>
                      <a:pt x="91273" y="4261"/>
                    </a:lnTo>
                    <a:cubicBezTo>
                      <a:pt x="88948" y="3921"/>
                      <a:pt x="87049" y="2226"/>
                      <a:pt x="86432" y="0"/>
                    </a:cubicBezTo>
                    <a:close/>
                  </a:path>
                </a:pathLst>
              </a:custGeom>
              <a:solidFill>
                <a:srgbClr val="10344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93;p37">
                <a:extLst>
                  <a:ext uri="{FF2B5EF4-FFF2-40B4-BE49-F238E27FC236}">
                    <a16:creationId xmlns:a16="http://schemas.microsoft.com/office/drawing/2014/main" id="{D842E948-D6C8-3B0E-CFA6-69F83DCF0B18}"/>
                  </a:ext>
                </a:extLst>
              </p:cNvPr>
              <p:cNvSpPr/>
              <p:nvPr/>
            </p:nvSpPr>
            <p:spPr>
              <a:xfrm>
                <a:off x="6069761" y="2237462"/>
                <a:ext cx="496464" cy="291265"/>
              </a:xfrm>
              <a:custGeom>
                <a:avLst/>
                <a:gdLst/>
                <a:ahLst/>
                <a:cxnLst/>
                <a:rect l="l" t="t" r="r" b="b"/>
                <a:pathLst>
                  <a:path w="18978" h="11134" extrusionOk="0">
                    <a:moveTo>
                      <a:pt x="18523" y="1670"/>
                    </a:moveTo>
                    <a:cubicBezTo>
                      <a:pt x="18773" y="1876"/>
                      <a:pt x="18923" y="2025"/>
                      <a:pt x="18978" y="2051"/>
                    </a:cubicBezTo>
                    <a:cubicBezTo>
                      <a:pt x="18978" y="2051"/>
                      <a:pt x="18827" y="1833"/>
                      <a:pt x="18523" y="1670"/>
                    </a:cubicBezTo>
                    <a:close/>
                    <a:moveTo>
                      <a:pt x="13658" y="0"/>
                    </a:moveTo>
                    <a:cubicBezTo>
                      <a:pt x="12395" y="0"/>
                      <a:pt x="10889" y="259"/>
                      <a:pt x="9120" y="960"/>
                    </a:cubicBezTo>
                    <a:cubicBezTo>
                      <a:pt x="2500" y="3587"/>
                      <a:pt x="0" y="6011"/>
                      <a:pt x="555" y="9404"/>
                    </a:cubicBezTo>
                    <a:cubicBezTo>
                      <a:pt x="772" y="10730"/>
                      <a:pt x="1340" y="11134"/>
                      <a:pt x="1952" y="11134"/>
                    </a:cubicBezTo>
                    <a:cubicBezTo>
                      <a:pt x="2906" y="11134"/>
                      <a:pt x="3967" y="10151"/>
                      <a:pt x="3967" y="10151"/>
                    </a:cubicBezTo>
                    <a:cubicBezTo>
                      <a:pt x="4328" y="10147"/>
                      <a:pt x="10546" y="9769"/>
                      <a:pt x="13949" y="4728"/>
                    </a:cubicBezTo>
                    <a:cubicBezTo>
                      <a:pt x="15705" y="2127"/>
                      <a:pt x="16988" y="1497"/>
                      <a:pt x="17818" y="1497"/>
                    </a:cubicBezTo>
                    <a:cubicBezTo>
                      <a:pt x="18108" y="1497"/>
                      <a:pt x="18342" y="1574"/>
                      <a:pt x="18523" y="1670"/>
                    </a:cubicBezTo>
                    <a:lnTo>
                      <a:pt x="18523" y="1670"/>
                    </a:lnTo>
                    <a:cubicBezTo>
                      <a:pt x="17799" y="1075"/>
                      <a:pt x="16232" y="0"/>
                      <a:pt x="13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94;p37">
                <a:extLst>
                  <a:ext uri="{FF2B5EF4-FFF2-40B4-BE49-F238E27FC236}">
                    <a16:creationId xmlns:a16="http://schemas.microsoft.com/office/drawing/2014/main" id="{93DE774A-8FFF-89BD-C290-311542DD06E5}"/>
                  </a:ext>
                </a:extLst>
              </p:cNvPr>
              <p:cNvSpPr/>
              <p:nvPr/>
            </p:nvSpPr>
            <p:spPr>
              <a:xfrm>
                <a:off x="5826693" y="2154669"/>
                <a:ext cx="288231" cy="465465"/>
              </a:xfrm>
              <a:custGeom>
                <a:avLst/>
                <a:gdLst/>
                <a:ahLst/>
                <a:cxnLst/>
                <a:rect l="l" t="t" r="r" b="b"/>
                <a:pathLst>
                  <a:path w="11018" h="17793" extrusionOk="0">
                    <a:moveTo>
                      <a:pt x="1990" y="1"/>
                    </a:moveTo>
                    <a:cubicBezTo>
                      <a:pt x="1476" y="1"/>
                      <a:pt x="465" y="700"/>
                      <a:pt x="465" y="700"/>
                    </a:cubicBezTo>
                    <a:cubicBezTo>
                      <a:pt x="465" y="700"/>
                      <a:pt x="0" y="1091"/>
                      <a:pt x="635" y="2165"/>
                    </a:cubicBezTo>
                    <a:cubicBezTo>
                      <a:pt x="1329" y="3343"/>
                      <a:pt x="6875" y="8620"/>
                      <a:pt x="8576" y="14970"/>
                    </a:cubicBezTo>
                    <a:cubicBezTo>
                      <a:pt x="9142" y="17087"/>
                      <a:pt x="9603" y="17793"/>
                      <a:pt x="9964" y="17793"/>
                    </a:cubicBezTo>
                    <a:cubicBezTo>
                      <a:pt x="10687" y="17793"/>
                      <a:pt x="11017" y="14973"/>
                      <a:pt x="11017" y="14973"/>
                    </a:cubicBezTo>
                    <a:cubicBezTo>
                      <a:pt x="10968" y="14729"/>
                      <a:pt x="7932" y="3469"/>
                      <a:pt x="2132" y="25"/>
                    </a:cubicBezTo>
                    <a:cubicBezTo>
                      <a:pt x="2091" y="8"/>
                      <a:pt x="2043" y="1"/>
                      <a:pt x="19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95;p37">
                <a:extLst>
                  <a:ext uri="{FF2B5EF4-FFF2-40B4-BE49-F238E27FC236}">
                    <a16:creationId xmlns:a16="http://schemas.microsoft.com/office/drawing/2014/main" id="{D621BA8F-C698-1BEF-7B18-AC1A6FFDDE1A}"/>
                  </a:ext>
                </a:extLst>
              </p:cNvPr>
              <p:cNvSpPr/>
              <p:nvPr/>
            </p:nvSpPr>
            <p:spPr>
              <a:xfrm>
                <a:off x="5925625" y="2501903"/>
                <a:ext cx="791628" cy="1071304"/>
              </a:xfrm>
              <a:custGeom>
                <a:avLst/>
                <a:gdLst/>
                <a:ahLst/>
                <a:cxnLst/>
                <a:rect l="l" t="t" r="r" b="b"/>
                <a:pathLst>
                  <a:path w="30261" h="40952" extrusionOk="0">
                    <a:moveTo>
                      <a:pt x="16118" y="0"/>
                    </a:moveTo>
                    <a:cubicBezTo>
                      <a:pt x="12591" y="0"/>
                      <a:pt x="9081" y="1768"/>
                      <a:pt x="6242" y="5010"/>
                    </a:cubicBezTo>
                    <a:cubicBezTo>
                      <a:pt x="3126" y="8569"/>
                      <a:pt x="1074" y="13612"/>
                      <a:pt x="537" y="19029"/>
                    </a:cubicBezTo>
                    <a:cubicBezTo>
                      <a:pt x="0" y="24446"/>
                      <a:pt x="1022" y="29794"/>
                      <a:pt x="3380" y="33895"/>
                    </a:cubicBezTo>
                    <a:cubicBezTo>
                      <a:pt x="5736" y="37997"/>
                      <a:pt x="9236" y="40517"/>
                      <a:pt x="13106" y="40901"/>
                    </a:cubicBezTo>
                    <a:cubicBezTo>
                      <a:pt x="13452" y="40935"/>
                      <a:pt x="13797" y="40952"/>
                      <a:pt x="14143" y="40952"/>
                    </a:cubicBezTo>
                    <a:cubicBezTo>
                      <a:pt x="17670" y="40952"/>
                      <a:pt x="21180" y="39183"/>
                      <a:pt x="24019" y="35941"/>
                    </a:cubicBezTo>
                    <a:cubicBezTo>
                      <a:pt x="27136" y="32381"/>
                      <a:pt x="29188" y="27340"/>
                      <a:pt x="29724" y="21922"/>
                    </a:cubicBezTo>
                    <a:cubicBezTo>
                      <a:pt x="30261" y="16506"/>
                      <a:pt x="29240" y="11158"/>
                      <a:pt x="26882" y="7056"/>
                    </a:cubicBezTo>
                    <a:cubicBezTo>
                      <a:pt x="24525" y="2953"/>
                      <a:pt x="21025" y="435"/>
                      <a:pt x="17155" y="51"/>
                    </a:cubicBezTo>
                    <a:cubicBezTo>
                      <a:pt x="16810" y="17"/>
                      <a:pt x="16464" y="0"/>
                      <a:pt x="161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96;p37">
                <a:extLst>
                  <a:ext uri="{FF2B5EF4-FFF2-40B4-BE49-F238E27FC236}">
                    <a16:creationId xmlns:a16="http://schemas.microsoft.com/office/drawing/2014/main" id="{DA26EF89-38D8-3372-1E1C-D101C450E440}"/>
                  </a:ext>
                </a:extLst>
              </p:cNvPr>
              <p:cNvSpPr/>
              <p:nvPr/>
            </p:nvSpPr>
            <p:spPr>
              <a:xfrm>
                <a:off x="5540436" y="2510587"/>
                <a:ext cx="797226" cy="1069682"/>
              </a:xfrm>
              <a:custGeom>
                <a:avLst/>
                <a:gdLst/>
                <a:ahLst/>
                <a:cxnLst/>
                <a:rect l="l" t="t" r="r" b="b"/>
                <a:pathLst>
                  <a:path w="30475" h="40890" extrusionOk="0">
                    <a:moveTo>
                      <a:pt x="13968" y="1"/>
                    </a:moveTo>
                    <a:cubicBezTo>
                      <a:pt x="13524" y="1"/>
                      <a:pt x="13079" y="29"/>
                      <a:pt x="12636" y="85"/>
                    </a:cubicBezTo>
                    <a:cubicBezTo>
                      <a:pt x="8778" y="579"/>
                      <a:pt x="5353" y="3195"/>
                      <a:pt x="3112" y="7363"/>
                    </a:cubicBezTo>
                    <a:cubicBezTo>
                      <a:pt x="872" y="11529"/>
                      <a:pt x="0" y="16904"/>
                      <a:pt x="690" y="22304"/>
                    </a:cubicBezTo>
                    <a:cubicBezTo>
                      <a:pt x="1380" y="27704"/>
                      <a:pt x="3575" y="32686"/>
                      <a:pt x="6790" y="36156"/>
                    </a:cubicBezTo>
                    <a:cubicBezTo>
                      <a:pt x="9637" y="39226"/>
                      <a:pt x="13078" y="40890"/>
                      <a:pt x="16507" y="40890"/>
                    </a:cubicBezTo>
                    <a:cubicBezTo>
                      <a:pt x="16951" y="40890"/>
                      <a:pt x="17396" y="40862"/>
                      <a:pt x="17839" y="40805"/>
                    </a:cubicBezTo>
                    <a:cubicBezTo>
                      <a:pt x="21697" y="40311"/>
                      <a:pt x="25123" y="37695"/>
                      <a:pt x="27363" y="33527"/>
                    </a:cubicBezTo>
                    <a:cubicBezTo>
                      <a:pt x="29604" y="29361"/>
                      <a:pt x="30475" y="23987"/>
                      <a:pt x="29785" y="18587"/>
                    </a:cubicBezTo>
                    <a:cubicBezTo>
                      <a:pt x="29095" y="13187"/>
                      <a:pt x="26901" y="8204"/>
                      <a:pt x="23685" y="4734"/>
                    </a:cubicBezTo>
                    <a:cubicBezTo>
                      <a:pt x="20838" y="1664"/>
                      <a:pt x="17397" y="1"/>
                      <a:pt x="139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97;p37">
                <a:extLst>
                  <a:ext uri="{FF2B5EF4-FFF2-40B4-BE49-F238E27FC236}">
                    <a16:creationId xmlns:a16="http://schemas.microsoft.com/office/drawing/2014/main" id="{8C3B8F62-0DBD-AA40-1C44-42157697D9A6}"/>
                  </a:ext>
                </a:extLst>
              </p:cNvPr>
              <p:cNvSpPr/>
              <p:nvPr/>
            </p:nvSpPr>
            <p:spPr>
              <a:xfrm>
                <a:off x="5930883" y="2472500"/>
                <a:ext cx="390098" cy="488957"/>
              </a:xfrm>
              <a:custGeom>
                <a:avLst/>
                <a:gdLst/>
                <a:ahLst/>
                <a:cxnLst/>
                <a:rect l="l" t="t" r="r" b="b"/>
                <a:pathLst>
                  <a:path w="14912" h="18691" extrusionOk="0">
                    <a:moveTo>
                      <a:pt x="7409" y="0"/>
                    </a:moveTo>
                    <a:cubicBezTo>
                      <a:pt x="7380" y="0"/>
                      <a:pt x="7352" y="0"/>
                      <a:pt x="7324" y="1"/>
                    </a:cubicBezTo>
                    <a:cubicBezTo>
                      <a:pt x="5356" y="29"/>
                      <a:pt x="3482" y="1040"/>
                      <a:pt x="2116" y="2812"/>
                    </a:cubicBezTo>
                    <a:cubicBezTo>
                      <a:pt x="748" y="4584"/>
                      <a:pt x="0" y="6972"/>
                      <a:pt x="36" y="9451"/>
                    </a:cubicBezTo>
                    <a:cubicBezTo>
                      <a:pt x="70" y="11929"/>
                      <a:pt x="886" y="14295"/>
                      <a:pt x="2302" y="16027"/>
                    </a:cubicBezTo>
                    <a:cubicBezTo>
                      <a:pt x="3698" y="17735"/>
                      <a:pt x="5566" y="18690"/>
                      <a:pt x="7504" y="18690"/>
                    </a:cubicBezTo>
                    <a:cubicBezTo>
                      <a:pt x="7532" y="18690"/>
                      <a:pt x="7560" y="18690"/>
                      <a:pt x="7589" y="18690"/>
                    </a:cubicBezTo>
                    <a:cubicBezTo>
                      <a:pt x="9556" y="18661"/>
                      <a:pt x="11429" y="17650"/>
                      <a:pt x="12797" y="15878"/>
                    </a:cubicBezTo>
                    <a:cubicBezTo>
                      <a:pt x="14163" y="14107"/>
                      <a:pt x="14911" y="11718"/>
                      <a:pt x="14877" y="9241"/>
                    </a:cubicBezTo>
                    <a:cubicBezTo>
                      <a:pt x="14841" y="6763"/>
                      <a:pt x="14026" y="4397"/>
                      <a:pt x="12610" y="2664"/>
                    </a:cubicBezTo>
                    <a:cubicBezTo>
                      <a:pt x="11214" y="956"/>
                      <a:pt x="9347" y="0"/>
                      <a:pt x="74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98;p37">
                <a:extLst>
                  <a:ext uri="{FF2B5EF4-FFF2-40B4-BE49-F238E27FC236}">
                    <a16:creationId xmlns:a16="http://schemas.microsoft.com/office/drawing/2014/main" id="{F1F9A86D-3848-BC02-ABE2-73BE46A28C05}"/>
                  </a:ext>
                </a:extLst>
              </p:cNvPr>
              <p:cNvSpPr/>
              <p:nvPr/>
            </p:nvSpPr>
            <p:spPr>
              <a:xfrm>
                <a:off x="5173951" y="3345658"/>
                <a:ext cx="126824" cy="110552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4226" extrusionOk="0">
                    <a:moveTo>
                      <a:pt x="87" y="0"/>
                    </a:moveTo>
                    <a:cubicBezTo>
                      <a:pt x="0" y="0"/>
                      <a:pt x="638" y="3628"/>
                      <a:pt x="638" y="3628"/>
                    </a:cubicBezTo>
                    <a:lnTo>
                      <a:pt x="4212" y="4225"/>
                    </a:lnTo>
                    <a:lnTo>
                      <a:pt x="4847" y="492"/>
                    </a:lnTo>
                    <a:cubicBezTo>
                      <a:pt x="4847" y="492"/>
                      <a:pt x="174" y="0"/>
                      <a:pt x="87" y="0"/>
                    </a:cubicBezTo>
                    <a:close/>
                  </a:path>
                </a:pathLst>
              </a:custGeom>
              <a:solidFill>
                <a:srgbClr val="E0B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99;p37">
                <a:extLst>
                  <a:ext uri="{FF2B5EF4-FFF2-40B4-BE49-F238E27FC236}">
                    <a16:creationId xmlns:a16="http://schemas.microsoft.com/office/drawing/2014/main" id="{FA4B0037-8C9D-0889-4317-DA5F0181B075}"/>
                  </a:ext>
                </a:extLst>
              </p:cNvPr>
              <p:cNvSpPr/>
              <p:nvPr/>
            </p:nvSpPr>
            <p:spPr>
              <a:xfrm>
                <a:off x="5615015" y="3275029"/>
                <a:ext cx="126719" cy="104012"/>
              </a:xfrm>
              <a:custGeom>
                <a:avLst/>
                <a:gdLst/>
                <a:ahLst/>
                <a:cxnLst/>
                <a:rect l="l" t="t" r="r" b="b"/>
                <a:pathLst>
                  <a:path w="4844" h="3976" extrusionOk="0">
                    <a:moveTo>
                      <a:pt x="3715" y="0"/>
                    </a:moveTo>
                    <a:lnTo>
                      <a:pt x="1" y="1161"/>
                    </a:lnTo>
                    <a:lnTo>
                      <a:pt x="2236" y="3976"/>
                    </a:lnTo>
                    <a:lnTo>
                      <a:pt x="4843" y="2930"/>
                    </a:lnTo>
                    <a:cubicBezTo>
                      <a:pt x="4843" y="2930"/>
                      <a:pt x="3715" y="116"/>
                      <a:pt x="3715" y="0"/>
                    </a:cubicBezTo>
                    <a:close/>
                  </a:path>
                </a:pathLst>
              </a:custGeom>
              <a:solidFill>
                <a:srgbClr val="E0B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00;p37">
                <a:extLst>
                  <a:ext uri="{FF2B5EF4-FFF2-40B4-BE49-F238E27FC236}">
                    <a16:creationId xmlns:a16="http://schemas.microsoft.com/office/drawing/2014/main" id="{D18D26E2-5AB2-5557-64AB-6A776982EA8D}"/>
                  </a:ext>
                </a:extLst>
              </p:cNvPr>
              <p:cNvSpPr/>
              <p:nvPr/>
            </p:nvSpPr>
            <p:spPr>
              <a:xfrm>
                <a:off x="5116140" y="2230792"/>
                <a:ext cx="633307" cy="1163466"/>
              </a:xfrm>
              <a:custGeom>
                <a:avLst/>
                <a:gdLst/>
                <a:ahLst/>
                <a:cxnLst/>
                <a:rect l="l" t="t" r="r" b="b"/>
                <a:pathLst>
                  <a:path w="24209" h="44475" extrusionOk="0">
                    <a:moveTo>
                      <a:pt x="9072" y="0"/>
                    </a:moveTo>
                    <a:cubicBezTo>
                      <a:pt x="5343" y="0"/>
                      <a:pt x="2698" y="1700"/>
                      <a:pt x="2698" y="1700"/>
                    </a:cubicBezTo>
                    <a:lnTo>
                      <a:pt x="1439" y="13083"/>
                    </a:lnTo>
                    <a:cubicBezTo>
                      <a:pt x="1439" y="13083"/>
                      <a:pt x="1726" y="17601"/>
                      <a:pt x="1807" y="20737"/>
                    </a:cubicBezTo>
                    <a:cubicBezTo>
                      <a:pt x="1888" y="23872"/>
                      <a:pt x="1167" y="36682"/>
                      <a:pt x="857" y="38547"/>
                    </a:cubicBezTo>
                    <a:cubicBezTo>
                      <a:pt x="1" y="43707"/>
                      <a:pt x="2604" y="44140"/>
                      <a:pt x="2604" y="44140"/>
                    </a:cubicBezTo>
                    <a:cubicBezTo>
                      <a:pt x="2604" y="44140"/>
                      <a:pt x="3201" y="44475"/>
                      <a:pt x="5610" y="44475"/>
                    </a:cubicBezTo>
                    <a:cubicBezTo>
                      <a:pt x="5868" y="44475"/>
                      <a:pt x="6146" y="44471"/>
                      <a:pt x="6446" y="44463"/>
                    </a:cubicBezTo>
                    <a:cubicBezTo>
                      <a:pt x="9232" y="44384"/>
                      <a:pt x="9253" y="41135"/>
                      <a:pt x="9253" y="41135"/>
                    </a:cubicBezTo>
                    <a:lnTo>
                      <a:pt x="9531" y="38074"/>
                    </a:lnTo>
                    <a:lnTo>
                      <a:pt x="10252" y="23692"/>
                    </a:lnTo>
                    <a:cubicBezTo>
                      <a:pt x="10808" y="25041"/>
                      <a:pt x="10551" y="26776"/>
                      <a:pt x="10733" y="28215"/>
                    </a:cubicBezTo>
                    <a:cubicBezTo>
                      <a:pt x="10932" y="29810"/>
                      <a:pt x="11344" y="31415"/>
                      <a:pt x="11996" y="32890"/>
                    </a:cubicBezTo>
                    <a:cubicBezTo>
                      <a:pt x="12945" y="35038"/>
                      <a:pt x="14222" y="36818"/>
                      <a:pt x="15504" y="38715"/>
                    </a:cubicBezTo>
                    <a:cubicBezTo>
                      <a:pt x="16809" y="40636"/>
                      <a:pt x="17506" y="41955"/>
                      <a:pt x="19169" y="41955"/>
                    </a:cubicBezTo>
                    <a:cubicBezTo>
                      <a:pt x="19629" y="41955"/>
                      <a:pt x="20164" y="41854"/>
                      <a:pt x="20806" y="41636"/>
                    </a:cubicBezTo>
                    <a:cubicBezTo>
                      <a:pt x="22624" y="40940"/>
                      <a:pt x="24209" y="40259"/>
                      <a:pt x="23867" y="38536"/>
                    </a:cubicBezTo>
                    <a:cubicBezTo>
                      <a:pt x="23663" y="37152"/>
                      <a:pt x="22185" y="35850"/>
                      <a:pt x="21858" y="34358"/>
                    </a:cubicBezTo>
                    <a:cubicBezTo>
                      <a:pt x="21518" y="32635"/>
                      <a:pt x="22109" y="30970"/>
                      <a:pt x="21769" y="29247"/>
                    </a:cubicBezTo>
                    <a:cubicBezTo>
                      <a:pt x="21580" y="28095"/>
                      <a:pt x="21281" y="27067"/>
                      <a:pt x="21100" y="26031"/>
                    </a:cubicBezTo>
                    <a:cubicBezTo>
                      <a:pt x="20432" y="22817"/>
                      <a:pt x="22393" y="20716"/>
                      <a:pt x="21732" y="17617"/>
                    </a:cubicBezTo>
                    <a:cubicBezTo>
                      <a:pt x="20745" y="13026"/>
                      <a:pt x="20639" y="8381"/>
                      <a:pt x="20276" y="3752"/>
                    </a:cubicBezTo>
                    <a:cubicBezTo>
                      <a:pt x="20102" y="1551"/>
                      <a:pt x="19528" y="1123"/>
                      <a:pt x="19528" y="1123"/>
                    </a:cubicBezTo>
                    <a:cubicBezTo>
                      <a:pt x="19528" y="1123"/>
                      <a:pt x="15675" y="901"/>
                      <a:pt x="10975" y="151"/>
                    </a:cubicBezTo>
                    <a:cubicBezTo>
                      <a:pt x="10316" y="46"/>
                      <a:pt x="9680" y="0"/>
                      <a:pt x="90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01;p37">
                <a:extLst>
                  <a:ext uri="{FF2B5EF4-FFF2-40B4-BE49-F238E27FC236}">
                    <a16:creationId xmlns:a16="http://schemas.microsoft.com/office/drawing/2014/main" id="{F7A5D3BD-95AF-3CED-E6FC-788B8F7B1F57}"/>
                  </a:ext>
                </a:extLst>
              </p:cNvPr>
              <p:cNvSpPr/>
              <p:nvPr/>
            </p:nvSpPr>
            <p:spPr>
              <a:xfrm>
                <a:off x="5333912" y="1418662"/>
                <a:ext cx="159602" cy="182649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6982" extrusionOk="0">
                    <a:moveTo>
                      <a:pt x="1130" y="0"/>
                    </a:moveTo>
                    <a:cubicBezTo>
                      <a:pt x="716" y="0"/>
                      <a:pt x="282" y="343"/>
                      <a:pt x="412" y="868"/>
                    </a:cubicBezTo>
                    <a:cubicBezTo>
                      <a:pt x="451" y="1027"/>
                      <a:pt x="482" y="1202"/>
                      <a:pt x="507" y="1382"/>
                    </a:cubicBezTo>
                    <a:cubicBezTo>
                      <a:pt x="461" y="2704"/>
                      <a:pt x="0" y="3982"/>
                      <a:pt x="107" y="5315"/>
                    </a:cubicBezTo>
                    <a:cubicBezTo>
                      <a:pt x="112" y="5332"/>
                      <a:pt x="116" y="5352"/>
                      <a:pt x="124" y="5370"/>
                    </a:cubicBezTo>
                    <a:cubicBezTo>
                      <a:pt x="131" y="5441"/>
                      <a:pt x="161" y="5508"/>
                      <a:pt x="210" y="5560"/>
                    </a:cubicBezTo>
                    <a:cubicBezTo>
                      <a:pt x="258" y="5610"/>
                      <a:pt x="307" y="5660"/>
                      <a:pt x="357" y="5709"/>
                    </a:cubicBezTo>
                    <a:cubicBezTo>
                      <a:pt x="473" y="5863"/>
                      <a:pt x="635" y="6000"/>
                      <a:pt x="826" y="6123"/>
                    </a:cubicBezTo>
                    <a:cubicBezTo>
                      <a:pt x="1491" y="6642"/>
                      <a:pt x="2276" y="6982"/>
                      <a:pt x="3065" y="6982"/>
                    </a:cubicBezTo>
                    <a:cubicBezTo>
                      <a:pt x="3670" y="6982"/>
                      <a:pt x="4277" y="6782"/>
                      <a:pt x="4832" y="6309"/>
                    </a:cubicBezTo>
                    <a:cubicBezTo>
                      <a:pt x="5479" y="5761"/>
                      <a:pt x="6101" y="5047"/>
                      <a:pt x="5864" y="4137"/>
                    </a:cubicBezTo>
                    <a:cubicBezTo>
                      <a:pt x="5732" y="3623"/>
                      <a:pt x="5502" y="3133"/>
                      <a:pt x="5421" y="2604"/>
                    </a:cubicBezTo>
                    <a:cubicBezTo>
                      <a:pt x="5323" y="1947"/>
                      <a:pt x="5403" y="1293"/>
                      <a:pt x="5384" y="633"/>
                    </a:cubicBezTo>
                    <a:cubicBezTo>
                      <a:pt x="5377" y="409"/>
                      <a:pt x="5199" y="297"/>
                      <a:pt x="5024" y="297"/>
                    </a:cubicBezTo>
                    <a:cubicBezTo>
                      <a:pt x="4850" y="297"/>
                      <a:pt x="4680" y="408"/>
                      <a:pt x="4687" y="633"/>
                    </a:cubicBezTo>
                    <a:cubicBezTo>
                      <a:pt x="4694" y="838"/>
                      <a:pt x="4690" y="1045"/>
                      <a:pt x="4685" y="1251"/>
                    </a:cubicBezTo>
                    <a:cubicBezTo>
                      <a:pt x="4605" y="1223"/>
                      <a:pt x="4520" y="1210"/>
                      <a:pt x="4434" y="1210"/>
                    </a:cubicBezTo>
                    <a:cubicBezTo>
                      <a:pt x="4140" y="1210"/>
                      <a:pt x="3840" y="1369"/>
                      <a:pt x="3747" y="1657"/>
                    </a:cubicBezTo>
                    <a:cubicBezTo>
                      <a:pt x="3601" y="1669"/>
                      <a:pt x="3463" y="1720"/>
                      <a:pt x="3344" y="1806"/>
                    </a:cubicBezTo>
                    <a:cubicBezTo>
                      <a:pt x="3223" y="1713"/>
                      <a:pt x="3076" y="1669"/>
                      <a:pt x="2929" y="1669"/>
                    </a:cubicBezTo>
                    <a:cubicBezTo>
                      <a:pt x="2820" y="1669"/>
                      <a:pt x="2711" y="1693"/>
                      <a:pt x="2611" y="1739"/>
                    </a:cubicBezTo>
                    <a:cubicBezTo>
                      <a:pt x="2495" y="1562"/>
                      <a:pt x="2323" y="1486"/>
                      <a:pt x="2145" y="1486"/>
                    </a:cubicBezTo>
                    <a:cubicBezTo>
                      <a:pt x="2064" y="1486"/>
                      <a:pt x="1981" y="1502"/>
                      <a:pt x="1902" y="1531"/>
                    </a:cubicBezTo>
                    <a:cubicBezTo>
                      <a:pt x="1881" y="1186"/>
                      <a:pt x="1840" y="841"/>
                      <a:pt x="1755" y="497"/>
                    </a:cubicBezTo>
                    <a:cubicBezTo>
                      <a:pt x="1669" y="151"/>
                      <a:pt x="1404" y="0"/>
                      <a:pt x="1130" y="0"/>
                    </a:cubicBezTo>
                    <a:close/>
                  </a:path>
                </a:pathLst>
              </a:custGeom>
              <a:solidFill>
                <a:srgbClr val="E0B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02;p37">
                <a:extLst>
                  <a:ext uri="{FF2B5EF4-FFF2-40B4-BE49-F238E27FC236}">
                    <a16:creationId xmlns:a16="http://schemas.microsoft.com/office/drawing/2014/main" id="{9676860D-3360-CE34-0ADD-51A51DE2F357}"/>
                  </a:ext>
                </a:extLst>
              </p:cNvPr>
              <p:cNvSpPr/>
              <p:nvPr/>
            </p:nvSpPr>
            <p:spPr>
              <a:xfrm>
                <a:off x="5074155" y="3423690"/>
                <a:ext cx="228220" cy="158817"/>
              </a:xfrm>
              <a:custGeom>
                <a:avLst/>
                <a:gdLst/>
                <a:ahLst/>
                <a:cxnLst/>
                <a:rect l="l" t="t" r="r" b="b"/>
                <a:pathLst>
                  <a:path w="8724" h="6071" extrusionOk="0">
                    <a:moveTo>
                      <a:pt x="5733" y="0"/>
                    </a:moveTo>
                    <a:cubicBezTo>
                      <a:pt x="4834" y="0"/>
                      <a:pt x="4251" y="671"/>
                      <a:pt x="4171" y="1098"/>
                    </a:cubicBezTo>
                    <a:cubicBezTo>
                      <a:pt x="3921" y="2421"/>
                      <a:pt x="315" y="3098"/>
                      <a:pt x="207" y="4180"/>
                    </a:cubicBezTo>
                    <a:cubicBezTo>
                      <a:pt x="155" y="4690"/>
                      <a:pt x="48" y="5376"/>
                      <a:pt x="48" y="5376"/>
                    </a:cubicBezTo>
                    <a:cubicBezTo>
                      <a:pt x="0" y="5841"/>
                      <a:pt x="3015" y="6070"/>
                      <a:pt x="4846" y="6070"/>
                    </a:cubicBezTo>
                    <a:cubicBezTo>
                      <a:pt x="4858" y="6070"/>
                      <a:pt x="4870" y="6070"/>
                      <a:pt x="4881" y="6070"/>
                    </a:cubicBezTo>
                    <a:cubicBezTo>
                      <a:pt x="6645" y="6067"/>
                      <a:pt x="7737" y="5896"/>
                      <a:pt x="8010" y="5801"/>
                    </a:cubicBezTo>
                    <a:cubicBezTo>
                      <a:pt x="8197" y="5736"/>
                      <a:pt x="8545" y="5722"/>
                      <a:pt x="8574" y="5435"/>
                    </a:cubicBezTo>
                    <a:cubicBezTo>
                      <a:pt x="8574" y="5435"/>
                      <a:pt x="8674" y="4249"/>
                      <a:pt x="8661" y="4036"/>
                    </a:cubicBezTo>
                    <a:cubicBezTo>
                      <a:pt x="8650" y="3871"/>
                      <a:pt x="8461" y="3626"/>
                      <a:pt x="8432" y="3357"/>
                    </a:cubicBezTo>
                    <a:cubicBezTo>
                      <a:pt x="8375" y="2841"/>
                      <a:pt x="8723" y="2482"/>
                      <a:pt x="8615" y="1427"/>
                    </a:cubicBezTo>
                    <a:cubicBezTo>
                      <a:pt x="8588" y="1167"/>
                      <a:pt x="8173" y="1187"/>
                      <a:pt x="7934" y="1092"/>
                    </a:cubicBezTo>
                    <a:cubicBezTo>
                      <a:pt x="7491" y="917"/>
                      <a:pt x="7085" y="416"/>
                      <a:pt x="6622" y="206"/>
                    </a:cubicBezTo>
                    <a:cubicBezTo>
                      <a:pt x="6301" y="61"/>
                      <a:pt x="6002" y="0"/>
                      <a:pt x="57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503;p37">
                <a:extLst>
                  <a:ext uri="{FF2B5EF4-FFF2-40B4-BE49-F238E27FC236}">
                    <a16:creationId xmlns:a16="http://schemas.microsoft.com/office/drawing/2014/main" id="{A204869C-4B5C-CEB1-69E9-4818DAE19511}"/>
                  </a:ext>
                </a:extLst>
              </p:cNvPr>
              <p:cNvSpPr/>
              <p:nvPr/>
            </p:nvSpPr>
            <p:spPr>
              <a:xfrm>
                <a:off x="5042110" y="1461511"/>
                <a:ext cx="803190" cy="870108"/>
              </a:xfrm>
              <a:custGeom>
                <a:avLst/>
                <a:gdLst/>
                <a:ahLst/>
                <a:cxnLst/>
                <a:rect l="l" t="t" r="r" b="b"/>
                <a:pathLst>
                  <a:path w="30703" h="33261" extrusionOk="0">
                    <a:moveTo>
                      <a:pt x="10713" y="1"/>
                    </a:moveTo>
                    <a:cubicBezTo>
                      <a:pt x="10409" y="1"/>
                      <a:pt x="10052" y="143"/>
                      <a:pt x="9685" y="595"/>
                    </a:cubicBezTo>
                    <a:cubicBezTo>
                      <a:pt x="8687" y="1820"/>
                      <a:pt x="9203" y="2166"/>
                      <a:pt x="8991" y="2499"/>
                    </a:cubicBezTo>
                    <a:cubicBezTo>
                      <a:pt x="8780" y="2832"/>
                      <a:pt x="8308" y="2863"/>
                      <a:pt x="8084" y="3430"/>
                    </a:cubicBezTo>
                    <a:cubicBezTo>
                      <a:pt x="7858" y="3996"/>
                      <a:pt x="7925" y="4603"/>
                      <a:pt x="7940" y="4835"/>
                    </a:cubicBezTo>
                    <a:cubicBezTo>
                      <a:pt x="7954" y="5067"/>
                      <a:pt x="5439" y="6460"/>
                      <a:pt x="5439" y="6460"/>
                    </a:cubicBezTo>
                    <a:cubicBezTo>
                      <a:pt x="5439" y="6460"/>
                      <a:pt x="3967" y="7993"/>
                      <a:pt x="4025" y="9603"/>
                    </a:cubicBezTo>
                    <a:cubicBezTo>
                      <a:pt x="4083" y="11213"/>
                      <a:pt x="3286" y="15189"/>
                      <a:pt x="2755" y="17142"/>
                    </a:cubicBezTo>
                    <a:cubicBezTo>
                      <a:pt x="2224" y="19095"/>
                      <a:pt x="0" y="21154"/>
                      <a:pt x="977" y="24190"/>
                    </a:cubicBezTo>
                    <a:cubicBezTo>
                      <a:pt x="1952" y="27224"/>
                      <a:pt x="3383" y="29831"/>
                      <a:pt x="3519" y="29914"/>
                    </a:cubicBezTo>
                    <a:cubicBezTo>
                      <a:pt x="3655" y="29997"/>
                      <a:pt x="5127" y="30870"/>
                      <a:pt x="5127" y="30870"/>
                    </a:cubicBezTo>
                    <a:cubicBezTo>
                      <a:pt x="5127" y="30870"/>
                      <a:pt x="4912" y="31298"/>
                      <a:pt x="4795" y="31985"/>
                    </a:cubicBezTo>
                    <a:cubicBezTo>
                      <a:pt x="4741" y="32299"/>
                      <a:pt x="5106" y="32592"/>
                      <a:pt x="5358" y="32642"/>
                    </a:cubicBezTo>
                    <a:cubicBezTo>
                      <a:pt x="5358" y="32642"/>
                      <a:pt x="5423" y="32703"/>
                      <a:pt x="5818" y="32703"/>
                    </a:cubicBezTo>
                    <a:cubicBezTo>
                      <a:pt x="6158" y="32703"/>
                      <a:pt x="6741" y="32658"/>
                      <a:pt x="7737" y="32492"/>
                    </a:cubicBezTo>
                    <a:cubicBezTo>
                      <a:pt x="8634" y="32342"/>
                      <a:pt x="10049" y="32252"/>
                      <a:pt x="11517" y="32252"/>
                    </a:cubicBezTo>
                    <a:cubicBezTo>
                      <a:pt x="13580" y="32252"/>
                      <a:pt x="15751" y="32431"/>
                      <a:pt x="16747" y="32877"/>
                    </a:cubicBezTo>
                    <a:cubicBezTo>
                      <a:pt x="17374" y="33158"/>
                      <a:pt x="18331" y="33261"/>
                      <a:pt x="19313" y="33261"/>
                    </a:cubicBezTo>
                    <a:cubicBezTo>
                      <a:pt x="21006" y="33261"/>
                      <a:pt x="22774" y="32955"/>
                      <a:pt x="23063" y="32725"/>
                    </a:cubicBezTo>
                    <a:cubicBezTo>
                      <a:pt x="23520" y="32363"/>
                      <a:pt x="23154" y="30474"/>
                      <a:pt x="23154" y="30474"/>
                    </a:cubicBezTo>
                    <a:cubicBezTo>
                      <a:pt x="24070" y="30013"/>
                      <a:pt x="24367" y="29686"/>
                      <a:pt x="25154" y="28961"/>
                    </a:cubicBezTo>
                    <a:cubicBezTo>
                      <a:pt x="25784" y="28380"/>
                      <a:pt x="26463" y="27942"/>
                      <a:pt x="27226" y="27486"/>
                    </a:cubicBezTo>
                    <a:cubicBezTo>
                      <a:pt x="27861" y="27107"/>
                      <a:pt x="28888" y="26732"/>
                      <a:pt x="29352" y="26133"/>
                    </a:cubicBezTo>
                    <a:cubicBezTo>
                      <a:pt x="29691" y="25693"/>
                      <a:pt x="29672" y="25082"/>
                      <a:pt x="29844" y="24578"/>
                    </a:cubicBezTo>
                    <a:cubicBezTo>
                      <a:pt x="30026" y="24050"/>
                      <a:pt x="30702" y="23382"/>
                      <a:pt x="30539" y="22800"/>
                    </a:cubicBezTo>
                    <a:cubicBezTo>
                      <a:pt x="30531" y="22770"/>
                      <a:pt x="28978" y="18238"/>
                      <a:pt x="28813" y="17168"/>
                    </a:cubicBezTo>
                    <a:cubicBezTo>
                      <a:pt x="28384" y="14386"/>
                      <a:pt x="27839" y="12890"/>
                      <a:pt x="26950" y="10220"/>
                    </a:cubicBezTo>
                    <a:cubicBezTo>
                      <a:pt x="26483" y="8815"/>
                      <a:pt x="25961" y="7284"/>
                      <a:pt x="25750" y="5948"/>
                    </a:cubicBezTo>
                    <a:cubicBezTo>
                      <a:pt x="25665" y="5413"/>
                      <a:pt x="25576" y="4772"/>
                      <a:pt x="25020" y="4479"/>
                    </a:cubicBezTo>
                    <a:cubicBezTo>
                      <a:pt x="24580" y="4249"/>
                      <a:pt x="23954" y="4377"/>
                      <a:pt x="23433" y="4249"/>
                    </a:cubicBezTo>
                    <a:cubicBezTo>
                      <a:pt x="19275" y="3231"/>
                      <a:pt x="19247" y="2273"/>
                      <a:pt x="19247" y="2273"/>
                    </a:cubicBezTo>
                    <a:cubicBezTo>
                      <a:pt x="19247" y="2273"/>
                      <a:pt x="19189" y="828"/>
                      <a:pt x="17984" y="828"/>
                    </a:cubicBezTo>
                    <a:cubicBezTo>
                      <a:pt x="17582" y="828"/>
                      <a:pt x="17097" y="371"/>
                      <a:pt x="16786" y="371"/>
                    </a:cubicBezTo>
                    <a:cubicBezTo>
                      <a:pt x="16679" y="371"/>
                      <a:pt x="16592" y="426"/>
                      <a:pt x="16538" y="574"/>
                    </a:cubicBezTo>
                    <a:cubicBezTo>
                      <a:pt x="16538" y="574"/>
                      <a:pt x="16765" y="3999"/>
                      <a:pt x="14058" y="4534"/>
                    </a:cubicBezTo>
                    <a:cubicBezTo>
                      <a:pt x="13776" y="4590"/>
                      <a:pt x="13495" y="4620"/>
                      <a:pt x="13225" y="4620"/>
                    </a:cubicBezTo>
                    <a:cubicBezTo>
                      <a:pt x="12007" y="4620"/>
                      <a:pt x="11024" y="4020"/>
                      <a:pt x="11309" y="2541"/>
                    </a:cubicBezTo>
                    <a:cubicBezTo>
                      <a:pt x="11410" y="2016"/>
                      <a:pt x="11606" y="422"/>
                      <a:pt x="11606" y="422"/>
                    </a:cubicBezTo>
                    <a:cubicBezTo>
                      <a:pt x="11606" y="422"/>
                      <a:pt x="11237" y="1"/>
                      <a:pt x="107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504;p37">
                <a:extLst>
                  <a:ext uri="{FF2B5EF4-FFF2-40B4-BE49-F238E27FC236}">
                    <a16:creationId xmlns:a16="http://schemas.microsoft.com/office/drawing/2014/main" id="{B9C5B4DF-1D94-40F4-5BFE-1B86922DE812}"/>
                  </a:ext>
                </a:extLst>
              </p:cNvPr>
              <p:cNvSpPr/>
              <p:nvPr/>
            </p:nvSpPr>
            <p:spPr>
              <a:xfrm>
                <a:off x="5503055" y="1531826"/>
                <a:ext cx="150891" cy="535495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20470" extrusionOk="0">
                    <a:moveTo>
                      <a:pt x="3345" y="0"/>
                    </a:moveTo>
                    <a:cubicBezTo>
                      <a:pt x="3154" y="0"/>
                      <a:pt x="2862" y="78"/>
                      <a:pt x="2686" y="501"/>
                    </a:cubicBezTo>
                    <a:cubicBezTo>
                      <a:pt x="2406" y="1170"/>
                      <a:pt x="0" y="6100"/>
                      <a:pt x="1568" y="13152"/>
                    </a:cubicBezTo>
                    <a:cubicBezTo>
                      <a:pt x="1568" y="13152"/>
                      <a:pt x="1571" y="13384"/>
                      <a:pt x="1994" y="13540"/>
                    </a:cubicBezTo>
                    <a:lnTo>
                      <a:pt x="1993" y="13540"/>
                    </a:lnTo>
                    <a:cubicBezTo>
                      <a:pt x="1993" y="13540"/>
                      <a:pt x="2033" y="14008"/>
                      <a:pt x="2076" y="14356"/>
                    </a:cubicBezTo>
                    <a:cubicBezTo>
                      <a:pt x="2119" y="14704"/>
                      <a:pt x="2482" y="14792"/>
                      <a:pt x="2482" y="14792"/>
                    </a:cubicBezTo>
                    <a:cubicBezTo>
                      <a:pt x="2518" y="16484"/>
                      <a:pt x="3593" y="19892"/>
                      <a:pt x="3671" y="20146"/>
                    </a:cubicBezTo>
                    <a:cubicBezTo>
                      <a:pt x="3727" y="20324"/>
                      <a:pt x="3845" y="20469"/>
                      <a:pt x="4009" y="20469"/>
                    </a:cubicBezTo>
                    <a:cubicBezTo>
                      <a:pt x="4086" y="20469"/>
                      <a:pt x="4172" y="20438"/>
                      <a:pt x="4266" y="20364"/>
                    </a:cubicBezTo>
                    <a:cubicBezTo>
                      <a:pt x="4503" y="20178"/>
                      <a:pt x="4979" y="20159"/>
                      <a:pt x="5162" y="20159"/>
                    </a:cubicBezTo>
                    <a:cubicBezTo>
                      <a:pt x="5209" y="20159"/>
                      <a:pt x="5237" y="20161"/>
                      <a:pt x="5237" y="20161"/>
                    </a:cubicBezTo>
                    <a:cubicBezTo>
                      <a:pt x="4303" y="18512"/>
                      <a:pt x="3813" y="15225"/>
                      <a:pt x="3750" y="14780"/>
                    </a:cubicBezTo>
                    <a:cubicBezTo>
                      <a:pt x="4165" y="14679"/>
                      <a:pt x="4033" y="14313"/>
                      <a:pt x="4033" y="14313"/>
                    </a:cubicBezTo>
                    <a:lnTo>
                      <a:pt x="3874" y="13540"/>
                    </a:lnTo>
                    <a:cubicBezTo>
                      <a:pt x="4229" y="13384"/>
                      <a:pt x="4180" y="13152"/>
                      <a:pt x="4180" y="13152"/>
                    </a:cubicBezTo>
                    <a:cubicBezTo>
                      <a:pt x="4180" y="13152"/>
                      <a:pt x="2525" y="5055"/>
                      <a:pt x="5099" y="1377"/>
                    </a:cubicBezTo>
                    <a:lnTo>
                      <a:pt x="5586" y="1505"/>
                    </a:lnTo>
                    <a:cubicBezTo>
                      <a:pt x="5586" y="1505"/>
                      <a:pt x="5768" y="1463"/>
                      <a:pt x="5768" y="1213"/>
                    </a:cubicBezTo>
                    <a:cubicBezTo>
                      <a:pt x="5768" y="963"/>
                      <a:pt x="5747" y="777"/>
                      <a:pt x="5508" y="669"/>
                    </a:cubicBezTo>
                    <a:cubicBezTo>
                      <a:pt x="5268" y="560"/>
                      <a:pt x="3533" y="27"/>
                      <a:pt x="3533" y="27"/>
                    </a:cubicBezTo>
                    <a:cubicBezTo>
                      <a:pt x="3533" y="27"/>
                      <a:pt x="3456" y="0"/>
                      <a:pt x="33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05;p37">
                <a:extLst>
                  <a:ext uri="{FF2B5EF4-FFF2-40B4-BE49-F238E27FC236}">
                    <a16:creationId xmlns:a16="http://schemas.microsoft.com/office/drawing/2014/main" id="{5468820E-EB39-882C-0582-CB698E785AD5}"/>
                  </a:ext>
                </a:extLst>
              </p:cNvPr>
              <p:cNvSpPr/>
              <p:nvPr/>
            </p:nvSpPr>
            <p:spPr>
              <a:xfrm>
                <a:off x="5168850" y="1577552"/>
                <a:ext cx="80939" cy="383898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4675" extrusionOk="0">
                    <a:moveTo>
                      <a:pt x="2952" y="0"/>
                    </a:moveTo>
                    <a:cubicBezTo>
                      <a:pt x="2909" y="0"/>
                      <a:pt x="2853" y="16"/>
                      <a:pt x="2784" y="63"/>
                    </a:cubicBezTo>
                    <a:cubicBezTo>
                      <a:pt x="2577" y="206"/>
                      <a:pt x="1599" y="907"/>
                      <a:pt x="1599" y="907"/>
                    </a:cubicBezTo>
                    <a:cubicBezTo>
                      <a:pt x="1599" y="907"/>
                      <a:pt x="1272" y="1135"/>
                      <a:pt x="1373" y="1579"/>
                    </a:cubicBezTo>
                    <a:cubicBezTo>
                      <a:pt x="1472" y="2025"/>
                      <a:pt x="1352" y="4171"/>
                      <a:pt x="1298" y="4322"/>
                    </a:cubicBezTo>
                    <a:cubicBezTo>
                      <a:pt x="1243" y="4474"/>
                      <a:pt x="586" y="6463"/>
                      <a:pt x="412" y="8117"/>
                    </a:cubicBezTo>
                    <a:cubicBezTo>
                      <a:pt x="96" y="11127"/>
                      <a:pt x="234" y="11000"/>
                      <a:pt x="195" y="12195"/>
                    </a:cubicBezTo>
                    <a:lnTo>
                      <a:pt x="277" y="12216"/>
                    </a:lnTo>
                    <a:cubicBezTo>
                      <a:pt x="227" y="12500"/>
                      <a:pt x="1" y="13850"/>
                      <a:pt x="195" y="14276"/>
                    </a:cubicBezTo>
                    <a:cubicBezTo>
                      <a:pt x="355" y="14628"/>
                      <a:pt x="480" y="14675"/>
                      <a:pt x="535" y="14675"/>
                    </a:cubicBezTo>
                    <a:cubicBezTo>
                      <a:pt x="555" y="14675"/>
                      <a:pt x="565" y="14669"/>
                      <a:pt x="565" y="14669"/>
                    </a:cubicBezTo>
                    <a:lnTo>
                      <a:pt x="902" y="12381"/>
                    </a:lnTo>
                    <a:lnTo>
                      <a:pt x="992" y="12405"/>
                    </a:lnTo>
                    <a:cubicBezTo>
                      <a:pt x="1202" y="11692"/>
                      <a:pt x="977" y="8225"/>
                      <a:pt x="2240" y="4896"/>
                    </a:cubicBezTo>
                    <a:cubicBezTo>
                      <a:pt x="2784" y="3462"/>
                      <a:pt x="2886" y="1426"/>
                      <a:pt x="2715" y="745"/>
                    </a:cubicBezTo>
                    <a:lnTo>
                      <a:pt x="3093" y="449"/>
                    </a:lnTo>
                    <a:lnTo>
                      <a:pt x="3075" y="63"/>
                    </a:lnTo>
                    <a:cubicBezTo>
                      <a:pt x="3075" y="63"/>
                      <a:pt x="3038" y="0"/>
                      <a:pt x="29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06;p37">
                <a:extLst>
                  <a:ext uri="{FF2B5EF4-FFF2-40B4-BE49-F238E27FC236}">
                    <a16:creationId xmlns:a16="http://schemas.microsoft.com/office/drawing/2014/main" id="{DEA3D301-C112-3A0C-C6ED-9B6C83638BAA}"/>
                  </a:ext>
                </a:extLst>
              </p:cNvPr>
              <p:cNvSpPr/>
              <p:nvPr/>
            </p:nvSpPr>
            <p:spPr>
              <a:xfrm>
                <a:off x="5633143" y="3313875"/>
                <a:ext cx="146522" cy="256551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9807" extrusionOk="0">
                    <a:moveTo>
                      <a:pt x="890" y="1621"/>
                    </a:moveTo>
                    <a:cubicBezTo>
                      <a:pt x="897" y="1628"/>
                      <a:pt x="903" y="1637"/>
                      <a:pt x="911" y="1645"/>
                    </a:cubicBezTo>
                    <a:lnTo>
                      <a:pt x="908" y="1645"/>
                    </a:lnTo>
                    <a:cubicBezTo>
                      <a:pt x="902" y="1637"/>
                      <a:pt x="893" y="1631"/>
                      <a:pt x="884" y="1628"/>
                    </a:cubicBezTo>
                    <a:cubicBezTo>
                      <a:pt x="885" y="1625"/>
                      <a:pt x="888" y="1624"/>
                      <a:pt x="890" y="1621"/>
                    </a:cubicBezTo>
                    <a:close/>
                    <a:moveTo>
                      <a:pt x="5340" y="3487"/>
                    </a:moveTo>
                    <a:cubicBezTo>
                      <a:pt x="5340" y="3491"/>
                      <a:pt x="5341" y="3496"/>
                      <a:pt x="5344" y="3500"/>
                    </a:cubicBezTo>
                    <a:lnTo>
                      <a:pt x="5341" y="3500"/>
                    </a:lnTo>
                    <a:cubicBezTo>
                      <a:pt x="5340" y="3496"/>
                      <a:pt x="5340" y="3491"/>
                      <a:pt x="5340" y="3487"/>
                    </a:cubicBezTo>
                    <a:close/>
                    <a:moveTo>
                      <a:pt x="3890" y="0"/>
                    </a:moveTo>
                    <a:cubicBezTo>
                      <a:pt x="3726" y="0"/>
                      <a:pt x="3678" y="205"/>
                      <a:pt x="3701" y="345"/>
                    </a:cubicBezTo>
                    <a:cubicBezTo>
                      <a:pt x="3777" y="802"/>
                      <a:pt x="4051" y="1289"/>
                      <a:pt x="3672" y="1557"/>
                    </a:cubicBezTo>
                    <a:cubicBezTo>
                      <a:pt x="3270" y="1130"/>
                      <a:pt x="2760" y="716"/>
                      <a:pt x="2191" y="716"/>
                    </a:cubicBezTo>
                    <a:cubicBezTo>
                      <a:pt x="2116" y="716"/>
                      <a:pt x="2039" y="724"/>
                      <a:pt x="1962" y="739"/>
                    </a:cubicBezTo>
                    <a:cubicBezTo>
                      <a:pt x="1962" y="739"/>
                      <a:pt x="1961" y="739"/>
                      <a:pt x="1961" y="739"/>
                    </a:cubicBezTo>
                    <a:cubicBezTo>
                      <a:pt x="1932" y="739"/>
                      <a:pt x="1271" y="918"/>
                      <a:pt x="1024" y="1660"/>
                    </a:cubicBezTo>
                    <a:cubicBezTo>
                      <a:pt x="1000" y="1618"/>
                      <a:pt x="972" y="1578"/>
                      <a:pt x="940" y="1539"/>
                    </a:cubicBezTo>
                    <a:cubicBezTo>
                      <a:pt x="953" y="1509"/>
                      <a:pt x="930" y="1476"/>
                      <a:pt x="902" y="1476"/>
                    </a:cubicBezTo>
                    <a:cubicBezTo>
                      <a:pt x="893" y="1476"/>
                      <a:pt x="883" y="1480"/>
                      <a:pt x="874" y="1490"/>
                    </a:cubicBezTo>
                    <a:cubicBezTo>
                      <a:pt x="564" y="1823"/>
                      <a:pt x="481" y="2238"/>
                      <a:pt x="512" y="2699"/>
                    </a:cubicBezTo>
                    <a:cubicBezTo>
                      <a:pt x="524" y="2886"/>
                      <a:pt x="604" y="3038"/>
                      <a:pt x="692" y="3185"/>
                    </a:cubicBezTo>
                    <a:cubicBezTo>
                      <a:pt x="735" y="3305"/>
                      <a:pt x="777" y="3426"/>
                      <a:pt x="817" y="3546"/>
                    </a:cubicBezTo>
                    <a:cubicBezTo>
                      <a:pt x="936" y="4085"/>
                      <a:pt x="887" y="4574"/>
                      <a:pt x="769" y="5049"/>
                    </a:cubicBezTo>
                    <a:cubicBezTo>
                      <a:pt x="725" y="5146"/>
                      <a:pt x="227" y="6865"/>
                      <a:pt x="184" y="7140"/>
                    </a:cubicBezTo>
                    <a:cubicBezTo>
                      <a:pt x="100" y="7677"/>
                      <a:pt x="1" y="8780"/>
                      <a:pt x="894" y="9551"/>
                    </a:cubicBezTo>
                    <a:cubicBezTo>
                      <a:pt x="1152" y="9775"/>
                      <a:pt x="1499" y="9807"/>
                      <a:pt x="1838" y="9807"/>
                    </a:cubicBezTo>
                    <a:cubicBezTo>
                      <a:pt x="1905" y="9807"/>
                      <a:pt x="1971" y="9805"/>
                      <a:pt x="2036" y="9804"/>
                    </a:cubicBezTo>
                    <a:cubicBezTo>
                      <a:pt x="3014" y="9785"/>
                      <a:pt x="3883" y="9374"/>
                      <a:pt x="4430" y="8469"/>
                    </a:cubicBezTo>
                    <a:cubicBezTo>
                      <a:pt x="4747" y="7947"/>
                      <a:pt x="4906" y="7482"/>
                      <a:pt x="4915" y="6856"/>
                    </a:cubicBezTo>
                    <a:cubicBezTo>
                      <a:pt x="4916" y="6715"/>
                      <a:pt x="4925" y="6575"/>
                      <a:pt x="4941" y="6437"/>
                    </a:cubicBezTo>
                    <a:cubicBezTo>
                      <a:pt x="4950" y="6380"/>
                      <a:pt x="4962" y="6325"/>
                      <a:pt x="4976" y="6270"/>
                    </a:cubicBezTo>
                    <a:cubicBezTo>
                      <a:pt x="5039" y="6016"/>
                      <a:pt x="5123" y="5771"/>
                      <a:pt x="5205" y="5530"/>
                    </a:cubicBezTo>
                    <a:cubicBezTo>
                      <a:pt x="5234" y="5463"/>
                      <a:pt x="5261" y="5399"/>
                      <a:pt x="5295" y="5329"/>
                    </a:cubicBezTo>
                    <a:cubicBezTo>
                      <a:pt x="5352" y="5220"/>
                      <a:pt x="5438" y="5064"/>
                      <a:pt x="5469" y="4941"/>
                    </a:cubicBezTo>
                    <a:cubicBezTo>
                      <a:pt x="5600" y="4425"/>
                      <a:pt x="5558" y="4013"/>
                      <a:pt x="5442" y="3630"/>
                    </a:cubicBezTo>
                    <a:cubicBezTo>
                      <a:pt x="5441" y="3625"/>
                      <a:pt x="5441" y="3619"/>
                      <a:pt x="5439" y="3613"/>
                    </a:cubicBezTo>
                    <a:cubicBezTo>
                      <a:pt x="5438" y="3609"/>
                      <a:pt x="5435" y="3606"/>
                      <a:pt x="5433" y="3601"/>
                    </a:cubicBezTo>
                    <a:cubicBezTo>
                      <a:pt x="5270" y="3079"/>
                      <a:pt x="4970" y="2607"/>
                      <a:pt x="4770" y="2000"/>
                    </a:cubicBezTo>
                    <a:cubicBezTo>
                      <a:pt x="4781" y="1765"/>
                      <a:pt x="4733" y="1514"/>
                      <a:pt x="4721" y="1303"/>
                    </a:cubicBezTo>
                    <a:cubicBezTo>
                      <a:pt x="4698" y="894"/>
                      <a:pt x="4558" y="588"/>
                      <a:pt x="4307" y="284"/>
                    </a:cubicBezTo>
                    <a:cubicBezTo>
                      <a:pt x="4292" y="268"/>
                      <a:pt x="4275" y="253"/>
                      <a:pt x="4256" y="244"/>
                    </a:cubicBezTo>
                    <a:cubicBezTo>
                      <a:pt x="4159" y="124"/>
                      <a:pt x="4045" y="8"/>
                      <a:pt x="3899" y="0"/>
                    </a:cubicBezTo>
                    <a:cubicBezTo>
                      <a:pt x="3896" y="0"/>
                      <a:pt x="3893" y="0"/>
                      <a:pt x="38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07;p37">
                <a:extLst>
                  <a:ext uri="{FF2B5EF4-FFF2-40B4-BE49-F238E27FC236}">
                    <a16:creationId xmlns:a16="http://schemas.microsoft.com/office/drawing/2014/main" id="{0CB25B42-8D9F-E292-9B4A-D613D2CEBF4D}"/>
                  </a:ext>
                </a:extLst>
              </p:cNvPr>
              <p:cNvSpPr/>
              <p:nvPr/>
            </p:nvSpPr>
            <p:spPr>
              <a:xfrm>
                <a:off x="5258888" y="1157780"/>
                <a:ext cx="59017" cy="128603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4916" extrusionOk="0">
                    <a:moveTo>
                      <a:pt x="1358" y="1"/>
                    </a:moveTo>
                    <a:cubicBezTo>
                      <a:pt x="1358" y="1"/>
                      <a:pt x="49" y="733"/>
                      <a:pt x="26" y="1774"/>
                    </a:cubicBezTo>
                    <a:cubicBezTo>
                      <a:pt x="0" y="2813"/>
                      <a:pt x="1242" y="4916"/>
                      <a:pt x="1242" y="4916"/>
                    </a:cubicBezTo>
                    <a:cubicBezTo>
                      <a:pt x="1750" y="3433"/>
                      <a:pt x="2130" y="2364"/>
                      <a:pt x="2193" y="1581"/>
                    </a:cubicBezTo>
                    <a:cubicBezTo>
                      <a:pt x="2256" y="797"/>
                      <a:pt x="1358" y="1"/>
                      <a:pt x="13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08;p37">
                <a:extLst>
                  <a:ext uri="{FF2B5EF4-FFF2-40B4-BE49-F238E27FC236}">
                    <a16:creationId xmlns:a16="http://schemas.microsoft.com/office/drawing/2014/main" id="{2479D91B-F5B7-DE8A-D9A2-5BA28B774072}"/>
                  </a:ext>
                </a:extLst>
              </p:cNvPr>
              <p:cNvSpPr/>
              <p:nvPr/>
            </p:nvSpPr>
            <p:spPr>
              <a:xfrm>
                <a:off x="5260275" y="1128822"/>
                <a:ext cx="315777" cy="360145"/>
              </a:xfrm>
              <a:custGeom>
                <a:avLst/>
                <a:gdLst/>
                <a:ahLst/>
                <a:cxnLst/>
                <a:rect l="l" t="t" r="r" b="b"/>
                <a:pathLst>
                  <a:path w="12071" h="13767" extrusionOk="0">
                    <a:moveTo>
                      <a:pt x="6224" y="0"/>
                    </a:moveTo>
                    <a:cubicBezTo>
                      <a:pt x="5818" y="0"/>
                      <a:pt x="5414" y="16"/>
                      <a:pt x="5017" y="31"/>
                    </a:cubicBezTo>
                    <a:cubicBezTo>
                      <a:pt x="4311" y="39"/>
                      <a:pt x="3238" y="416"/>
                      <a:pt x="2645" y="416"/>
                    </a:cubicBezTo>
                    <a:cubicBezTo>
                      <a:pt x="2583" y="416"/>
                      <a:pt x="2526" y="412"/>
                      <a:pt x="2475" y="403"/>
                    </a:cubicBezTo>
                    <a:lnTo>
                      <a:pt x="2222" y="568"/>
                    </a:lnTo>
                    <a:cubicBezTo>
                      <a:pt x="1260" y="1524"/>
                      <a:pt x="975" y="2322"/>
                      <a:pt x="892" y="3757"/>
                    </a:cubicBezTo>
                    <a:cubicBezTo>
                      <a:pt x="771" y="5827"/>
                      <a:pt x="1202" y="5754"/>
                      <a:pt x="1132" y="7487"/>
                    </a:cubicBezTo>
                    <a:cubicBezTo>
                      <a:pt x="1091" y="8532"/>
                      <a:pt x="1" y="13168"/>
                      <a:pt x="4383" y="13723"/>
                    </a:cubicBezTo>
                    <a:cubicBezTo>
                      <a:pt x="4615" y="13752"/>
                      <a:pt x="4836" y="13766"/>
                      <a:pt x="5047" y="13766"/>
                    </a:cubicBezTo>
                    <a:cubicBezTo>
                      <a:pt x="7961" y="13766"/>
                      <a:pt x="8786" y="11050"/>
                      <a:pt x="10144" y="8703"/>
                    </a:cubicBezTo>
                    <a:cubicBezTo>
                      <a:pt x="11625" y="6145"/>
                      <a:pt x="12071" y="1274"/>
                      <a:pt x="8480" y="259"/>
                    </a:cubicBezTo>
                    <a:cubicBezTo>
                      <a:pt x="7751" y="54"/>
                      <a:pt x="6985" y="0"/>
                      <a:pt x="6224" y="0"/>
                    </a:cubicBezTo>
                    <a:close/>
                  </a:path>
                </a:pathLst>
              </a:custGeom>
              <a:solidFill>
                <a:srgbClr val="E0B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9;p37">
                <a:extLst>
                  <a:ext uri="{FF2B5EF4-FFF2-40B4-BE49-F238E27FC236}">
                    <a16:creationId xmlns:a16="http://schemas.microsoft.com/office/drawing/2014/main" id="{A96E7074-9C54-1CE5-F903-823798038D50}"/>
                  </a:ext>
                </a:extLst>
              </p:cNvPr>
              <p:cNvSpPr/>
              <p:nvPr/>
            </p:nvSpPr>
            <p:spPr>
              <a:xfrm>
                <a:off x="5404410" y="1155739"/>
                <a:ext cx="194055" cy="294431"/>
              </a:xfrm>
              <a:custGeom>
                <a:avLst/>
                <a:gdLst/>
                <a:ahLst/>
                <a:cxnLst/>
                <a:rect l="l" t="t" r="r" b="b"/>
                <a:pathLst>
                  <a:path w="7418" h="11255" extrusionOk="0">
                    <a:moveTo>
                      <a:pt x="2959" y="1"/>
                    </a:moveTo>
                    <a:cubicBezTo>
                      <a:pt x="1155" y="1"/>
                      <a:pt x="808" y="904"/>
                      <a:pt x="808" y="904"/>
                    </a:cubicBezTo>
                    <a:cubicBezTo>
                      <a:pt x="808" y="904"/>
                      <a:pt x="1" y="2329"/>
                      <a:pt x="404" y="3321"/>
                    </a:cubicBezTo>
                    <a:cubicBezTo>
                      <a:pt x="622" y="3861"/>
                      <a:pt x="1030" y="4316"/>
                      <a:pt x="1030" y="4316"/>
                    </a:cubicBezTo>
                    <a:lnTo>
                      <a:pt x="829" y="5929"/>
                    </a:lnTo>
                    <a:cubicBezTo>
                      <a:pt x="829" y="5929"/>
                      <a:pt x="1265" y="6558"/>
                      <a:pt x="1490" y="6558"/>
                    </a:cubicBezTo>
                    <a:cubicBezTo>
                      <a:pt x="1548" y="6558"/>
                      <a:pt x="1592" y="6517"/>
                      <a:pt x="1611" y="6412"/>
                    </a:cubicBezTo>
                    <a:cubicBezTo>
                      <a:pt x="1637" y="6274"/>
                      <a:pt x="2097" y="4742"/>
                      <a:pt x="2797" y="4742"/>
                    </a:cubicBezTo>
                    <a:cubicBezTo>
                      <a:pt x="2819" y="4742"/>
                      <a:pt x="2842" y="4744"/>
                      <a:pt x="2865" y="4747"/>
                    </a:cubicBezTo>
                    <a:cubicBezTo>
                      <a:pt x="3816" y="4881"/>
                      <a:pt x="3919" y="5748"/>
                      <a:pt x="3538" y="6875"/>
                    </a:cubicBezTo>
                    <a:cubicBezTo>
                      <a:pt x="3218" y="7822"/>
                      <a:pt x="2606" y="7954"/>
                      <a:pt x="2355" y="8320"/>
                    </a:cubicBezTo>
                    <a:cubicBezTo>
                      <a:pt x="2170" y="8587"/>
                      <a:pt x="2696" y="11254"/>
                      <a:pt x="2868" y="11254"/>
                    </a:cubicBezTo>
                    <a:cubicBezTo>
                      <a:pt x="2877" y="11254"/>
                      <a:pt x="2885" y="11248"/>
                      <a:pt x="2891" y="11234"/>
                    </a:cubicBezTo>
                    <a:cubicBezTo>
                      <a:pt x="3479" y="10018"/>
                      <a:pt x="4809" y="8485"/>
                      <a:pt x="5242" y="7587"/>
                    </a:cubicBezTo>
                    <a:cubicBezTo>
                      <a:pt x="5673" y="6689"/>
                      <a:pt x="6558" y="3516"/>
                      <a:pt x="6558" y="3516"/>
                    </a:cubicBezTo>
                    <a:cubicBezTo>
                      <a:pt x="6558" y="3516"/>
                      <a:pt x="7417" y="941"/>
                      <a:pt x="5191" y="342"/>
                    </a:cubicBezTo>
                    <a:cubicBezTo>
                      <a:pt x="4271" y="94"/>
                      <a:pt x="3540" y="1"/>
                      <a:pt x="29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0;p37">
                <a:extLst>
                  <a:ext uri="{FF2B5EF4-FFF2-40B4-BE49-F238E27FC236}">
                    <a16:creationId xmlns:a16="http://schemas.microsoft.com/office/drawing/2014/main" id="{0C468401-ECE7-473A-7E11-CF6A0FB100BA}"/>
                  </a:ext>
                </a:extLst>
              </p:cNvPr>
              <p:cNvSpPr/>
              <p:nvPr/>
            </p:nvSpPr>
            <p:spPr>
              <a:xfrm>
                <a:off x="5257214" y="1084195"/>
                <a:ext cx="275465" cy="125202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4786" extrusionOk="0">
                    <a:moveTo>
                      <a:pt x="808" y="0"/>
                    </a:moveTo>
                    <a:cubicBezTo>
                      <a:pt x="284" y="0"/>
                      <a:pt x="1" y="3193"/>
                      <a:pt x="1857" y="4268"/>
                    </a:cubicBezTo>
                    <a:cubicBezTo>
                      <a:pt x="2189" y="4460"/>
                      <a:pt x="3369" y="4786"/>
                      <a:pt x="4550" y="4786"/>
                    </a:cubicBezTo>
                    <a:cubicBezTo>
                      <a:pt x="5194" y="4786"/>
                      <a:pt x="5839" y="4689"/>
                      <a:pt x="6346" y="4419"/>
                    </a:cubicBezTo>
                    <a:cubicBezTo>
                      <a:pt x="6348" y="4419"/>
                      <a:pt x="10271" y="4174"/>
                      <a:pt x="10427" y="3193"/>
                    </a:cubicBezTo>
                    <a:cubicBezTo>
                      <a:pt x="10427" y="3193"/>
                      <a:pt x="10530" y="2104"/>
                      <a:pt x="8636" y="1191"/>
                    </a:cubicBezTo>
                    <a:cubicBezTo>
                      <a:pt x="7624" y="704"/>
                      <a:pt x="6618" y="523"/>
                      <a:pt x="5750" y="523"/>
                    </a:cubicBezTo>
                    <a:cubicBezTo>
                      <a:pt x="4992" y="523"/>
                      <a:pt x="4339" y="660"/>
                      <a:pt x="3877" y="851"/>
                    </a:cubicBezTo>
                    <a:cubicBezTo>
                      <a:pt x="3728" y="912"/>
                      <a:pt x="3596" y="938"/>
                      <a:pt x="3472" y="938"/>
                    </a:cubicBezTo>
                    <a:cubicBezTo>
                      <a:pt x="2775" y="938"/>
                      <a:pt x="2348" y="109"/>
                      <a:pt x="817" y="1"/>
                    </a:cubicBezTo>
                    <a:cubicBezTo>
                      <a:pt x="814" y="0"/>
                      <a:pt x="811" y="0"/>
                      <a:pt x="8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11;p37">
                <a:extLst>
                  <a:ext uri="{FF2B5EF4-FFF2-40B4-BE49-F238E27FC236}">
                    <a16:creationId xmlns:a16="http://schemas.microsoft.com/office/drawing/2014/main" id="{C44DC9F2-D901-8DF9-C571-E809CB283B63}"/>
                  </a:ext>
                </a:extLst>
              </p:cNvPr>
              <p:cNvSpPr/>
              <p:nvPr/>
            </p:nvSpPr>
            <p:spPr>
              <a:xfrm>
                <a:off x="7224334" y="4070835"/>
                <a:ext cx="134750" cy="120179"/>
              </a:xfrm>
              <a:custGeom>
                <a:avLst/>
                <a:gdLst/>
                <a:ahLst/>
                <a:cxnLst/>
                <a:rect l="l" t="t" r="r" b="b"/>
                <a:pathLst>
                  <a:path w="5151" h="4594" extrusionOk="0">
                    <a:moveTo>
                      <a:pt x="339" y="0"/>
                    </a:moveTo>
                    <a:cubicBezTo>
                      <a:pt x="223" y="0"/>
                      <a:pt x="0" y="4593"/>
                      <a:pt x="0" y="4593"/>
                    </a:cubicBezTo>
                    <a:lnTo>
                      <a:pt x="3888" y="4357"/>
                    </a:lnTo>
                    <a:cubicBezTo>
                      <a:pt x="3888" y="4357"/>
                      <a:pt x="5149" y="444"/>
                      <a:pt x="5150" y="328"/>
                    </a:cubicBezTo>
                    <a:cubicBezTo>
                      <a:pt x="5150" y="328"/>
                      <a:pt x="457" y="42"/>
                      <a:pt x="341" y="1"/>
                    </a:cubicBezTo>
                    <a:cubicBezTo>
                      <a:pt x="340" y="0"/>
                      <a:pt x="340" y="0"/>
                      <a:pt x="339" y="0"/>
                    </a:cubicBezTo>
                    <a:close/>
                  </a:path>
                </a:pathLst>
              </a:custGeom>
              <a:solidFill>
                <a:srgbClr val="E0B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12;p37">
                <a:extLst>
                  <a:ext uri="{FF2B5EF4-FFF2-40B4-BE49-F238E27FC236}">
                    <a16:creationId xmlns:a16="http://schemas.microsoft.com/office/drawing/2014/main" id="{47B8A7AA-544B-C9FC-332D-1E7AD786AF8E}"/>
                  </a:ext>
                </a:extLst>
              </p:cNvPr>
              <p:cNvSpPr/>
              <p:nvPr/>
            </p:nvSpPr>
            <p:spPr>
              <a:xfrm>
                <a:off x="7188784" y="4154439"/>
                <a:ext cx="313397" cy="192564"/>
              </a:xfrm>
              <a:custGeom>
                <a:avLst/>
                <a:gdLst/>
                <a:ahLst/>
                <a:cxnLst/>
                <a:rect l="l" t="t" r="r" b="b"/>
                <a:pathLst>
                  <a:path w="11980" h="7361" extrusionOk="0">
                    <a:moveTo>
                      <a:pt x="5146" y="1"/>
                    </a:moveTo>
                    <a:cubicBezTo>
                      <a:pt x="4881" y="1"/>
                      <a:pt x="4567" y="84"/>
                      <a:pt x="4196" y="287"/>
                    </a:cubicBezTo>
                    <a:cubicBezTo>
                      <a:pt x="3785" y="512"/>
                      <a:pt x="3080" y="1308"/>
                      <a:pt x="2228" y="1308"/>
                    </a:cubicBezTo>
                    <a:cubicBezTo>
                      <a:pt x="1942" y="1308"/>
                      <a:pt x="1641" y="1219"/>
                      <a:pt x="1328" y="988"/>
                    </a:cubicBezTo>
                    <a:cubicBezTo>
                      <a:pt x="1276" y="950"/>
                      <a:pt x="1223" y="933"/>
                      <a:pt x="1171" y="933"/>
                    </a:cubicBezTo>
                    <a:cubicBezTo>
                      <a:pt x="972" y="933"/>
                      <a:pt x="784" y="1180"/>
                      <a:pt x="738" y="1423"/>
                    </a:cubicBezTo>
                    <a:cubicBezTo>
                      <a:pt x="497" y="2668"/>
                      <a:pt x="431" y="2826"/>
                      <a:pt x="310" y="3434"/>
                    </a:cubicBezTo>
                    <a:cubicBezTo>
                      <a:pt x="246" y="3751"/>
                      <a:pt x="81" y="3947"/>
                      <a:pt x="51" y="4143"/>
                    </a:cubicBezTo>
                    <a:cubicBezTo>
                      <a:pt x="12" y="4395"/>
                      <a:pt x="0" y="6128"/>
                      <a:pt x="0" y="6128"/>
                    </a:cubicBezTo>
                    <a:cubicBezTo>
                      <a:pt x="5" y="6473"/>
                      <a:pt x="727" y="6531"/>
                      <a:pt x="944" y="6629"/>
                    </a:cubicBezTo>
                    <a:cubicBezTo>
                      <a:pt x="1260" y="6770"/>
                      <a:pt x="2543" y="7089"/>
                      <a:pt x="4642" y="7277"/>
                    </a:cubicBezTo>
                    <a:cubicBezTo>
                      <a:pt x="5252" y="7332"/>
                      <a:pt x="6098" y="7360"/>
                      <a:pt x="6999" y="7360"/>
                    </a:cubicBezTo>
                    <a:cubicBezTo>
                      <a:pt x="9308" y="7360"/>
                      <a:pt x="11979" y="7174"/>
                      <a:pt x="11975" y="6769"/>
                    </a:cubicBezTo>
                    <a:cubicBezTo>
                      <a:pt x="11975" y="6769"/>
                      <a:pt x="11973" y="5850"/>
                      <a:pt x="11966" y="5236"/>
                    </a:cubicBezTo>
                    <a:cubicBezTo>
                      <a:pt x="11950" y="3937"/>
                      <a:pt x="6566" y="3042"/>
                      <a:pt x="6408" y="1439"/>
                    </a:cubicBezTo>
                    <a:cubicBezTo>
                      <a:pt x="6357" y="921"/>
                      <a:pt x="6025" y="1"/>
                      <a:pt x="5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13;p37">
                <a:extLst>
                  <a:ext uri="{FF2B5EF4-FFF2-40B4-BE49-F238E27FC236}">
                    <a16:creationId xmlns:a16="http://schemas.microsoft.com/office/drawing/2014/main" id="{585B2BC2-EA76-DA5E-46CD-9E44E553DAE7}"/>
                  </a:ext>
                </a:extLst>
              </p:cNvPr>
              <p:cNvSpPr/>
              <p:nvPr/>
            </p:nvSpPr>
            <p:spPr>
              <a:xfrm>
                <a:off x="6714289" y="2084747"/>
                <a:ext cx="328517" cy="414793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15856" extrusionOk="0">
                    <a:moveTo>
                      <a:pt x="6767" y="1"/>
                    </a:moveTo>
                    <a:cubicBezTo>
                      <a:pt x="3645" y="1"/>
                      <a:pt x="0" y="3229"/>
                      <a:pt x="635" y="7382"/>
                    </a:cubicBezTo>
                    <a:cubicBezTo>
                      <a:pt x="958" y="9488"/>
                      <a:pt x="2476" y="15719"/>
                      <a:pt x="5689" y="15833"/>
                    </a:cubicBezTo>
                    <a:cubicBezTo>
                      <a:pt x="6104" y="15848"/>
                      <a:pt x="6449" y="15856"/>
                      <a:pt x="6808" y="15856"/>
                    </a:cubicBezTo>
                    <a:cubicBezTo>
                      <a:pt x="7071" y="15856"/>
                      <a:pt x="7343" y="15852"/>
                      <a:pt x="7656" y="15842"/>
                    </a:cubicBezTo>
                    <a:cubicBezTo>
                      <a:pt x="9265" y="15792"/>
                      <a:pt x="11831" y="10704"/>
                      <a:pt x="12148" y="7347"/>
                    </a:cubicBezTo>
                    <a:cubicBezTo>
                      <a:pt x="12558" y="2980"/>
                      <a:pt x="10375" y="320"/>
                      <a:pt x="7174" y="20"/>
                    </a:cubicBezTo>
                    <a:cubicBezTo>
                      <a:pt x="7040" y="7"/>
                      <a:pt x="6904" y="1"/>
                      <a:pt x="6767" y="1"/>
                    </a:cubicBezTo>
                    <a:close/>
                  </a:path>
                </a:pathLst>
              </a:custGeom>
              <a:solidFill>
                <a:srgbClr val="E0B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14;p37">
                <a:extLst>
                  <a:ext uri="{FF2B5EF4-FFF2-40B4-BE49-F238E27FC236}">
                    <a16:creationId xmlns:a16="http://schemas.microsoft.com/office/drawing/2014/main" id="{AD8655BA-A890-D19B-28ED-E2FEFE1DCBA3}"/>
                  </a:ext>
                </a:extLst>
              </p:cNvPr>
              <p:cNvSpPr/>
              <p:nvPr/>
            </p:nvSpPr>
            <p:spPr>
              <a:xfrm>
                <a:off x="6978205" y="2222944"/>
                <a:ext cx="60194" cy="159367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6092" extrusionOk="0">
                    <a:moveTo>
                      <a:pt x="2011" y="0"/>
                    </a:moveTo>
                    <a:cubicBezTo>
                      <a:pt x="2011" y="0"/>
                      <a:pt x="726" y="1402"/>
                      <a:pt x="408" y="1775"/>
                    </a:cubicBezTo>
                    <a:cubicBezTo>
                      <a:pt x="92" y="2147"/>
                      <a:pt x="375" y="3818"/>
                      <a:pt x="188" y="4609"/>
                    </a:cubicBezTo>
                    <a:cubicBezTo>
                      <a:pt x="1" y="5400"/>
                      <a:pt x="973" y="6084"/>
                      <a:pt x="973" y="6084"/>
                    </a:cubicBezTo>
                    <a:cubicBezTo>
                      <a:pt x="973" y="6084"/>
                      <a:pt x="1134" y="6092"/>
                      <a:pt x="1327" y="6092"/>
                    </a:cubicBezTo>
                    <a:cubicBezTo>
                      <a:pt x="1571" y="6092"/>
                      <a:pt x="1865" y="6079"/>
                      <a:pt x="1953" y="6023"/>
                    </a:cubicBezTo>
                    <a:cubicBezTo>
                      <a:pt x="2109" y="5920"/>
                      <a:pt x="1972" y="5611"/>
                      <a:pt x="1972" y="5611"/>
                    </a:cubicBezTo>
                    <a:lnTo>
                      <a:pt x="1758" y="3659"/>
                    </a:lnTo>
                    <a:lnTo>
                      <a:pt x="2301" y="2554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E0B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15;p37">
                <a:extLst>
                  <a:ext uri="{FF2B5EF4-FFF2-40B4-BE49-F238E27FC236}">
                    <a16:creationId xmlns:a16="http://schemas.microsoft.com/office/drawing/2014/main" id="{2A34509D-1A5C-9C51-532E-5FFA109D03E7}"/>
                  </a:ext>
                </a:extLst>
              </p:cNvPr>
              <p:cNvSpPr/>
              <p:nvPr/>
            </p:nvSpPr>
            <p:spPr>
              <a:xfrm>
                <a:off x="6874956" y="2382069"/>
                <a:ext cx="128733" cy="124522"/>
              </a:xfrm>
              <a:custGeom>
                <a:avLst/>
                <a:gdLst/>
                <a:ahLst/>
                <a:cxnLst/>
                <a:rect l="l" t="t" r="r" b="b"/>
                <a:pathLst>
                  <a:path w="4921" h="4760" extrusionOk="0">
                    <a:moveTo>
                      <a:pt x="4920" y="1"/>
                    </a:moveTo>
                    <a:cubicBezTo>
                      <a:pt x="4920" y="1"/>
                      <a:pt x="2592" y="758"/>
                      <a:pt x="2549" y="838"/>
                    </a:cubicBezTo>
                    <a:cubicBezTo>
                      <a:pt x="2506" y="918"/>
                      <a:pt x="1252" y="1843"/>
                      <a:pt x="799" y="2178"/>
                    </a:cubicBezTo>
                    <a:cubicBezTo>
                      <a:pt x="345" y="2512"/>
                      <a:pt x="130" y="3865"/>
                      <a:pt x="66" y="3990"/>
                    </a:cubicBezTo>
                    <a:cubicBezTo>
                      <a:pt x="0" y="4116"/>
                      <a:pt x="772" y="4485"/>
                      <a:pt x="772" y="4485"/>
                    </a:cubicBezTo>
                    <a:cubicBezTo>
                      <a:pt x="772" y="4485"/>
                      <a:pt x="2286" y="4721"/>
                      <a:pt x="2494" y="4754"/>
                    </a:cubicBezTo>
                    <a:cubicBezTo>
                      <a:pt x="2517" y="4758"/>
                      <a:pt x="2538" y="4760"/>
                      <a:pt x="2559" y="4760"/>
                    </a:cubicBezTo>
                    <a:cubicBezTo>
                      <a:pt x="2723" y="4760"/>
                      <a:pt x="2802" y="4645"/>
                      <a:pt x="2874" y="4467"/>
                    </a:cubicBezTo>
                    <a:cubicBezTo>
                      <a:pt x="2955" y="4270"/>
                      <a:pt x="3398" y="2864"/>
                      <a:pt x="3398" y="2864"/>
                    </a:cubicBezTo>
                    <a:cubicBezTo>
                      <a:pt x="3398" y="2864"/>
                      <a:pt x="4773" y="1317"/>
                      <a:pt x="4792" y="1283"/>
                    </a:cubicBezTo>
                    <a:cubicBezTo>
                      <a:pt x="4813" y="1248"/>
                      <a:pt x="4920" y="1"/>
                      <a:pt x="4920" y="1"/>
                    </a:cubicBezTo>
                    <a:close/>
                  </a:path>
                </a:pathLst>
              </a:custGeom>
              <a:solidFill>
                <a:srgbClr val="E0B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16;p37">
                <a:extLst>
                  <a:ext uri="{FF2B5EF4-FFF2-40B4-BE49-F238E27FC236}">
                    <a16:creationId xmlns:a16="http://schemas.microsoft.com/office/drawing/2014/main" id="{0F51948D-6E9E-59D0-2384-B1B015821917}"/>
                  </a:ext>
                </a:extLst>
              </p:cNvPr>
              <p:cNvSpPr/>
              <p:nvPr/>
            </p:nvSpPr>
            <p:spPr>
              <a:xfrm>
                <a:off x="6660689" y="3095448"/>
                <a:ext cx="858388" cy="1045380"/>
              </a:xfrm>
              <a:custGeom>
                <a:avLst/>
                <a:gdLst/>
                <a:ahLst/>
                <a:cxnLst/>
                <a:rect l="l" t="t" r="r" b="b"/>
                <a:pathLst>
                  <a:path w="32813" h="39961" extrusionOk="0">
                    <a:moveTo>
                      <a:pt x="6670" y="5479"/>
                    </a:moveTo>
                    <a:cubicBezTo>
                      <a:pt x="6689" y="5479"/>
                      <a:pt x="6724" y="5525"/>
                      <a:pt x="6774" y="5638"/>
                    </a:cubicBezTo>
                    <a:cubicBezTo>
                      <a:pt x="6770" y="5722"/>
                      <a:pt x="6772" y="5805"/>
                      <a:pt x="6780" y="5888"/>
                    </a:cubicBezTo>
                    <a:cubicBezTo>
                      <a:pt x="6661" y="5680"/>
                      <a:pt x="6630" y="5479"/>
                      <a:pt x="6670" y="5479"/>
                    </a:cubicBezTo>
                    <a:close/>
                    <a:moveTo>
                      <a:pt x="6992" y="6379"/>
                    </a:moveTo>
                    <a:lnTo>
                      <a:pt x="7021" y="6410"/>
                    </a:lnTo>
                    <a:cubicBezTo>
                      <a:pt x="7043" y="6496"/>
                      <a:pt x="7066" y="6587"/>
                      <a:pt x="7090" y="6685"/>
                    </a:cubicBezTo>
                    <a:lnTo>
                      <a:pt x="7090" y="6685"/>
                    </a:lnTo>
                    <a:cubicBezTo>
                      <a:pt x="7064" y="6582"/>
                      <a:pt x="7027" y="6481"/>
                      <a:pt x="6992" y="6379"/>
                    </a:cubicBezTo>
                    <a:close/>
                    <a:moveTo>
                      <a:pt x="6095" y="1"/>
                    </a:moveTo>
                    <a:cubicBezTo>
                      <a:pt x="5573" y="679"/>
                      <a:pt x="4813" y="1104"/>
                      <a:pt x="4009" y="1150"/>
                    </a:cubicBezTo>
                    <a:cubicBezTo>
                      <a:pt x="2994" y="1684"/>
                      <a:pt x="2090" y="2632"/>
                      <a:pt x="1496" y="3704"/>
                    </a:cubicBezTo>
                    <a:cubicBezTo>
                      <a:pt x="634" y="5261"/>
                      <a:pt x="1" y="6966"/>
                      <a:pt x="97" y="8770"/>
                    </a:cubicBezTo>
                    <a:cubicBezTo>
                      <a:pt x="271" y="12051"/>
                      <a:pt x="1513" y="14978"/>
                      <a:pt x="4247" y="17152"/>
                    </a:cubicBezTo>
                    <a:cubicBezTo>
                      <a:pt x="5215" y="17935"/>
                      <a:pt x="6765" y="18200"/>
                      <a:pt x="8580" y="18200"/>
                    </a:cubicBezTo>
                    <a:cubicBezTo>
                      <a:pt x="12396" y="18200"/>
                      <a:pt x="17383" y="17027"/>
                      <a:pt x="20590" y="17027"/>
                    </a:cubicBezTo>
                    <a:cubicBezTo>
                      <a:pt x="21699" y="17027"/>
                      <a:pt x="22595" y="17167"/>
                      <a:pt x="23156" y="17545"/>
                    </a:cubicBezTo>
                    <a:cubicBezTo>
                      <a:pt x="23156" y="17545"/>
                      <a:pt x="22100" y="20560"/>
                      <a:pt x="22442" y="27616"/>
                    </a:cubicBezTo>
                    <a:lnTo>
                      <a:pt x="21318" y="39149"/>
                    </a:lnTo>
                    <a:cubicBezTo>
                      <a:pt x="21427" y="39748"/>
                      <a:pt x="22241" y="39961"/>
                      <a:pt x="23225" y="39961"/>
                    </a:cubicBezTo>
                    <a:cubicBezTo>
                      <a:pt x="24845" y="39961"/>
                      <a:pt x="26929" y="39384"/>
                      <a:pt x="27102" y="38997"/>
                    </a:cubicBezTo>
                    <a:cubicBezTo>
                      <a:pt x="27102" y="38997"/>
                      <a:pt x="29985" y="30844"/>
                      <a:pt x="30694" y="25588"/>
                    </a:cubicBezTo>
                    <a:cubicBezTo>
                      <a:pt x="31113" y="22481"/>
                      <a:pt x="32813" y="15701"/>
                      <a:pt x="32364" y="13472"/>
                    </a:cubicBezTo>
                    <a:cubicBezTo>
                      <a:pt x="31900" y="11168"/>
                      <a:pt x="30353" y="9846"/>
                      <a:pt x="28247" y="8863"/>
                    </a:cubicBezTo>
                    <a:cubicBezTo>
                      <a:pt x="24561" y="7143"/>
                      <a:pt x="12044" y="6291"/>
                      <a:pt x="10543" y="5815"/>
                    </a:cubicBezTo>
                    <a:cubicBezTo>
                      <a:pt x="10459" y="5789"/>
                      <a:pt x="10339" y="5777"/>
                      <a:pt x="10194" y="5777"/>
                    </a:cubicBezTo>
                    <a:cubicBezTo>
                      <a:pt x="9255" y="5777"/>
                      <a:pt x="7265" y="6263"/>
                      <a:pt x="7116" y="6263"/>
                    </a:cubicBezTo>
                    <a:cubicBezTo>
                      <a:pt x="7111" y="6263"/>
                      <a:pt x="7109" y="6262"/>
                      <a:pt x="7108" y="6261"/>
                    </a:cubicBezTo>
                    <a:cubicBezTo>
                      <a:pt x="7094" y="6252"/>
                      <a:pt x="7079" y="6245"/>
                      <a:pt x="7066" y="6236"/>
                    </a:cubicBezTo>
                    <a:cubicBezTo>
                      <a:pt x="7032" y="6214"/>
                      <a:pt x="6968" y="6148"/>
                      <a:pt x="6968" y="6141"/>
                    </a:cubicBezTo>
                    <a:lnTo>
                      <a:pt x="6968" y="6141"/>
                    </a:lnTo>
                    <a:cubicBezTo>
                      <a:pt x="6984" y="6151"/>
                      <a:pt x="7002" y="6162"/>
                      <a:pt x="7018" y="6172"/>
                    </a:cubicBezTo>
                    <a:cubicBezTo>
                      <a:pt x="7002" y="6156"/>
                      <a:pt x="7100" y="5340"/>
                      <a:pt x="7160" y="5143"/>
                    </a:cubicBezTo>
                    <a:cubicBezTo>
                      <a:pt x="7684" y="3404"/>
                      <a:pt x="7210" y="1437"/>
                      <a:pt x="60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17;p37">
                <a:extLst>
                  <a:ext uri="{FF2B5EF4-FFF2-40B4-BE49-F238E27FC236}">
                    <a16:creationId xmlns:a16="http://schemas.microsoft.com/office/drawing/2014/main" id="{7C22D4A3-4E92-4A8F-3ED6-197705D38F62}"/>
                  </a:ext>
                </a:extLst>
              </p:cNvPr>
              <p:cNvSpPr/>
              <p:nvPr/>
            </p:nvSpPr>
            <p:spPr>
              <a:xfrm>
                <a:off x="6633432" y="2324833"/>
                <a:ext cx="261809" cy="451757"/>
              </a:xfrm>
              <a:custGeom>
                <a:avLst/>
                <a:gdLst/>
                <a:ahLst/>
                <a:cxnLst/>
                <a:rect l="l" t="t" r="r" b="b"/>
                <a:pathLst>
                  <a:path w="10008" h="17269" extrusionOk="0">
                    <a:moveTo>
                      <a:pt x="4897" y="0"/>
                    </a:moveTo>
                    <a:cubicBezTo>
                      <a:pt x="4515" y="0"/>
                      <a:pt x="4289" y="287"/>
                      <a:pt x="4361" y="988"/>
                    </a:cubicBezTo>
                    <a:cubicBezTo>
                      <a:pt x="4511" y="2437"/>
                      <a:pt x="3295" y="6374"/>
                      <a:pt x="2784" y="7577"/>
                    </a:cubicBezTo>
                    <a:cubicBezTo>
                      <a:pt x="2641" y="7913"/>
                      <a:pt x="2535" y="8270"/>
                      <a:pt x="2405" y="8610"/>
                    </a:cubicBezTo>
                    <a:cubicBezTo>
                      <a:pt x="2363" y="8718"/>
                      <a:pt x="2333" y="8799"/>
                      <a:pt x="2312" y="8858"/>
                    </a:cubicBezTo>
                    <a:lnTo>
                      <a:pt x="2312" y="8858"/>
                    </a:lnTo>
                    <a:cubicBezTo>
                      <a:pt x="2289" y="8904"/>
                      <a:pt x="2261" y="8959"/>
                      <a:pt x="2228" y="9025"/>
                    </a:cubicBezTo>
                    <a:cubicBezTo>
                      <a:pt x="2064" y="9352"/>
                      <a:pt x="1902" y="9676"/>
                      <a:pt x="1722" y="9996"/>
                    </a:cubicBezTo>
                    <a:cubicBezTo>
                      <a:pt x="1649" y="10127"/>
                      <a:pt x="1605" y="10215"/>
                      <a:pt x="1581" y="10272"/>
                    </a:cubicBezTo>
                    <a:lnTo>
                      <a:pt x="1581" y="10272"/>
                    </a:lnTo>
                    <a:cubicBezTo>
                      <a:pt x="440" y="11619"/>
                      <a:pt x="0" y="13356"/>
                      <a:pt x="873" y="15020"/>
                    </a:cubicBezTo>
                    <a:cubicBezTo>
                      <a:pt x="1557" y="16324"/>
                      <a:pt x="3115" y="17268"/>
                      <a:pt x="4633" y="17268"/>
                    </a:cubicBezTo>
                    <a:cubicBezTo>
                      <a:pt x="5254" y="17268"/>
                      <a:pt x="5868" y="17111"/>
                      <a:pt x="6413" y="16755"/>
                    </a:cubicBezTo>
                    <a:cubicBezTo>
                      <a:pt x="8868" y="15155"/>
                      <a:pt x="10008" y="11642"/>
                      <a:pt x="9840" y="9608"/>
                    </a:cubicBezTo>
                    <a:cubicBezTo>
                      <a:pt x="9739" y="8381"/>
                      <a:pt x="9736" y="7595"/>
                      <a:pt x="9610" y="6817"/>
                    </a:cubicBezTo>
                    <a:cubicBezTo>
                      <a:pt x="9358" y="5259"/>
                      <a:pt x="8896" y="4192"/>
                      <a:pt x="8169" y="2868"/>
                    </a:cubicBezTo>
                    <a:cubicBezTo>
                      <a:pt x="7379" y="1431"/>
                      <a:pt x="5751" y="0"/>
                      <a:pt x="4897" y="0"/>
                    </a:cubicBezTo>
                    <a:close/>
                  </a:path>
                </a:pathLst>
              </a:custGeom>
              <a:solidFill>
                <a:srgbClr val="E0B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18;p37">
                <a:extLst>
                  <a:ext uri="{FF2B5EF4-FFF2-40B4-BE49-F238E27FC236}">
                    <a16:creationId xmlns:a16="http://schemas.microsoft.com/office/drawing/2014/main" id="{5BECF1B7-3826-D291-9687-D09B6337C538}"/>
                  </a:ext>
                </a:extLst>
              </p:cNvPr>
              <p:cNvSpPr/>
              <p:nvPr/>
            </p:nvSpPr>
            <p:spPr>
              <a:xfrm>
                <a:off x="6699587" y="2478281"/>
                <a:ext cx="224165" cy="159314"/>
              </a:xfrm>
              <a:custGeom>
                <a:avLst/>
                <a:gdLst/>
                <a:ahLst/>
                <a:cxnLst/>
                <a:rect l="l" t="t" r="r" b="b"/>
                <a:pathLst>
                  <a:path w="8569" h="6090" extrusionOk="0">
                    <a:moveTo>
                      <a:pt x="834" y="1"/>
                    </a:moveTo>
                    <a:cubicBezTo>
                      <a:pt x="624" y="1"/>
                      <a:pt x="615" y="192"/>
                      <a:pt x="615" y="192"/>
                    </a:cubicBezTo>
                    <a:cubicBezTo>
                      <a:pt x="615" y="192"/>
                      <a:pt x="0" y="2013"/>
                      <a:pt x="20" y="2089"/>
                    </a:cubicBezTo>
                    <a:cubicBezTo>
                      <a:pt x="475" y="3806"/>
                      <a:pt x="8569" y="6090"/>
                      <a:pt x="8569" y="6090"/>
                    </a:cubicBezTo>
                    <a:cubicBezTo>
                      <a:pt x="8569" y="6090"/>
                      <a:pt x="8135" y="3278"/>
                      <a:pt x="8054" y="2617"/>
                    </a:cubicBezTo>
                    <a:cubicBezTo>
                      <a:pt x="7974" y="1956"/>
                      <a:pt x="7463" y="1903"/>
                      <a:pt x="7463" y="1903"/>
                    </a:cubicBezTo>
                    <a:cubicBezTo>
                      <a:pt x="7463" y="1903"/>
                      <a:pt x="1174" y="59"/>
                      <a:pt x="921" y="10"/>
                    </a:cubicBezTo>
                    <a:cubicBezTo>
                      <a:pt x="888" y="4"/>
                      <a:pt x="860" y="1"/>
                      <a:pt x="8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19;p37">
                <a:extLst>
                  <a:ext uri="{FF2B5EF4-FFF2-40B4-BE49-F238E27FC236}">
                    <a16:creationId xmlns:a16="http://schemas.microsoft.com/office/drawing/2014/main" id="{BE6B2459-992A-8676-04D1-475ED137DB87}"/>
                  </a:ext>
                </a:extLst>
              </p:cNvPr>
              <p:cNvSpPr/>
              <p:nvPr/>
            </p:nvSpPr>
            <p:spPr>
              <a:xfrm>
                <a:off x="6592990" y="2527224"/>
                <a:ext cx="452542" cy="851874"/>
              </a:xfrm>
              <a:custGeom>
                <a:avLst/>
                <a:gdLst/>
                <a:ahLst/>
                <a:cxnLst/>
                <a:rect l="l" t="t" r="r" b="b"/>
                <a:pathLst>
                  <a:path w="17299" h="32564" extrusionOk="0">
                    <a:moveTo>
                      <a:pt x="4477" y="0"/>
                    </a:moveTo>
                    <a:cubicBezTo>
                      <a:pt x="3636" y="0"/>
                      <a:pt x="2577" y="1874"/>
                      <a:pt x="2076" y="3112"/>
                    </a:cubicBezTo>
                    <a:cubicBezTo>
                      <a:pt x="0" y="8248"/>
                      <a:pt x="641" y="16061"/>
                      <a:pt x="1948" y="24265"/>
                    </a:cubicBezTo>
                    <a:cubicBezTo>
                      <a:pt x="2607" y="28407"/>
                      <a:pt x="1493" y="31388"/>
                      <a:pt x="2406" y="32512"/>
                    </a:cubicBezTo>
                    <a:cubicBezTo>
                      <a:pt x="2434" y="32547"/>
                      <a:pt x="2476" y="32563"/>
                      <a:pt x="2530" y="32563"/>
                    </a:cubicBezTo>
                    <a:cubicBezTo>
                      <a:pt x="3202" y="32563"/>
                      <a:pt x="5856" y="30063"/>
                      <a:pt x="10179" y="29216"/>
                    </a:cubicBezTo>
                    <a:cubicBezTo>
                      <a:pt x="14721" y="28324"/>
                      <a:pt x="17277" y="28447"/>
                      <a:pt x="17284" y="27808"/>
                    </a:cubicBezTo>
                    <a:cubicBezTo>
                      <a:pt x="17299" y="26486"/>
                      <a:pt x="16214" y="25976"/>
                      <a:pt x="16279" y="24583"/>
                    </a:cubicBezTo>
                    <a:cubicBezTo>
                      <a:pt x="16395" y="22121"/>
                      <a:pt x="17103" y="18617"/>
                      <a:pt x="16031" y="11452"/>
                    </a:cubicBezTo>
                    <a:cubicBezTo>
                      <a:pt x="15378" y="7093"/>
                      <a:pt x="12665" y="2180"/>
                      <a:pt x="12665" y="2180"/>
                    </a:cubicBezTo>
                    <a:lnTo>
                      <a:pt x="4492" y="1"/>
                    </a:lnTo>
                    <a:cubicBezTo>
                      <a:pt x="4487" y="0"/>
                      <a:pt x="4482" y="0"/>
                      <a:pt x="44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20;p37">
                <a:extLst>
                  <a:ext uri="{FF2B5EF4-FFF2-40B4-BE49-F238E27FC236}">
                    <a16:creationId xmlns:a16="http://schemas.microsoft.com/office/drawing/2014/main" id="{54CC8BB0-2FD8-0A9F-D9EC-D587AABB270C}"/>
                  </a:ext>
                </a:extLst>
              </p:cNvPr>
              <p:cNvSpPr/>
              <p:nvPr/>
            </p:nvSpPr>
            <p:spPr>
              <a:xfrm>
                <a:off x="6635341" y="2555842"/>
                <a:ext cx="766514" cy="718484"/>
              </a:xfrm>
              <a:custGeom>
                <a:avLst/>
                <a:gdLst/>
                <a:ahLst/>
                <a:cxnLst/>
                <a:rect l="l" t="t" r="r" b="b"/>
                <a:pathLst>
                  <a:path w="29301" h="27465" extrusionOk="0">
                    <a:moveTo>
                      <a:pt x="5166" y="0"/>
                    </a:moveTo>
                    <a:cubicBezTo>
                      <a:pt x="5110" y="0"/>
                      <a:pt x="5053" y="1"/>
                      <a:pt x="4996" y="2"/>
                    </a:cubicBezTo>
                    <a:cubicBezTo>
                      <a:pt x="1999" y="1861"/>
                      <a:pt x="0" y="5221"/>
                      <a:pt x="818" y="8981"/>
                    </a:cubicBezTo>
                    <a:cubicBezTo>
                      <a:pt x="1408" y="11702"/>
                      <a:pt x="2306" y="13635"/>
                      <a:pt x="2977" y="16339"/>
                    </a:cubicBezTo>
                    <a:cubicBezTo>
                      <a:pt x="3350" y="17848"/>
                      <a:pt x="4287" y="19985"/>
                      <a:pt x="7641" y="21791"/>
                    </a:cubicBezTo>
                    <a:cubicBezTo>
                      <a:pt x="9120" y="22587"/>
                      <a:pt x="15540" y="23953"/>
                      <a:pt x="18268" y="25267"/>
                    </a:cubicBezTo>
                    <a:cubicBezTo>
                      <a:pt x="18239" y="25428"/>
                      <a:pt x="20545" y="26318"/>
                      <a:pt x="20641" y="26332"/>
                    </a:cubicBezTo>
                    <a:cubicBezTo>
                      <a:pt x="20912" y="26371"/>
                      <a:pt x="21164" y="26389"/>
                      <a:pt x="21397" y="26389"/>
                    </a:cubicBezTo>
                    <a:cubicBezTo>
                      <a:pt x="23523" y="26389"/>
                      <a:pt x="24175" y="24923"/>
                      <a:pt x="24803" y="24830"/>
                    </a:cubicBezTo>
                    <a:cubicBezTo>
                      <a:pt x="24868" y="24821"/>
                      <a:pt x="24933" y="24816"/>
                      <a:pt x="24997" y="24816"/>
                    </a:cubicBezTo>
                    <a:cubicBezTo>
                      <a:pt x="26526" y="24816"/>
                      <a:pt x="27641" y="27464"/>
                      <a:pt x="28440" y="27464"/>
                    </a:cubicBezTo>
                    <a:cubicBezTo>
                      <a:pt x="28481" y="27464"/>
                      <a:pt x="28522" y="27457"/>
                      <a:pt x="28561" y="27442"/>
                    </a:cubicBezTo>
                    <a:cubicBezTo>
                      <a:pt x="29300" y="27164"/>
                      <a:pt x="27944" y="24344"/>
                      <a:pt x="27035" y="23077"/>
                    </a:cubicBezTo>
                    <a:cubicBezTo>
                      <a:pt x="26511" y="22348"/>
                      <a:pt x="25897" y="22191"/>
                      <a:pt x="25424" y="22191"/>
                    </a:cubicBezTo>
                    <a:cubicBezTo>
                      <a:pt x="25240" y="22191"/>
                      <a:pt x="25078" y="22214"/>
                      <a:pt x="24950" y="22237"/>
                    </a:cubicBezTo>
                    <a:cubicBezTo>
                      <a:pt x="24932" y="22240"/>
                      <a:pt x="24905" y="22242"/>
                      <a:pt x="24871" y="22242"/>
                    </a:cubicBezTo>
                    <a:cubicBezTo>
                      <a:pt x="24140" y="22242"/>
                      <a:pt x="19875" y="21571"/>
                      <a:pt x="19806" y="21547"/>
                    </a:cubicBezTo>
                    <a:cubicBezTo>
                      <a:pt x="17567" y="20770"/>
                      <a:pt x="14708" y="19154"/>
                      <a:pt x="14205" y="18629"/>
                    </a:cubicBezTo>
                    <a:cubicBezTo>
                      <a:pt x="10069" y="14311"/>
                      <a:pt x="9330" y="15802"/>
                      <a:pt x="9134" y="14896"/>
                    </a:cubicBezTo>
                    <a:cubicBezTo>
                      <a:pt x="9024" y="13947"/>
                      <a:pt x="9590" y="12270"/>
                      <a:pt x="8530" y="9571"/>
                    </a:cubicBezTo>
                    <a:cubicBezTo>
                      <a:pt x="8430" y="9317"/>
                      <a:pt x="8158" y="8137"/>
                      <a:pt x="8136" y="7955"/>
                    </a:cubicBezTo>
                    <a:cubicBezTo>
                      <a:pt x="8087" y="7496"/>
                      <a:pt x="8068" y="7032"/>
                      <a:pt x="8078" y="6570"/>
                    </a:cubicBezTo>
                    <a:cubicBezTo>
                      <a:pt x="8084" y="6195"/>
                      <a:pt x="8097" y="5820"/>
                      <a:pt x="8133" y="5446"/>
                    </a:cubicBezTo>
                    <a:cubicBezTo>
                      <a:pt x="8142" y="5344"/>
                      <a:pt x="8142" y="5242"/>
                      <a:pt x="8133" y="5139"/>
                    </a:cubicBezTo>
                    <a:cubicBezTo>
                      <a:pt x="8173" y="4882"/>
                      <a:pt x="8295" y="4595"/>
                      <a:pt x="8350" y="4371"/>
                    </a:cubicBezTo>
                    <a:cubicBezTo>
                      <a:pt x="8555" y="3519"/>
                      <a:pt x="8621" y="2815"/>
                      <a:pt x="8401" y="1959"/>
                    </a:cubicBezTo>
                    <a:cubicBezTo>
                      <a:pt x="8032" y="529"/>
                      <a:pt x="6747" y="0"/>
                      <a:pt x="5166" y="0"/>
                    </a:cubicBezTo>
                    <a:close/>
                  </a:path>
                </a:pathLst>
              </a:custGeom>
              <a:solidFill>
                <a:srgbClr val="E0B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521;p37">
                <a:extLst>
                  <a:ext uri="{FF2B5EF4-FFF2-40B4-BE49-F238E27FC236}">
                    <a16:creationId xmlns:a16="http://schemas.microsoft.com/office/drawing/2014/main" id="{D5F2A5C7-460B-A126-B59D-CA137F07D132}"/>
                  </a:ext>
                </a:extLst>
              </p:cNvPr>
              <p:cNvSpPr/>
              <p:nvPr/>
            </p:nvSpPr>
            <p:spPr>
              <a:xfrm>
                <a:off x="6596469" y="2527695"/>
                <a:ext cx="347745" cy="451862"/>
              </a:xfrm>
              <a:custGeom>
                <a:avLst/>
                <a:gdLst/>
                <a:ahLst/>
                <a:cxnLst/>
                <a:rect l="l" t="t" r="r" b="b"/>
                <a:pathLst>
                  <a:path w="13293" h="17273" extrusionOk="0">
                    <a:moveTo>
                      <a:pt x="7497" y="1"/>
                    </a:moveTo>
                    <a:cubicBezTo>
                      <a:pt x="7258" y="1"/>
                      <a:pt x="7015" y="18"/>
                      <a:pt x="6770" y="54"/>
                    </a:cubicBezTo>
                    <a:cubicBezTo>
                      <a:pt x="4667" y="363"/>
                      <a:pt x="3687" y="1300"/>
                      <a:pt x="2760" y="2497"/>
                    </a:cubicBezTo>
                    <a:cubicBezTo>
                      <a:pt x="1" y="6055"/>
                      <a:pt x="1364" y="13411"/>
                      <a:pt x="2123" y="16080"/>
                    </a:cubicBezTo>
                    <a:cubicBezTo>
                      <a:pt x="2123" y="16080"/>
                      <a:pt x="4526" y="17273"/>
                      <a:pt x="7525" y="17273"/>
                    </a:cubicBezTo>
                    <a:cubicBezTo>
                      <a:pt x="9227" y="17273"/>
                      <a:pt x="11120" y="16889"/>
                      <a:pt x="12875" y="15685"/>
                    </a:cubicBezTo>
                    <a:cubicBezTo>
                      <a:pt x="13293" y="15398"/>
                      <a:pt x="12332" y="5915"/>
                      <a:pt x="11247" y="2455"/>
                    </a:cubicBezTo>
                    <a:cubicBezTo>
                      <a:pt x="10760" y="905"/>
                      <a:pt x="9218" y="1"/>
                      <a:pt x="74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22;p37">
                <a:extLst>
                  <a:ext uri="{FF2B5EF4-FFF2-40B4-BE49-F238E27FC236}">
                    <a16:creationId xmlns:a16="http://schemas.microsoft.com/office/drawing/2014/main" id="{AC80ABAA-F86C-1828-D9CD-C55C4A7641C9}"/>
                  </a:ext>
                </a:extLst>
              </p:cNvPr>
              <p:cNvSpPr/>
              <p:nvPr/>
            </p:nvSpPr>
            <p:spPr>
              <a:xfrm>
                <a:off x="7016319" y="3240185"/>
                <a:ext cx="471796" cy="91272"/>
              </a:xfrm>
              <a:custGeom>
                <a:avLst/>
                <a:gdLst/>
                <a:ahLst/>
                <a:cxnLst/>
                <a:rect l="l" t="t" r="r" b="b"/>
                <a:pathLst>
                  <a:path w="18035" h="3489" extrusionOk="0">
                    <a:moveTo>
                      <a:pt x="638" y="1"/>
                    </a:moveTo>
                    <a:cubicBezTo>
                      <a:pt x="348" y="1"/>
                      <a:pt x="97" y="216"/>
                      <a:pt x="57" y="510"/>
                    </a:cubicBezTo>
                    <a:lnTo>
                      <a:pt x="42" y="621"/>
                    </a:lnTo>
                    <a:cubicBezTo>
                      <a:pt x="1" y="942"/>
                      <a:pt x="227" y="1237"/>
                      <a:pt x="547" y="1280"/>
                    </a:cubicBezTo>
                    <a:lnTo>
                      <a:pt x="17320" y="3483"/>
                    </a:lnTo>
                    <a:cubicBezTo>
                      <a:pt x="17346" y="3487"/>
                      <a:pt x="17372" y="3488"/>
                      <a:pt x="17397" y="3488"/>
                    </a:cubicBezTo>
                    <a:cubicBezTo>
                      <a:pt x="17687" y="3488"/>
                      <a:pt x="17939" y="3273"/>
                      <a:pt x="17979" y="2978"/>
                    </a:cubicBezTo>
                    <a:lnTo>
                      <a:pt x="17994" y="2866"/>
                    </a:lnTo>
                    <a:cubicBezTo>
                      <a:pt x="18034" y="2545"/>
                      <a:pt x="17810" y="2252"/>
                      <a:pt x="17488" y="2209"/>
                    </a:cubicBezTo>
                    <a:lnTo>
                      <a:pt x="715" y="6"/>
                    </a:lnTo>
                    <a:cubicBezTo>
                      <a:pt x="689" y="2"/>
                      <a:pt x="663" y="1"/>
                      <a:pt x="6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23;p37">
                <a:extLst>
                  <a:ext uri="{FF2B5EF4-FFF2-40B4-BE49-F238E27FC236}">
                    <a16:creationId xmlns:a16="http://schemas.microsoft.com/office/drawing/2014/main" id="{4F62CADA-9D93-D47E-E11F-DB92022FEED0}"/>
                  </a:ext>
                </a:extLst>
              </p:cNvPr>
              <p:cNvSpPr/>
              <p:nvPr/>
            </p:nvSpPr>
            <p:spPr>
              <a:xfrm>
                <a:off x="7448856" y="2954818"/>
                <a:ext cx="311173" cy="372675"/>
              </a:xfrm>
              <a:custGeom>
                <a:avLst/>
                <a:gdLst/>
                <a:ahLst/>
                <a:cxnLst/>
                <a:rect l="l" t="t" r="r" b="b"/>
                <a:pathLst>
                  <a:path w="11895" h="14246" extrusionOk="0">
                    <a:moveTo>
                      <a:pt x="11382" y="0"/>
                    </a:moveTo>
                    <a:cubicBezTo>
                      <a:pt x="11265" y="0"/>
                      <a:pt x="11150" y="51"/>
                      <a:pt x="11070" y="148"/>
                    </a:cubicBezTo>
                    <a:lnTo>
                      <a:pt x="140" y="13539"/>
                    </a:lnTo>
                    <a:cubicBezTo>
                      <a:pt x="0" y="13711"/>
                      <a:pt x="26" y="13964"/>
                      <a:pt x="198" y="14105"/>
                    </a:cubicBezTo>
                    <a:lnTo>
                      <a:pt x="258" y="14156"/>
                    </a:lnTo>
                    <a:cubicBezTo>
                      <a:pt x="332" y="14216"/>
                      <a:pt x="422" y="14246"/>
                      <a:pt x="511" y="14246"/>
                    </a:cubicBezTo>
                    <a:cubicBezTo>
                      <a:pt x="629" y="14246"/>
                      <a:pt x="745" y="14195"/>
                      <a:pt x="826" y="14098"/>
                    </a:cubicBezTo>
                    <a:lnTo>
                      <a:pt x="11755" y="707"/>
                    </a:lnTo>
                    <a:cubicBezTo>
                      <a:pt x="11895" y="534"/>
                      <a:pt x="11868" y="281"/>
                      <a:pt x="11697" y="140"/>
                    </a:cubicBezTo>
                    <a:lnTo>
                      <a:pt x="11636" y="91"/>
                    </a:lnTo>
                    <a:cubicBezTo>
                      <a:pt x="11561" y="30"/>
                      <a:pt x="11471" y="0"/>
                      <a:pt x="113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24;p37">
                <a:extLst>
                  <a:ext uri="{FF2B5EF4-FFF2-40B4-BE49-F238E27FC236}">
                    <a16:creationId xmlns:a16="http://schemas.microsoft.com/office/drawing/2014/main" id="{EBEF9B7B-37FE-E53D-5EB6-48D4198491D8}"/>
                  </a:ext>
                </a:extLst>
              </p:cNvPr>
              <p:cNvSpPr/>
              <p:nvPr/>
            </p:nvSpPr>
            <p:spPr>
              <a:xfrm>
                <a:off x="6710836" y="2044357"/>
                <a:ext cx="376835" cy="347012"/>
              </a:xfrm>
              <a:custGeom>
                <a:avLst/>
                <a:gdLst/>
                <a:ahLst/>
                <a:cxnLst/>
                <a:rect l="l" t="t" r="r" b="b"/>
                <a:pathLst>
                  <a:path w="14405" h="13265" extrusionOk="0">
                    <a:moveTo>
                      <a:pt x="7103" y="1"/>
                    </a:moveTo>
                    <a:cubicBezTo>
                      <a:pt x="5963" y="1"/>
                      <a:pt x="4811" y="313"/>
                      <a:pt x="3857" y="923"/>
                    </a:cubicBezTo>
                    <a:cubicBezTo>
                      <a:pt x="3686" y="894"/>
                      <a:pt x="3516" y="878"/>
                      <a:pt x="3347" y="878"/>
                    </a:cubicBezTo>
                    <a:cubicBezTo>
                      <a:pt x="2612" y="878"/>
                      <a:pt x="1911" y="1177"/>
                      <a:pt x="1329" y="1940"/>
                    </a:cubicBezTo>
                    <a:cubicBezTo>
                      <a:pt x="0" y="3681"/>
                      <a:pt x="70" y="5990"/>
                      <a:pt x="449" y="8241"/>
                    </a:cubicBezTo>
                    <a:cubicBezTo>
                      <a:pt x="515" y="8748"/>
                      <a:pt x="599" y="9265"/>
                      <a:pt x="692" y="9793"/>
                    </a:cubicBezTo>
                    <a:cubicBezTo>
                      <a:pt x="724" y="10545"/>
                      <a:pt x="915" y="11311"/>
                      <a:pt x="1042" y="12050"/>
                    </a:cubicBezTo>
                    <a:cubicBezTo>
                      <a:pt x="1172" y="12807"/>
                      <a:pt x="1432" y="12837"/>
                      <a:pt x="2157" y="13000"/>
                    </a:cubicBezTo>
                    <a:cubicBezTo>
                      <a:pt x="2450" y="13066"/>
                      <a:pt x="2928" y="13265"/>
                      <a:pt x="3326" y="13265"/>
                    </a:cubicBezTo>
                    <a:cubicBezTo>
                      <a:pt x="3521" y="13265"/>
                      <a:pt x="3697" y="13217"/>
                      <a:pt x="3823" y="13082"/>
                    </a:cubicBezTo>
                    <a:cubicBezTo>
                      <a:pt x="4230" y="12643"/>
                      <a:pt x="4245" y="11778"/>
                      <a:pt x="4385" y="11222"/>
                    </a:cubicBezTo>
                    <a:cubicBezTo>
                      <a:pt x="4397" y="11173"/>
                      <a:pt x="4389" y="11122"/>
                      <a:pt x="4365" y="11078"/>
                    </a:cubicBezTo>
                    <a:cubicBezTo>
                      <a:pt x="4340" y="10942"/>
                      <a:pt x="4249" y="10828"/>
                      <a:pt x="4123" y="10771"/>
                    </a:cubicBezTo>
                    <a:cubicBezTo>
                      <a:pt x="4107" y="10736"/>
                      <a:pt x="4086" y="10703"/>
                      <a:pt x="4059" y="10673"/>
                    </a:cubicBezTo>
                    <a:cubicBezTo>
                      <a:pt x="3568" y="10176"/>
                      <a:pt x="3736" y="8244"/>
                      <a:pt x="4677" y="8244"/>
                    </a:cubicBezTo>
                    <a:cubicBezTo>
                      <a:pt x="4752" y="8244"/>
                      <a:pt x="4832" y="8256"/>
                      <a:pt x="4917" y="8283"/>
                    </a:cubicBezTo>
                    <a:cubicBezTo>
                      <a:pt x="5428" y="8442"/>
                      <a:pt x="5425" y="9047"/>
                      <a:pt x="5721" y="9375"/>
                    </a:cubicBezTo>
                    <a:cubicBezTo>
                      <a:pt x="5901" y="9574"/>
                      <a:pt x="6078" y="9647"/>
                      <a:pt x="6263" y="9647"/>
                    </a:cubicBezTo>
                    <a:cubicBezTo>
                      <a:pt x="6552" y="9647"/>
                      <a:pt x="6857" y="9466"/>
                      <a:pt x="7208" y="9301"/>
                    </a:cubicBezTo>
                    <a:cubicBezTo>
                      <a:pt x="7925" y="8964"/>
                      <a:pt x="8739" y="8746"/>
                      <a:pt x="8674" y="7859"/>
                    </a:cubicBezTo>
                    <a:cubicBezTo>
                      <a:pt x="8621" y="7123"/>
                      <a:pt x="8420" y="6272"/>
                      <a:pt x="8152" y="5487"/>
                    </a:cubicBezTo>
                    <a:lnTo>
                      <a:pt x="8152" y="5487"/>
                    </a:lnTo>
                    <a:cubicBezTo>
                      <a:pt x="9023" y="5793"/>
                      <a:pt x="10007" y="6067"/>
                      <a:pt x="10927" y="6067"/>
                    </a:cubicBezTo>
                    <a:cubicBezTo>
                      <a:pt x="11131" y="6067"/>
                      <a:pt x="11331" y="6053"/>
                      <a:pt x="11526" y="6024"/>
                    </a:cubicBezTo>
                    <a:cubicBezTo>
                      <a:pt x="11558" y="6027"/>
                      <a:pt x="11589" y="6028"/>
                      <a:pt x="11620" y="6028"/>
                    </a:cubicBezTo>
                    <a:cubicBezTo>
                      <a:pt x="11841" y="6028"/>
                      <a:pt x="12029" y="5966"/>
                      <a:pt x="12245" y="5823"/>
                    </a:cubicBezTo>
                    <a:cubicBezTo>
                      <a:pt x="12296" y="5801"/>
                      <a:pt x="12352" y="5792"/>
                      <a:pt x="12403" y="5765"/>
                    </a:cubicBezTo>
                    <a:cubicBezTo>
                      <a:pt x="12583" y="5672"/>
                      <a:pt x="12752" y="5559"/>
                      <a:pt x="12908" y="5429"/>
                    </a:cubicBezTo>
                    <a:cubicBezTo>
                      <a:pt x="13386" y="5129"/>
                      <a:pt x="13850" y="4719"/>
                      <a:pt x="14068" y="4246"/>
                    </a:cubicBezTo>
                    <a:cubicBezTo>
                      <a:pt x="14404" y="3520"/>
                      <a:pt x="14022" y="2952"/>
                      <a:pt x="13661" y="2340"/>
                    </a:cubicBezTo>
                    <a:cubicBezTo>
                      <a:pt x="13624" y="2277"/>
                      <a:pt x="13558" y="2252"/>
                      <a:pt x="13488" y="2242"/>
                    </a:cubicBezTo>
                    <a:cubicBezTo>
                      <a:pt x="13447" y="2213"/>
                      <a:pt x="13399" y="2193"/>
                      <a:pt x="13349" y="2193"/>
                    </a:cubicBezTo>
                    <a:cubicBezTo>
                      <a:pt x="13336" y="2193"/>
                      <a:pt x="13323" y="2195"/>
                      <a:pt x="13310" y="2197"/>
                    </a:cubicBezTo>
                    <a:cubicBezTo>
                      <a:pt x="13003" y="2264"/>
                      <a:pt x="12712" y="2296"/>
                      <a:pt x="12429" y="2296"/>
                    </a:cubicBezTo>
                    <a:cubicBezTo>
                      <a:pt x="12090" y="2296"/>
                      <a:pt x="11763" y="2250"/>
                      <a:pt x="11435" y="2163"/>
                    </a:cubicBezTo>
                    <a:cubicBezTo>
                      <a:pt x="11264" y="1937"/>
                      <a:pt x="11090" y="1715"/>
                      <a:pt x="10889" y="1512"/>
                    </a:cubicBezTo>
                    <a:cubicBezTo>
                      <a:pt x="10188" y="800"/>
                      <a:pt x="9336" y="339"/>
                      <a:pt x="8356" y="131"/>
                    </a:cubicBezTo>
                    <a:cubicBezTo>
                      <a:pt x="7947" y="44"/>
                      <a:pt x="7526" y="1"/>
                      <a:pt x="71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25;p37">
                <a:extLst>
                  <a:ext uri="{FF2B5EF4-FFF2-40B4-BE49-F238E27FC236}">
                    <a16:creationId xmlns:a16="http://schemas.microsoft.com/office/drawing/2014/main" id="{8E3B0B4D-B85D-9C5E-FE37-6B13894CE78D}"/>
                  </a:ext>
                </a:extLst>
              </p:cNvPr>
              <p:cNvSpPr/>
              <p:nvPr/>
            </p:nvSpPr>
            <p:spPr>
              <a:xfrm>
                <a:off x="7906348" y="3815472"/>
                <a:ext cx="149138" cy="174304"/>
              </a:xfrm>
              <a:custGeom>
                <a:avLst/>
                <a:gdLst/>
                <a:ahLst/>
                <a:cxnLst/>
                <a:rect l="l" t="t" r="r" b="b"/>
                <a:pathLst>
                  <a:path w="5701" h="6663" extrusionOk="0">
                    <a:moveTo>
                      <a:pt x="3099" y="0"/>
                    </a:moveTo>
                    <a:cubicBezTo>
                      <a:pt x="3099" y="0"/>
                      <a:pt x="198" y="3702"/>
                      <a:pt x="99" y="3774"/>
                    </a:cubicBezTo>
                    <a:cubicBezTo>
                      <a:pt x="0" y="3847"/>
                      <a:pt x="3686" y="6663"/>
                      <a:pt x="3686" y="6663"/>
                    </a:cubicBezTo>
                    <a:lnTo>
                      <a:pt x="5701" y="3328"/>
                    </a:lnTo>
                    <a:cubicBezTo>
                      <a:pt x="5701" y="3328"/>
                      <a:pt x="3193" y="69"/>
                      <a:pt x="3099" y="0"/>
                    </a:cubicBezTo>
                    <a:close/>
                  </a:path>
                </a:pathLst>
              </a:custGeom>
              <a:solidFill>
                <a:srgbClr val="E0B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26;p37">
                <a:extLst>
                  <a:ext uri="{FF2B5EF4-FFF2-40B4-BE49-F238E27FC236}">
                    <a16:creationId xmlns:a16="http://schemas.microsoft.com/office/drawing/2014/main" id="{9DE75365-71A0-8F26-4050-1EE87377CE26}"/>
                  </a:ext>
                </a:extLst>
              </p:cNvPr>
              <p:cNvSpPr/>
              <p:nvPr/>
            </p:nvSpPr>
            <p:spPr>
              <a:xfrm>
                <a:off x="7956913" y="3897585"/>
                <a:ext cx="328727" cy="201275"/>
              </a:xfrm>
              <a:custGeom>
                <a:avLst/>
                <a:gdLst/>
                <a:ahLst/>
                <a:cxnLst/>
                <a:rect l="l" t="t" r="r" b="b"/>
                <a:pathLst>
                  <a:path w="12566" h="7694" extrusionOk="0">
                    <a:moveTo>
                      <a:pt x="4125" y="1"/>
                    </a:moveTo>
                    <a:cubicBezTo>
                      <a:pt x="3784" y="1"/>
                      <a:pt x="3393" y="170"/>
                      <a:pt x="2965" y="627"/>
                    </a:cubicBezTo>
                    <a:cubicBezTo>
                      <a:pt x="2592" y="1026"/>
                      <a:pt x="2084" y="2283"/>
                      <a:pt x="989" y="2283"/>
                    </a:cubicBezTo>
                    <a:cubicBezTo>
                      <a:pt x="826" y="2283"/>
                      <a:pt x="651" y="2255"/>
                      <a:pt x="461" y="2193"/>
                    </a:cubicBezTo>
                    <a:cubicBezTo>
                      <a:pt x="430" y="2183"/>
                      <a:pt x="400" y="2178"/>
                      <a:pt x="372" y="2178"/>
                    </a:cubicBezTo>
                    <a:cubicBezTo>
                      <a:pt x="133" y="2178"/>
                      <a:pt x="0" y="2516"/>
                      <a:pt x="36" y="2792"/>
                    </a:cubicBezTo>
                    <a:cubicBezTo>
                      <a:pt x="198" y="4050"/>
                      <a:pt x="186" y="4221"/>
                      <a:pt x="261" y="4836"/>
                    </a:cubicBezTo>
                    <a:cubicBezTo>
                      <a:pt x="299" y="5156"/>
                      <a:pt x="204" y="5395"/>
                      <a:pt x="237" y="5590"/>
                    </a:cubicBezTo>
                    <a:cubicBezTo>
                      <a:pt x="278" y="5842"/>
                      <a:pt x="812" y="7490"/>
                      <a:pt x="812" y="7490"/>
                    </a:cubicBezTo>
                    <a:cubicBezTo>
                      <a:pt x="869" y="7656"/>
                      <a:pt x="1077" y="7694"/>
                      <a:pt x="1300" y="7694"/>
                    </a:cubicBezTo>
                    <a:cubicBezTo>
                      <a:pt x="1485" y="7694"/>
                      <a:pt x="1680" y="7668"/>
                      <a:pt x="1806" y="7668"/>
                    </a:cubicBezTo>
                    <a:cubicBezTo>
                      <a:pt x="1828" y="7668"/>
                      <a:pt x="1847" y="7668"/>
                      <a:pt x="1865" y="7670"/>
                    </a:cubicBezTo>
                    <a:cubicBezTo>
                      <a:pt x="1906" y="7675"/>
                      <a:pt x="1960" y="7677"/>
                      <a:pt x="2029" y="7677"/>
                    </a:cubicBezTo>
                    <a:cubicBezTo>
                      <a:pt x="2533" y="7677"/>
                      <a:pt x="3771" y="7549"/>
                      <a:pt x="5579" y="7128"/>
                    </a:cubicBezTo>
                    <a:cubicBezTo>
                      <a:pt x="7706" y="6630"/>
                      <a:pt x="12565" y="4878"/>
                      <a:pt x="12382" y="4346"/>
                    </a:cubicBezTo>
                    <a:cubicBezTo>
                      <a:pt x="12382" y="4346"/>
                      <a:pt x="12094" y="3473"/>
                      <a:pt x="11895" y="2893"/>
                    </a:cubicBezTo>
                    <a:cubicBezTo>
                      <a:pt x="11471" y="1664"/>
                      <a:pt x="6078" y="2501"/>
                      <a:pt x="5426" y="1029"/>
                    </a:cubicBezTo>
                    <a:cubicBezTo>
                      <a:pt x="5246" y="622"/>
                      <a:pt x="4778" y="1"/>
                      <a:pt x="4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27;p37">
                <a:extLst>
                  <a:ext uri="{FF2B5EF4-FFF2-40B4-BE49-F238E27FC236}">
                    <a16:creationId xmlns:a16="http://schemas.microsoft.com/office/drawing/2014/main" id="{75832B3D-38F6-85D2-AA51-1D9D297DE758}"/>
                  </a:ext>
                </a:extLst>
              </p:cNvPr>
              <p:cNvSpPr/>
              <p:nvPr/>
            </p:nvSpPr>
            <p:spPr>
              <a:xfrm>
                <a:off x="7407629" y="3322638"/>
                <a:ext cx="624308" cy="633124"/>
              </a:xfrm>
              <a:custGeom>
                <a:avLst/>
                <a:gdLst/>
                <a:ahLst/>
                <a:cxnLst/>
                <a:rect l="l" t="t" r="r" b="b"/>
                <a:pathLst>
                  <a:path w="23865" h="24202" extrusionOk="0">
                    <a:moveTo>
                      <a:pt x="3287" y="0"/>
                    </a:moveTo>
                    <a:cubicBezTo>
                      <a:pt x="2396" y="0"/>
                      <a:pt x="1526" y="221"/>
                      <a:pt x="658" y="595"/>
                    </a:cubicBezTo>
                    <a:cubicBezTo>
                      <a:pt x="317" y="1933"/>
                      <a:pt x="0" y="3251"/>
                      <a:pt x="179" y="4789"/>
                    </a:cubicBezTo>
                    <a:cubicBezTo>
                      <a:pt x="366" y="6402"/>
                      <a:pt x="3408" y="10364"/>
                      <a:pt x="3625" y="10364"/>
                    </a:cubicBezTo>
                    <a:cubicBezTo>
                      <a:pt x="3627" y="10364"/>
                      <a:pt x="3628" y="10363"/>
                      <a:pt x="3630" y="10363"/>
                    </a:cubicBezTo>
                    <a:cubicBezTo>
                      <a:pt x="3630" y="10363"/>
                      <a:pt x="5513" y="12944"/>
                      <a:pt x="11517" y="16668"/>
                    </a:cubicBezTo>
                    <a:lnTo>
                      <a:pt x="20374" y="24141"/>
                    </a:lnTo>
                    <a:cubicBezTo>
                      <a:pt x="20466" y="24182"/>
                      <a:pt x="20560" y="24202"/>
                      <a:pt x="20656" y="24202"/>
                    </a:cubicBezTo>
                    <a:cubicBezTo>
                      <a:pt x="22087" y="24202"/>
                      <a:pt x="23865" y="19839"/>
                      <a:pt x="23532" y="19294"/>
                    </a:cubicBezTo>
                    <a:cubicBezTo>
                      <a:pt x="23532" y="19294"/>
                      <a:pt x="18456" y="12291"/>
                      <a:pt x="14531" y="8724"/>
                    </a:cubicBezTo>
                    <a:cubicBezTo>
                      <a:pt x="12211" y="6616"/>
                      <a:pt x="7595" y="1368"/>
                      <a:pt x="5505" y="471"/>
                    </a:cubicBezTo>
                    <a:cubicBezTo>
                      <a:pt x="4745" y="145"/>
                      <a:pt x="4009" y="0"/>
                      <a:pt x="32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523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00372-652F-441F-F64E-B11681EC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 i="0" dirty="0">
                <a:effectLst/>
                <a:latin typeface="+mn-lt"/>
              </a:rPr>
              <a:t>MOTIVATION &amp; RESEARCH AIM</a:t>
            </a:r>
            <a:endParaRPr lang="en-US" sz="5400" dirty="0">
              <a:latin typeface="+mn-lt"/>
            </a:endParaRPr>
          </a:p>
        </p:txBody>
      </p:sp>
      <p:pic>
        <p:nvPicPr>
          <p:cNvPr id="5" name="Picture 4" descr="Three arrows on bullseye">
            <a:extLst>
              <a:ext uri="{FF2B5EF4-FFF2-40B4-BE49-F238E27FC236}">
                <a16:creationId xmlns:a16="http://schemas.microsoft.com/office/drawing/2014/main" id="{A248793B-0E82-D347-B097-0DB18223A4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8" r="44451" b="2"/>
          <a:stretch/>
        </p:blipFill>
        <p:spPr>
          <a:xfrm>
            <a:off x="1" y="10"/>
            <a:ext cx="4228445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CF17F-8379-7EEC-1937-6325B4D46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446" y="2479568"/>
            <a:ext cx="7689681" cy="414894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b="1" i="0" dirty="0">
                <a:effectLst/>
              </a:rPr>
              <a:t>Challenge:</a:t>
            </a:r>
            <a:r>
              <a:rPr lang="en-US" sz="1500" b="0" i="0" dirty="0">
                <a:effectLst/>
              </a:rPr>
              <a:t> </a:t>
            </a:r>
            <a:r>
              <a:rPr lang="en-US" sz="15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Early</a:t>
            </a:r>
            <a:r>
              <a:rPr lang="en-US" sz="1500" b="0" i="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US" sz="15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identification</a:t>
            </a:r>
            <a:r>
              <a:rPr lang="en-US" sz="1500" b="0" i="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US" sz="1500" b="0" i="0" dirty="0">
                <a:effectLst/>
              </a:rPr>
              <a:t>of </a:t>
            </a:r>
            <a:r>
              <a:rPr lang="en-US" sz="15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students</a:t>
            </a:r>
            <a:r>
              <a:rPr lang="en-US" sz="1500" b="0" i="0" dirty="0">
                <a:effectLst/>
              </a:rPr>
              <a:t> at </a:t>
            </a:r>
            <a:r>
              <a:rPr lang="en-US" sz="15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risk of failure/dropout </a:t>
            </a:r>
            <a:r>
              <a:rPr lang="en-US" sz="1500" b="0" i="0" dirty="0">
                <a:effectLst/>
              </a:rPr>
              <a:t>to provide timely support and improve outcomes.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 i="0" dirty="0">
                <a:effectLst/>
              </a:rPr>
              <a:t>Motivation:</a:t>
            </a:r>
            <a:r>
              <a:rPr lang="en-US" sz="1500" b="0" i="0" dirty="0">
                <a:effectLst/>
              </a:rPr>
              <a:t> Utilize data-driven approaches in education to facilitate personalized learning experiences.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 i="0" dirty="0">
                <a:effectLst/>
              </a:rPr>
              <a:t>Approach:</a:t>
            </a:r>
            <a:endParaRPr lang="en-US" sz="1500" b="0" i="0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1" i="0" dirty="0">
                <a:effectLst/>
              </a:rPr>
              <a:t>Input:</a:t>
            </a:r>
            <a:r>
              <a:rPr lang="en-US" sz="1500" b="0" i="0" dirty="0">
                <a:effectLst/>
              </a:rPr>
              <a:t> Students' demographics, academic history, engagement metrics, and economic context.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1" i="0" dirty="0">
                <a:effectLst/>
              </a:rPr>
              <a:t>Method:</a:t>
            </a:r>
            <a:r>
              <a:rPr lang="en-US" sz="1500" b="0" i="0" dirty="0">
                <a:effectLst/>
              </a:rPr>
              <a:t> XGBoost, Random forest, SVM, K-means Clustering, Deep 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1" i="0" dirty="0">
                <a:effectLst/>
              </a:rPr>
              <a:t>Output:</a:t>
            </a:r>
            <a:r>
              <a:rPr lang="en-US" sz="1500" b="0" i="0" dirty="0">
                <a:effectLst/>
              </a:rPr>
              <a:t> Predictive score indicating the likelihood of academic success or failure.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 i="0" dirty="0">
                <a:effectLst/>
              </a:rPr>
              <a:t>Process:</a:t>
            </a:r>
            <a:endParaRPr lang="en-US" sz="1500" b="0" i="0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</a:rPr>
              <a:t>Data pre-processing for quality and consistency.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</a:rPr>
              <a:t>Feature selection to identify the most relevant predictors.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</a:rPr>
              <a:t>Model training and evaluation against historical performance.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</a:rPr>
              <a:t>Deployment for real-time prediction and intervention.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 i="0" dirty="0">
                <a:effectLst/>
              </a:rPr>
              <a:t>Impact:</a:t>
            </a:r>
            <a:r>
              <a:rPr lang="en-US" sz="1500" b="0" i="0" dirty="0">
                <a:effectLst/>
              </a:rPr>
              <a:t> Aims to enhance resource allocation, personalize student support, and ultimately, increase retention rates.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26774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References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4114" y="1515293"/>
            <a:ext cx="8276026" cy="5068389"/>
          </a:xfrm>
        </p:spPr>
        <p:txBody>
          <a:bodyPr anchor="ctr">
            <a:normAutofit/>
          </a:bodyPr>
          <a:lstStyle/>
          <a:p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M.V.Martins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D.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Tolledo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J. Machado, L. M.T.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Baptista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V.Realinho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(2021) "Early prediction of student’s performance in higher education: a case study" Trends and Applications in Information Systems and Technologies, vol.1, in Advances in Intelligent Systems and Computing series. Springer. DOI: 10.1007/978-3-030-72657-7_16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Sara, N. B.,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Halland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R.,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Igel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C., &amp;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Alstrup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S. (2015). High-School Dropout Prediction Using Machine Learning: A Danish Large-scale Study. In 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ESANN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(Vol. 2015, p. 23rd).</a:t>
            </a:r>
          </a:p>
          <a:p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Aulck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L.,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Velagapudi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N.,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Blumenstock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J., &amp; West, J. (2016). Predicting student dropout in higher education. </a:t>
            </a:r>
            <a:r>
              <a:rPr lang="en-US" sz="16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arXiv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preprint arXiv:1606.06364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Bonifro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F.,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Gabbrielli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M.,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Lisanti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G., &amp;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Zingaro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S. P. (2020). Student dropout prediction. In 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Artificial Intelligence in Education: 21st International Conference, AIED 2020, </a:t>
            </a:r>
            <a:r>
              <a:rPr lang="en-US" sz="16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Ifrane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Morocco, July 6–10, 2020, Proceedings, Part I 21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(pp. 129-140). Springer International Publishing.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Tan, M., &amp;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Shao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P. (2015). Prediction of student dropout in e-Learning program through the use of machine learning method. 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International journal of emerging technologies in learning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 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(1).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Lee, S., &amp; Chung, J. Y. (2019). The machine learning-based dropout early warning system for improving the performance of dropout prediction. 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Applied Sciences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 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(15), 3093.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4"/>
          <p:cNvSpPr txBox="1">
            <a:spLocks noGrp="1"/>
          </p:cNvSpPr>
          <p:nvPr>
            <p:ph type="body" idx="1"/>
          </p:nvPr>
        </p:nvSpPr>
        <p:spPr>
          <a:xfrm>
            <a:off x="1053114" y="1488265"/>
            <a:ext cx="10008400" cy="2837182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latin typeface="+mn-lt"/>
              </a:rPr>
              <a:t>Research on dropout prediction of students enrolled in undergraduate courses of Polytechnic Institute of </a:t>
            </a:r>
            <a:r>
              <a:rPr lang="en-US" sz="1500" dirty="0" err="1">
                <a:latin typeface="+mn-lt"/>
              </a:rPr>
              <a:t>Portalegre</a:t>
            </a:r>
            <a:r>
              <a:rPr lang="en-US" sz="1500" dirty="0">
                <a:latin typeface="+mn-lt"/>
              </a:rPr>
              <a:t>, Portugal. The dataset is the records of students enrolled between the academic years 2008/09–2018/2019 and from different undergraduate degrees[2].</a:t>
            </a:r>
          </a:p>
          <a:p>
            <a:pPr marL="203195" indent="0">
              <a:buNone/>
            </a:pPr>
            <a:endParaRPr lang="en-US" sz="15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latin typeface="+mn-lt"/>
              </a:rPr>
              <a:t>Each record was classified as </a:t>
            </a:r>
            <a:r>
              <a:rPr lang="en-US" sz="1500" b="1" dirty="0">
                <a:latin typeface="+mn-lt"/>
              </a:rPr>
              <a:t>Success, Relative Success, and Failure</a:t>
            </a:r>
            <a:r>
              <a:rPr lang="en-US" sz="1500" dirty="0">
                <a:latin typeface="+mn-lt"/>
              </a:rPr>
              <a:t>, depending on the time that the student took to obtain her degree[2]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5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latin typeface="+mn-lt"/>
              </a:rPr>
              <a:t>Logistic Regression (LR), Support Vector Machines (SVM), Decision Trees (DT), and an ensemble method, Random Forests (RF).</a:t>
            </a:r>
          </a:p>
          <a:p>
            <a:pPr marL="203195" indent="0">
              <a:buNone/>
            </a:pPr>
            <a:endParaRPr lang="en-US" sz="15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latin typeface="+mn-lt"/>
              </a:rPr>
              <a:t>Boosting Classifications: Gradient Boosting, Extreme Gradient Boosting, Logit Boost, </a:t>
            </a:r>
            <a:r>
              <a:rPr lang="en-US" sz="1500" dirty="0" err="1">
                <a:latin typeface="+mn-lt"/>
              </a:rPr>
              <a:t>CatBoost</a:t>
            </a:r>
            <a:endParaRPr lang="en-US" sz="1500" dirty="0">
              <a:latin typeface="+mn-lt"/>
            </a:endParaRPr>
          </a:p>
          <a:p>
            <a:pPr marL="203195" indent="0">
              <a:buNone/>
            </a:pPr>
            <a:endParaRPr lang="en-US" sz="15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latin typeface="+mn-lt"/>
              </a:rPr>
              <a:t>Best result achieved by the past research [2]:</a:t>
            </a:r>
          </a:p>
          <a:p>
            <a:pPr marL="203195" indent="0">
              <a:buNone/>
            </a:pPr>
            <a:endParaRPr lang="en-US" sz="1600" dirty="0">
              <a:latin typeface="+mn-lt"/>
            </a:endParaRPr>
          </a:p>
        </p:txBody>
      </p:sp>
      <p:sp>
        <p:nvSpPr>
          <p:cNvPr id="354" name="Google Shape;354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-US" sz="5400" b="1" dirty="0">
                <a:latin typeface="+mn-lt"/>
              </a:rPr>
              <a:t>PAST RESEARCH</a:t>
            </a:r>
          </a:p>
        </p:txBody>
      </p:sp>
      <p:sp>
        <p:nvSpPr>
          <p:cNvPr id="356" name="Google Shape;356;p34"/>
          <p:cNvSpPr/>
          <p:nvPr/>
        </p:nvSpPr>
        <p:spPr>
          <a:xfrm>
            <a:off x="5776400" y="472767"/>
            <a:ext cx="6392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" name="Google Shape;2302;p64">
            <a:extLst>
              <a:ext uri="{FF2B5EF4-FFF2-40B4-BE49-F238E27FC236}">
                <a16:creationId xmlns:a16="http://schemas.microsoft.com/office/drawing/2014/main" id="{E03A76CE-66E1-548A-8FC1-96E463C38011}"/>
              </a:ext>
            </a:extLst>
          </p:cNvPr>
          <p:cNvGrpSpPr/>
          <p:nvPr/>
        </p:nvGrpSpPr>
        <p:grpSpPr>
          <a:xfrm>
            <a:off x="468025" y="4713677"/>
            <a:ext cx="1101175" cy="1649860"/>
            <a:chOff x="8230500" y="1196800"/>
            <a:chExt cx="1114850" cy="1670350"/>
          </a:xfrm>
        </p:grpSpPr>
        <p:sp>
          <p:nvSpPr>
            <p:cNvPr id="3" name="Google Shape;2303;p64">
              <a:extLst>
                <a:ext uri="{FF2B5EF4-FFF2-40B4-BE49-F238E27FC236}">
                  <a16:creationId xmlns:a16="http://schemas.microsoft.com/office/drawing/2014/main" id="{ABF41CD6-AF42-8A3C-AAE3-4CD0CF31F5A3}"/>
                </a:ext>
              </a:extLst>
            </p:cNvPr>
            <p:cNvSpPr/>
            <p:nvPr/>
          </p:nvSpPr>
          <p:spPr>
            <a:xfrm>
              <a:off x="8230500" y="1733950"/>
              <a:ext cx="239400" cy="159025"/>
            </a:xfrm>
            <a:custGeom>
              <a:avLst/>
              <a:gdLst/>
              <a:ahLst/>
              <a:cxnLst/>
              <a:rect l="l" t="t" r="r" b="b"/>
              <a:pathLst>
                <a:path w="9576" h="6361" extrusionOk="0">
                  <a:moveTo>
                    <a:pt x="7729" y="1"/>
                  </a:moveTo>
                  <a:cubicBezTo>
                    <a:pt x="7529" y="1"/>
                    <a:pt x="7342" y="57"/>
                    <a:pt x="7191" y="188"/>
                  </a:cubicBezTo>
                  <a:lnTo>
                    <a:pt x="5753" y="1442"/>
                  </a:lnTo>
                  <a:cubicBezTo>
                    <a:pt x="5753" y="1442"/>
                    <a:pt x="3642" y="1494"/>
                    <a:pt x="2904" y="1706"/>
                  </a:cubicBezTo>
                  <a:cubicBezTo>
                    <a:pt x="2164" y="1920"/>
                    <a:pt x="793" y="2709"/>
                    <a:pt x="1003" y="2972"/>
                  </a:cubicBezTo>
                  <a:cubicBezTo>
                    <a:pt x="1003" y="2972"/>
                    <a:pt x="0" y="4028"/>
                    <a:pt x="265" y="4240"/>
                  </a:cubicBezTo>
                  <a:cubicBezTo>
                    <a:pt x="265" y="4240"/>
                    <a:pt x="423" y="4978"/>
                    <a:pt x="793" y="4978"/>
                  </a:cubicBezTo>
                  <a:cubicBezTo>
                    <a:pt x="793" y="4978"/>
                    <a:pt x="1054" y="5414"/>
                    <a:pt x="1618" y="5414"/>
                  </a:cubicBezTo>
                  <a:cubicBezTo>
                    <a:pt x="1674" y="5414"/>
                    <a:pt x="1733" y="5410"/>
                    <a:pt x="1795" y="5400"/>
                  </a:cubicBezTo>
                  <a:cubicBezTo>
                    <a:pt x="1795" y="5400"/>
                    <a:pt x="2873" y="4610"/>
                    <a:pt x="3705" y="4610"/>
                  </a:cubicBezTo>
                  <a:cubicBezTo>
                    <a:pt x="4539" y="4610"/>
                    <a:pt x="5015" y="4662"/>
                    <a:pt x="5015" y="4662"/>
                  </a:cubicBezTo>
                  <a:cubicBezTo>
                    <a:pt x="5015" y="4662"/>
                    <a:pt x="3800" y="4901"/>
                    <a:pt x="3431" y="5414"/>
                  </a:cubicBezTo>
                  <a:cubicBezTo>
                    <a:pt x="3061" y="5928"/>
                    <a:pt x="3061" y="6245"/>
                    <a:pt x="3272" y="6351"/>
                  </a:cubicBezTo>
                  <a:cubicBezTo>
                    <a:pt x="3286" y="6358"/>
                    <a:pt x="3303" y="6361"/>
                    <a:pt x="3323" y="6361"/>
                  </a:cubicBezTo>
                  <a:cubicBezTo>
                    <a:pt x="3603" y="6361"/>
                    <a:pt x="4431" y="5718"/>
                    <a:pt x="5120" y="5718"/>
                  </a:cubicBezTo>
                  <a:cubicBezTo>
                    <a:pt x="5858" y="5718"/>
                    <a:pt x="7204" y="4820"/>
                    <a:pt x="7191" y="4028"/>
                  </a:cubicBezTo>
                  <a:cubicBezTo>
                    <a:pt x="7178" y="3237"/>
                    <a:pt x="8814" y="2075"/>
                    <a:pt x="9237" y="1442"/>
                  </a:cubicBezTo>
                  <a:cubicBezTo>
                    <a:pt x="9576" y="933"/>
                    <a:pt x="8546" y="1"/>
                    <a:pt x="7729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" name="Google Shape;2304;p64">
              <a:extLst>
                <a:ext uri="{FF2B5EF4-FFF2-40B4-BE49-F238E27FC236}">
                  <a16:creationId xmlns:a16="http://schemas.microsoft.com/office/drawing/2014/main" id="{56121FD6-7260-74BC-3D0E-E959FE7A0C10}"/>
                </a:ext>
              </a:extLst>
            </p:cNvPr>
            <p:cNvSpPr/>
            <p:nvPr/>
          </p:nvSpPr>
          <p:spPr>
            <a:xfrm>
              <a:off x="8984925" y="1572925"/>
              <a:ext cx="360425" cy="317375"/>
            </a:xfrm>
            <a:custGeom>
              <a:avLst/>
              <a:gdLst/>
              <a:ahLst/>
              <a:cxnLst/>
              <a:rect l="l" t="t" r="r" b="b"/>
              <a:pathLst>
                <a:path w="14417" h="12695" extrusionOk="0">
                  <a:moveTo>
                    <a:pt x="10458" y="0"/>
                  </a:moveTo>
                  <a:cubicBezTo>
                    <a:pt x="9617" y="0"/>
                    <a:pt x="9347" y="415"/>
                    <a:pt x="9347" y="415"/>
                  </a:cubicBezTo>
                  <a:cubicBezTo>
                    <a:pt x="9347" y="415"/>
                    <a:pt x="6694" y="7397"/>
                    <a:pt x="5736" y="7397"/>
                  </a:cubicBezTo>
                  <a:cubicBezTo>
                    <a:pt x="5719" y="7397"/>
                    <a:pt x="5702" y="7395"/>
                    <a:pt x="5687" y="7390"/>
                  </a:cubicBezTo>
                  <a:cubicBezTo>
                    <a:pt x="4775" y="7135"/>
                    <a:pt x="3172" y="1664"/>
                    <a:pt x="3172" y="1664"/>
                  </a:cubicBezTo>
                  <a:cubicBezTo>
                    <a:pt x="1765" y="1678"/>
                    <a:pt x="827" y="6011"/>
                    <a:pt x="414" y="8037"/>
                  </a:cubicBezTo>
                  <a:cubicBezTo>
                    <a:pt x="1" y="10055"/>
                    <a:pt x="5439" y="12694"/>
                    <a:pt x="6485" y="12694"/>
                  </a:cubicBezTo>
                  <a:cubicBezTo>
                    <a:pt x="6489" y="12694"/>
                    <a:pt x="6493" y="12694"/>
                    <a:pt x="6498" y="12694"/>
                  </a:cubicBezTo>
                  <a:cubicBezTo>
                    <a:pt x="7513" y="12671"/>
                    <a:pt x="14417" y="1347"/>
                    <a:pt x="12185" y="415"/>
                  </a:cubicBezTo>
                  <a:cubicBezTo>
                    <a:pt x="11442" y="104"/>
                    <a:pt x="10879" y="0"/>
                    <a:pt x="10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Google Shape;2305;p64">
              <a:extLst>
                <a:ext uri="{FF2B5EF4-FFF2-40B4-BE49-F238E27FC236}">
                  <a16:creationId xmlns:a16="http://schemas.microsoft.com/office/drawing/2014/main" id="{78017947-B943-CE9E-A3EB-18FA19C2EAC2}"/>
                </a:ext>
              </a:extLst>
            </p:cNvPr>
            <p:cNvSpPr/>
            <p:nvPr/>
          </p:nvSpPr>
          <p:spPr>
            <a:xfrm>
              <a:off x="8837625" y="2707100"/>
              <a:ext cx="57150" cy="98250"/>
            </a:xfrm>
            <a:custGeom>
              <a:avLst/>
              <a:gdLst/>
              <a:ahLst/>
              <a:cxnLst/>
              <a:rect l="l" t="t" r="r" b="b"/>
              <a:pathLst>
                <a:path w="2286" h="3930" extrusionOk="0">
                  <a:moveTo>
                    <a:pt x="1595" y="0"/>
                  </a:moveTo>
                  <a:cubicBezTo>
                    <a:pt x="1165" y="0"/>
                    <a:pt x="629" y="118"/>
                    <a:pt x="313" y="626"/>
                  </a:cubicBezTo>
                  <a:cubicBezTo>
                    <a:pt x="313" y="626"/>
                    <a:pt x="1" y="2745"/>
                    <a:pt x="532" y="3516"/>
                  </a:cubicBezTo>
                  <a:cubicBezTo>
                    <a:pt x="731" y="3806"/>
                    <a:pt x="961" y="3930"/>
                    <a:pt x="1182" y="3930"/>
                  </a:cubicBezTo>
                  <a:cubicBezTo>
                    <a:pt x="1549" y="3930"/>
                    <a:pt x="1893" y="3589"/>
                    <a:pt x="2044" y="3098"/>
                  </a:cubicBezTo>
                  <a:cubicBezTo>
                    <a:pt x="2285" y="2310"/>
                    <a:pt x="2262" y="89"/>
                    <a:pt x="2262" y="89"/>
                  </a:cubicBezTo>
                  <a:cubicBezTo>
                    <a:pt x="2262" y="89"/>
                    <a:pt x="1968" y="0"/>
                    <a:pt x="1595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2306;p64">
              <a:extLst>
                <a:ext uri="{FF2B5EF4-FFF2-40B4-BE49-F238E27FC236}">
                  <a16:creationId xmlns:a16="http://schemas.microsoft.com/office/drawing/2014/main" id="{585B1AD9-E7A6-63BD-3325-D460C640249E}"/>
                </a:ext>
              </a:extLst>
            </p:cNvPr>
            <p:cNvSpPr/>
            <p:nvPr/>
          </p:nvSpPr>
          <p:spPr>
            <a:xfrm>
              <a:off x="8829850" y="2766075"/>
              <a:ext cx="264675" cy="101075"/>
            </a:xfrm>
            <a:custGeom>
              <a:avLst/>
              <a:gdLst/>
              <a:ahLst/>
              <a:cxnLst/>
              <a:rect l="l" t="t" r="r" b="b"/>
              <a:pathLst>
                <a:path w="10587" h="4043" extrusionOk="0">
                  <a:moveTo>
                    <a:pt x="608" y="0"/>
                  </a:moveTo>
                  <a:cubicBezTo>
                    <a:pt x="307" y="0"/>
                    <a:pt x="46" y="240"/>
                    <a:pt x="39" y="558"/>
                  </a:cubicBezTo>
                  <a:cubicBezTo>
                    <a:pt x="21" y="1454"/>
                    <a:pt x="1" y="2899"/>
                    <a:pt x="58" y="3353"/>
                  </a:cubicBezTo>
                  <a:cubicBezTo>
                    <a:pt x="141" y="4026"/>
                    <a:pt x="1742" y="3857"/>
                    <a:pt x="2777" y="3901"/>
                  </a:cubicBezTo>
                  <a:cubicBezTo>
                    <a:pt x="3283" y="3921"/>
                    <a:pt x="5175" y="4042"/>
                    <a:pt x="6965" y="4042"/>
                  </a:cubicBezTo>
                  <a:cubicBezTo>
                    <a:pt x="8831" y="4042"/>
                    <a:pt x="10587" y="3910"/>
                    <a:pt x="10543" y="3394"/>
                  </a:cubicBezTo>
                  <a:cubicBezTo>
                    <a:pt x="10460" y="2384"/>
                    <a:pt x="8691" y="1584"/>
                    <a:pt x="7638" y="1373"/>
                  </a:cubicBezTo>
                  <a:cubicBezTo>
                    <a:pt x="6880" y="1222"/>
                    <a:pt x="4885" y="508"/>
                    <a:pt x="3831" y="121"/>
                  </a:cubicBezTo>
                  <a:cubicBezTo>
                    <a:pt x="3687" y="68"/>
                    <a:pt x="3538" y="44"/>
                    <a:pt x="3389" y="44"/>
                  </a:cubicBezTo>
                  <a:cubicBezTo>
                    <a:pt x="3198" y="44"/>
                    <a:pt x="3006" y="84"/>
                    <a:pt x="2824" y="155"/>
                  </a:cubicBezTo>
                  <a:cubicBezTo>
                    <a:pt x="2659" y="219"/>
                    <a:pt x="2453" y="244"/>
                    <a:pt x="2228" y="244"/>
                  </a:cubicBezTo>
                  <a:cubicBezTo>
                    <a:pt x="1750" y="244"/>
                    <a:pt x="1186" y="130"/>
                    <a:pt x="753" y="19"/>
                  </a:cubicBezTo>
                  <a:cubicBezTo>
                    <a:pt x="704" y="6"/>
                    <a:pt x="655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2307;p64">
              <a:extLst>
                <a:ext uri="{FF2B5EF4-FFF2-40B4-BE49-F238E27FC236}">
                  <a16:creationId xmlns:a16="http://schemas.microsoft.com/office/drawing/2014/main" id="{EE37A15F-5BE4-5572-FE7B-020BEB5137B6}"/>
                </a:ext>
              </a:extLst>
            </p:cNvPr>
            <p:cNvSpPr/>
            <p:nvPr/>
          </p:nvSpPr>
          <p:spPr>
            <a:xfrm>
              <a:off x="8486475" y="2700900"/>
              <a:ext cx="72175" cy="94375"/>
            </a:xfrm>
            <a:custGeom>
              <a:avLst/>
              <a:gdLst/>
              <a:ahLst/>
              <a:cxnLst/>
              <a:rect l="l" t="t" r="r" b="b"/>
              <a:pathLst>
                <a:path w="2887" h="3775" extrusionOk="0">
                  <a:moveTo>
                    <a:pt x="1754" y="0"/>
                  </a:moveTo>
                  <a:cubicBezTo>
                    <a:pt x="1454" y="0"/>
                    <a:pt x="1138" y="84"/>
                    <a:pt x="864" y="337"/>
                  </a:cubicBezTo>
                  <a:cubicBezTo>
                    <a:pt x="864" y="337"/>
                    <a:pt x="0" y="2295"/>
                    <a:pt x="305" y="3180"/>
                  </a:cubicBezTo>
                  <a:cubicBezTo>
                    <a:pt x="449" y="3596"/>
                    <a:pt x="708" y="3774"/>
                    <a:pt x="987" y="3774"/>
                  </a:cubicBezTo>
                  <a:cubicBezTo>
                    <a:pt x="1301" y="3774"/>
                    <a:pt x="1642" y="3548"/>
                    <a:pt x="1876" y="3180"/>
                  </a:cubicBezTo>
                  <a:cubicBezTo>
                    <a:pt x="2317" y="2485"/>
                    <a:pt x="2887" y="337"/>
                    <a:pt x="2887" y="337"/>
                  </a:cubicBezTo>
                  <a:cubicBezTo>
                    <a:pt x="2887" y="337"/>
                    <a:pt x="2353" y="0"/>
                    <a:pt x="1754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2308;p64">
              <a:extLst>
                <a:ext uri="{FF2B5EF4-FFF2-40B4-BE49-F238E27FC236}">
                  <a16:creationId xmlns:a16="http://schemas.microsoft.com/office/drawing/2014/main" id="{C6A4CDD3-9A9F-6AEA-412F-6E2136A906CA}"/>
                </a:ext>
              </a:extLst>
            </p:cNvPr>
            <p:cNvSpPr/>
            <p:nvPr/>
          </p:nvSpPr>
          <p:spPr>
            <a:xfrm>
              <a:off x="8465925" y="2760650"/>
              <a:ext cx="264675" cy="101075"/>
            </a:xfrm>
            <a:custGeom>
              <a:avLst/>
              <a:gdLst/>
              <a:ahLst/>
              <a:cxnLst/>
              <a:rect l="l" t="t" r="r" b="b"/>
              <a:pathLst>
                <a:path w="10587" h="4043" extrusionOk="0">
                  <a:moveTo>
                    <a:pt x="608" y="1"/>
                  </a:moveTo>
                  <a:cubicBezTo>
                    <a:pt x="307" y="1"/>
                    <a:pt x="46" y="240"/>
                    <a:pt x="39" y="558"/>
                  </a:cubicBezTo>
                  <a:cubicBezTo>
                    <a:pt x="21" y="1454"/>
                    <a:pt x="1" y="2900"/>
                    <a:pt x="58" y="3353"/>
                  </a:cubicBezTo>
                  <a:cubicBezTo>
                    <a:pt x="141" y="4026"/>
                    <a:pt x="1742" y="3858"/>
                    <a:pt x="2777" y="3901"/>
                  </a:cubicBezTo>
                  <a:cubicBezTo>
                    <a:pt x="3283" y="3921"/>
                    <a:pt x="5175" y="4043"/>
                    <a:pt x="6965" y="4043"/>
                  </a:cubicBezTo>
                  <a:cubicBezTo>
                    <a:pt x="8831" y="4043"/>
                    <a:pt x="10587" y="3911"/>
                    <a:pt x="10543" y="3395"/>
                  </a:cubicBezTo>
                  <a:cubicBezTo>
                    <a:pt x="10459" y="2384"/>
                    <a:pt x="8691" y="1584"/>
                    <a:pt x="7638" y="1374"/>
                  </a:cubicBezTo>
                  <a:cubicBezTo>
                    <a:pt x="6878" y="1222"/>
                    <a:pt x="4885" y="508"/>
                    <a:pt x="3831" y="122"/>
                  </a:cubicBezTo>
                  <a:cubicBezTo>
                    <a:pt x="3687" y="69"/>
                    <a:pt x="3538" y="45"/>
                    <a:pt x="3388" y="45"/>
                  </a:cubicBezTo>
                  <a:cubicBezTo>
                    <a:pt x="3197" y="45"/>
                    <a:pt x="3006" y="84"/>
                    <a:pt x="2823" y="156"/>
                  </a:cubicBezTo>
                  <a:cubicBezTo>
                    <a:pt x="2659" y="220"/>
                    <a:pt x="2453" y="245"/>
                    <a:pt x="2228" y="245"/>
                  </a:cubicBezTo>
                  <a:cubicBezTo>
                    <a:pt x="1750" y="245"/>
                    <a:pt x="1186" y="130"/>
                    <a:pt x="753" y="19"/>
                  </a:cubicBezTo>
                  <a:cubicBezTo>
                    <a:pt x="704" y="7"/>
                    <a:pt x="655" y="1"/>
                    <a:pt x="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309;p64">
              <a:extLst>
                <a:ext uri="{FF2B5EF4-FFF2-40B4-BE49-F238E27FC236}">
                  <a16:creationId xmlns:a16="http://schemas.microsoft.com/office/drawing/2014/main" id="{D0031071-5C8A-4555-3D91-7C10064D69CE}"/>
                </a:ext>
              </a:extLst>
            </p:cNvPr>
            <p:cNvSpPr/>
            <p:nvPr/>
          </p:nvSpPr>
          <p:spPr>
            <a:xfrm>
              <a:off x="8613575" y="1887300"/>
              <a:ext cx="405500" cy="851150"/>
            </a:xfrm>
            <a:custGeom>
              <a:avLst/>
              <a:gdLst/>
              <a:ahLst/>
              <a:cxnLst/>
              <a:rect l="l" t="t" r="r" b="b"/>
              <a:pathLst>
                <a:path w="16220" h="34046" extrusionOk="0">
                  <a:moveTo>
                    <a:pt x="6614" y="0"/>
                  </a:moveTo>
                  <a:cubicBezTo>
                    <a:pt x="4503" y="0"/>
                    <a:pt x="0" y="1490"/>
                    <a:pt x="0" y="1490"/>
                  </a:cubicBezTo>
                  <a:cubicBezTo>
                    <a:pt x="0" y="1490"/>
                    <a:pt x="605" y="5366"/>
                    <a:pt x="2207" y="6834"/>
                  </a:cubicBezTo>
                  <a:cubicBezTo>
                    <a:pt x="2207" y="6834"/>
                    <a:pt x="11462" y="17018"/>
                    <a:pt x="11942" y="18982"/>
                  </a:cubicBezTo>
                  <a:cubicBezTo>
                    <a:pt x="12422" y="20947"/>
                    <a:pt x="8939" y="33821"/>
                    <a:pt x="8904" y="33958"/>
                  </a:cubicBezTo>
                  <a:cubicBezTo>
                    <a:pt x="8893" y="34002"/>
                    <a:pt x="9148" y="34045"/>
                    <a:pt x="9510" y="34045"/>
                  </a:cubicBezTo>
                  <a:cubicBezTo>
                    <a:pt x="10283" y="34045"/>
                    <a:pt x="11543" y="33846"/>
                    <a:pt x="11727" y="33016"/>
                  </a:cubicBezTo>
                  <a:cubicBezTo>
                    <a:pt x="11996" y="31796"/>
                    <a:pt x="16220" y="18542"/>
                    <a:pt x="15926" y="17572"/>
                  </a:cubicBezTo>
                  <a:cubicBezTo>
                    <a:pt x="15630" y="16602"/>
                    <a:pt x="7974" y="5099"/>
                    <a:pt x="7974" y="5099"/>
                  </a:cubicBezTo>
                  <a:cubicBezTo>
                    <a:pt x="7974" y="5099"/>
                    <a:pt x="8351" y="1367"/>
                    <a:pt x="7618" y="289"/>
                  </a:cubicBezTo>
                  <a:cubicBezTo>
                    <a:pt x="7478" y="83"/>
                    <a:pt x="7112" y="0"/>
                    <a:pt x="6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310;p64">
              <a:extLst>
                <a:ext uri="{FF2B5EF4-FFF2-40B4-BE49-F238E27FC236}">
                  <a16:creationId xmlns:a16="http://schemas.microsoft.com/office/drawing/2014/main" id="{28682193-4391-233C-A7FD-037CEDD751FD}"/>
                </a:ext>
              </a:extLst>
            </p:cNvPr>
            <p:cNvSpPr/>
            <p:nvPr/>
          </p:nvSpPr>
          <p:spPr>
            <a:xfrm>
              <a:off x="8494100" y="1903975"/>
              <a:ext cx="321225" cy="836275"/>
            </a:xfrm>
            <a:custGeom>
              <a:avLst/>
              <a:gdLst/>
              <a:ahLst/>
              <a:cxnLst/>
              <a:rect l="l" t="t" r="r" b="b"/>
              <a:pathLst>
                <a:path w="12849" h="33451" extrusionOk="0">
                  <a:moveTo>
                    <a:pt x="12720" y="0"/>
                  </a:moveTo>
                  <a:cubicBezTo>
                    <a:pt x="12720" y="0"/>
                    <a:pt x="4840" y="440"/>
                    <a:pt x="4779" y="1637"/>
                  </a:cubicBezTo>
                  <a:lnTo>
                    <a:pt x="6407" y="21704"/>
                  </a:lnTo>
                  <a:lnTo>
                    <a:pt x="0" y="32675"/>
                  </a:lnTo>
                  <a:cubicBezTo>
                    <a:pt x="0" y="32675"/>
                    <a:pt x="649" y="33450"/>
                    <a:pt x="1693" y="33450"/>
                  </a:cubicBezTo>
                  <a:cubicBezTo>
                    <a:pt x="1946" y="33450"/>
                    <a:pt x="2222" y="33405"/>
                    <a:pt x="2518" y="33291"/>
                  </a:cubicBezTo>
                  <a:cubicBezTo>
                    <a:pt x="4046" y="31312"/>
                    <a:pt x="10394" y="23422"/>
                    <a:pt x="10944" y="21874"/>
                  </a:cubicBezTo>
                  <a:cubicBezTo>
                    <a:pt x="11495" y="20327"/>
                    <a:pt x="10170" y="6670"/>
                    <a:pt x="10170" y="6670"/>
                  </a:cubicBezTo>
                  <a:cubicBezTo>
                    <a:pt x="10170" y="6670"/>
                    <a:pt x="12757" y="5106"/>
                    <a:pt x="12804" y="3782"/>
                  </a:cubicBezTo>
                  <a:cubicBezTo>
                    <a:pt x="12849" y="2459"/>
                    <a:pt x="12720" y="0"/>
                    <a:pt x="127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311;p64">
              <a:extLst>
                <a:ext uri="{FF2B5EF4-FFF2-40B4-BE49-F238E27FC236}">
                  <a16:creationId xmlns:a16="http://schemas.microsoft.com/office/drawing/2014/main" id="{96964089-3B93-CCD4-E2FA-4C669BDA6EF6}"/>
                </a:ext>
              </a:extLst>
            </p:cNvPr>
            <p:cNvSpPr/>
            <p:nvPr/>
          </p:nvSpPr>
          <p:spPr>
            <a:xfrm>
              <a:off x="8636525" y="1498550"/>
              <a:ext cx="440700" cy="532825"/>
            </a:xfrm>
            <a:custGeom>
              <a:avLst/>
              <a:gdLst/>
              <a:ahLst/>
              <a:cxnLst/>
              <a:rect l="l" t="t" r="r" b="b"/>
              <a:pathLst>
                <a:path w="17628" h="21313" extrusionOk="0">
                  <a:moveTo>
                    <a:pt x="8186" y="1"/>
                  </a:moveTo>
                  <a:cubicBezTo>
                    <a:pt x="7433" y="1"/>
                    <a:pt x="6831" y="129"/>
                    <a:pt x="6604" y="482"/>
                  </a:cubicBezTo>
                  <a:cubicBezTo>
                    <a:pt x="5785" y="1759"/>
                    <a:pt x="0" y="16378"/>
                    <a:pt x="861" y="17884"/>
                  </a:cubicBezTo>
                  <a:cubicBezTo>
                    <a:pt x="1607" y="19192"/>
                    <a:pt x="5041" y="21312"/>
                    <a:pt x="6648" y="21312"/>
                  </a:cubicBezTo>
                  <a:cubicBezTo>
                    <a:pt x="6891" y="21312"/>
                    <a:pt x="7092" y="21264"/>
                    <a:pt x="7235" y="21157"/>
                  </a:cubicBezTo>
                  <a:cubicBezTo>
                    <a:pt x="8331" y="20345"/>
                    <a:pt x="16698" y="7459"/>
                    <a:pt x="17162" y="6264"/>
                  </a:cubicBezTo>
                  <a:cubicBezTo>
                    <a:pt x="17628" y="5068"/>
                    <a:pt x="16527" y="2924"/>
                    <a:pt x="15483" y="2291"/>
                  </a:cubicBezTo>
                  <a:lnTo>
                    <a:pt x="13143" y="872"/>
                  </a:lnTo>
                  <a:cubicBezTo>
                    <a:pt x="13143" y="872"/>
                    <a:pt x="10152" y="1"/>
                    <a:pt x="8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312;p64">
              <a:extLst>
                <a:ext uri="{FF2B5EF4-FFF2-40B4-BE49-F238E27FC236}">
                  <a16:creationId xmlns:a16="http://schemas.microsoft.com/office/drawing/2014/main" id="{3EFC039E-62EC-B1CA-E698-8E3925DF9C62}"/>
                </a:ext>
              </a:extLst>
            </p:cNvPr>
            <p:cNvSpPr/>
            <p:nvPr/>
          </p:nvSpPr>
          <p:spPr>
            <a:xfrm>
              <a:off x="8602500" y="1489275"/>
              <a:ext cx="362600" cy="533675"/>
            </a:xfrm>
            <a:custGeom>
              <a:avLst/>
              <a:gdLst/>
              <a:ahLst/>
              <a:cxnLst/>
              <a:rect l="l" t="t" r="r" b="b"/>
              <a:pathLst>
                <a:path w="14504" h="21347" extrusionOk="0">
                  <a:moveTo>
                    <a:pt x="9280" y="1"/>
                  </a:moveTo>
                  <a:cubicBezTo>
                    <a:pt x="7501" y="1"/>
                    <a:pt x="7290" y="813"/>
                    <a:pt x="7290" y="813"/>
                  </a:cubicBezTo>
                  <a:cubicBezTo>
                    <a:pt x="7290" y="813"/>
                    <a:pt x="4463" y="7076"/>
                    <a:pt x="4025" y="8288"/>
                  </a:cubicBezTo>
                  <a:cubicBezTo>
                    <a:pt x="3585" y="9500"/>
                    <a:pt x="1" y="17854"/>
                    <a:pt x="1" y="17854"/>
                  </a:cubicBezTo>
                  <a:cubicBezTo>
                    <a:pt x="1701" y="21091"/>
                    <a:pt x="4312" y="21347"/>
                    <a:pt x="5094" y="21347"/>
                  </a:cubicBezTo>
                  <a:cubicBezTo>
                    <a:pt x="5241" y="21347"/>
                    <a:pt x="5323" y="21338"/>
                    <a:pt x="5323" y="21338"/>
                  </a:cubicBezTo>
                  <a:cubicBezTo>
                    <a:pt x="6959" y="19816"/>
                    <a:pt x="10040" y="11492"/>
                    <a:pt x="10040" y="11492"/>
                  </a:cubicBezTo>
                  <a:lnTo>
                    <a:pt x="14504" y="1243"/>
                  </a:lnTo>
                  <a:cubicBezTo>
                    <a:pt x="11994" y="296"/>
                    <a:pt x="10352" y="1"/>
                    <a:pt x="9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313;p64">
              <a:extLst>
                <a:ext uri="{FF2B5EF4-FFF2-40B4-BE49-F238E27FC236}">
                  <a16:creationId xmlns:a16="http://schemas.microsoft.com/office/drawing/2014/main" id="{13D2560D-1235-CF12-8AAB-5D825BB83DB6}"/>
                </a:ext>
              </a:extLst>
            </p:cNvPr>
            <p:cNvSpPr/>
            <p:nvPr/>
          </p:nvSpPr>
          <p:spPr>
            <a:xfrm>
              <a:off x="8815300" y="1583250"/>
              <a:ext cx="262625" cy="488025"/>
            </a:xfrm>
            <a:custGeom>
              <a:avLst/>
              <a:gdLst/>
              <a:ahLst/>
              <a:cxnLst/>
              <a:rect l="l" t="t" r="r" b="b"/>
              <a:pathLst>
                <a:path w="10505" h="19521" extrusionOk="0">
                  <a:moveTo>
                    <a:pt x="9968" y="1"/>
                  </a:moveTo>
                  <a:cubicBezTo>
                    <a:pt x="9488" y="1"/>
                    <a:pt x="8230" y="197"/>
                    <a:pt x="7174" y="2068"/>
                  </a:cubicBezTo>
                  <a:cubicBezTo>
                    <a:pt x="5837" y="4435"/>
                    <a:pt x="2311" y="9629"/>
                    <a:pt x="2311" y="9629"/>
                  </a:cubicBezTo>
                  <a:cubicBezTo>
                    <a:pt x="2311" y="9629"/>
                    <a:pt x="1" y="17385"/>
                    <a:pt x="84" y="17769"/>
                  </a:cubicBezTo>
                  <a:cubicBezTo>
                    <a:pt x="168" y="18154"/>
                    <a:pt x="572" y="18891"/>
                    <a:pt x="1386" y="19499"/>
                  </a:cubicBezTo>
                  <a:cubicBezTo>
                    <a:pt x="1405" y="19514"/>
                    <a:pt x="1427" y="19521"/>
                    <a:pt x="1451" y="19521"/>
                  </a:cubicBezTo>
                  <a:cubicBezTo>
                    <a:pt x="2435" y="19521"/>
                    <a:pt x="7199" y="7623"/>
                    <a:pt x="7199" y="7623"/>
                  </a:cubicBezTo>
                  <a:cubicBezTo>
                    <a:pt x="7199" y="7623"/>
                    <a:pt x="10505" y="3483"/>
                    <a:pt x="10277" y="2545"/>
                  </a:cubicBezTo>
                  <a:cubicBezTo>
                    <a:pt x="10050" y="1607"/>
                    <a:pt x="10167" y="15"/>
                    <a:pt x="10167" y="15"/>
                  </a:cubicBezTo>
                  <a:cubicBezTo>
                    <a:pt x="10167" y="15"/>
                    <a:pt x="10095" y="1"/>
                    <a:pt x="9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314;p64">
              <a:extLst>
                <a:ext uri="{FF2B5EF4-FFF2-40B4-BE49-F238E27FC236}">
                  <a16:creationId xmlns:a16="http://schemas.microsoft.com/office/drawing/2014/main" id="{D79E7340-F08F-5AD1-28C5-11BA4FF4CF80}"/>
                </a:ext>
              </a:extLst>
            </p:cNvPr>
            <p:cNvSpPr/>
            <p:nvPr/>
          </p:nvSpPr>
          <p:spPr>
            <a:xfrm>
              <a:off x="8917725" y="1229625"/>
              <a:ext cx="305250" cy="359900"/>
            </a:xfrm>
            <a:custGeom>
              <a:avLst/>
              <a:gdLst/>
              <a:ahLst/>
              <a:cxnLst/>
              <a:rect l="l" t="t" r="r" b="b"/>
              <a:pathLst>
                <a:path w="12210" h="14396" extrusionOk="0">
                  <a:moveTo>
                    <a:pt x="6088" y="0"/>
                  </a:moveTo>
                  <a:cubicBezTo>
                    <a:pt x="3547" y="0"/>
                    <a:pt x="1660" y="2009"/>
                    <a:pt x="937" y="4080"/>
                  </a:cubicBezTo>
                  <a:cubicBezTo>
                    <a:pt x="0" y="6759"/>
                    <a:pt x="917" y="9961"/>
                    <a:pt x="1650" y="10413"/>
                  </a:cubicBezTo>
                  <a:cubicBezTo>
                    <a:pt x="2385" y="10865"/>
                    <a:pt x="1056" y="12627"/>
                    <a:pt x="1056" y="12627"/>
                  </a:cubicBezTo>
                  <a:cubicBezTo>
                    <a:pt x="1056" y="12627"/>
                    <a:pt x="2118" y="14396"/>
                    <a:pt x="3492" y="14396"/>
                  </a:cubicBezTo>
                  <a:cubicBezTo>
                    <a:pt x="3822" y="14396"/>
                    <a:pt x="4171" y="14293"/>
                    <a:pt x="4527" y="14039"/>
                  </a:cubicBezTo>
                  <a:lnTo>
                    <a:pt x="5171" y="12456"/>
                  </a:lnTo>
                  <a:cubicBezTo>
                    <a:pt x="5171" y="12456"/>
                    <a:pt x="6065" y="12779"/>
                    <a:pt x="7097" y="12779"/>
                  </a:cubicBezTo>
                  <a:cubicBezTo>
                    <a:pt x="8079" y="12779"/>
                    <a:pt x="9186" y="12486"/>
                    <a:pt x="9764" y="11340"/>
                  </a:cubicBezTo>
                  <a:cubicBezTo>
                    <a:pt x="10948" y="8992"/>
                    <a:pt x="10990" y="7503"/>
                    <a:pt x="10990" y="7503"/>
                  </a:cubicBezTo>
                  <a:cubicBezTo>
                    <a:pt x="10990" y="7503"/>
                    <a:pt x="12210" y="2316"/>
                    <a:pt x="8483" y="570"/>
                  </a:cubicBezTo>
                  <a:cubicBezTo>
                    <a:pt x="7637" y="174"/>
                    <a:pt x="6834" y="0"/>
                    <a:pt x="6088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315;p64">
              <a:extLst>
                <a:ext uri="{FF2B5EF4-FFF2-40B4-BE49-F238E27FC236}">
                  <a16:creationId xmlns:a16="http://schemas.microsoft.com/office/drawing/2014/main" id="{C063F66E-0480-D8A2-D735-20999F5B064E}"/>
                </a:ext>
              </a:extLst>
            </p:cNvPr>
            <p:cNvSpPr/>
            <p:nvPr/>
          </p:nvSpPr>
          <p:spPr>
            <a:xfrm>
              <a:off x="8924325" y="1196800"/>
              <a:ext cx="354675" cy="313500"/>
            </a:xfrm>
            <a:custGeom>
              <a:avLst/>
              <a:gdLst/>
              <a:ahLst/>
              <a:cxnLst/>
              <a:rect l="l" t="t" r="r" b="b"/>
              <a:pathLst>
                <a:path w="14187" h="12540" extrusionOk="0">
                  <a:moveTo>
                    <a:pt x="4528" y="1"/>
                  </a:moveTo>
                  <a:cubicBezTo>
                    <a:pt x="4104" y="1"/>
                    <a:pt x="3595" y="594"/>
                    <a:pt x="3595" y="594"/>
                  </a:cubicBezTo>
                  <a:cubicBezTo>
                    <a:pt x="3595" y="594"/>
                    <a:pt x="3379" y="581"/>
                    <a:pt x="3110" y="581"/>
                  </a:cubicBezTo>
                  <a:cubicBezTo>
                    <a:pt x="2635" y="581"/>
                    <a:pt x="1996" y="620"/>
                    <a:pt x="2089" y="837"/>
                  </a:cubicBezTo>
                  <a:cubicBezTo>
                    <a:pt x="2234" y="1176"/>
                    <a:pt x="2844" y="1315"/>
                    <a:pt x="2844" y="1315"/>
                  </a:cubicBezTo>
                  <a:cubicBezTo>
                    <a:pt x="2844" y="1315"/>
                    <a:pt x="552" y="2392"/>
                    <a:pt x="276" y="5890"/>
                  </a:cubicBezTo>
                  <a:cubicBezTo>
                    <a:pt x="1" y="9387"/>
                    <a:pt x="276" y="10068"/>
                    <a:pt x="276" y="10068"/>
                  </a:cubicBezTo>
                  <a:cubicBezTo>
                    <a:pt x="276" y="10068"/>
                    <a:pt x="344" y="12540"/>
                    <a:pt x="1151" y="12540"/>
                  </a:cubicBezTo>
                  <a:cubicBezTo>
                    <a:pt x="1278" y="12540"/>
                    <a:pt x="1425" y="12478"/>
                    <a:pt x="1592" y="12334"/>
                  </a:cubicBezTo>
                  <a:cubicBezTo>
                    <a:pt x="2818" y="11283"/>
                    <a:pt x="1507" y="9728"/>
                    <a:pt x="1507" y="9387"/>
                  </a:cubicBezTo>
                  <a:cubicBezTo>
                    <a:pt x="1507" y="9047"/>
                    <a:pt x="1021" y="7493"/>
                    <a:pt x="1652" y="6910"/>
                  </a:cubicBezTo>
                  <a:cubicBezTo>
                    <a:pt x="1788" y="6785"/>
                    <a:pt x="1920" y="6735"/>
                    <a:pt x="2044" y="6735"/>
                  </a:cubicBezTo>
                  <a:cubicBezTo>
                    <a:pt x="2498" y="6735"/>
                    <a:pt x="2844" y="7396"/>
                    <a:pt x="2844" y="7396"/>
                  </a:cubicBezTo>
                  <a:cubicBezTo>
                    <a:pt x="2844" y="7396"/>
                    <a:pt x="2284" y="8951"/>
                    <a:pt x="2527" y="9096"/>
                  </a:cubicBezTo>
                  <a:cubicBezTo>
                    <a:pt x="2574" y="9124"/>
                    <a:pt x="2639" y="9138"/>
                    <a:pt x="2714" y="9138"/>
                  </a:cubicBezTo>
                  <a:cubicBezTo>
                    <a:pt x="3028" y="9138"/>
                    <a:pt x="3517" y="8902"/>
                    <a:pt x="3596" y="8511"/>
                  </a:cubicBezTo>
                  <a:cubicBezTo>
                    <a:pt x="3692" y="8027"/>
                    <a:pt x="3742" y="7007"/>
                    <a:pt x="3839" y="6812"/>
                  </a:cubicBezTo>
                  <a:cubicBezTo>
                    <a:pt x="3935" y="6619"/>
                    <a:pt x="4809" y="6230"/>
                    <a:pt x="4907" y="5987"/>
                  </a:cubicBezTo>
                  <a:cubicBezTo>
                    <a:pt x="5004" y="5744"/>
                    <a:pt x="4859" y="4771"/>
                    <a:pt x="4859" y="4771"/>
                  </a:cubicBezTo>
                  <a:lnTo>
                    <a:pt x="4859" y="4771"/>
                  </a:lnTo>
                  <a:cubicBezTo>
                    <a:pt x="4859" y="4771"/>
                    <a:pt x="7934" y="6623"/>
                    <a:pt x="10409" y="6623"/>
                  </a:cubicBezTo>
                  <a:cubicBezTo>
                    <a:pt x="10853" y="6623"/>
                    <a:pt x="11277" y="6564"/>
                    <a:pt x="11661" y="6424"/>
                  </a:cubicBezTo>
                  <a:cubicBezTo>
                    <a:pt x="14187" y="5500"/>
                    <a:pt x="13944" y="2779"/>
                    <a:pt x="12778" y="2052"/>
                  </a:cubicBezTo>
                  <a:cubicBezTo>
                    <a:pt x="12390" y="1809"/>
                    <a:pt x="12087" y="1728"/>
                    <a:pt x="11857" y="1728"/>
                  </a:cubicBezTo>
                  <a:cubicBezTo>
                    <a:pt x="11396" y="1728"/>
                    <a:pt x="11223" y="2052"/>
                    <a:pt x="11223" y="2052"/>
                  </a:cubicBezTo>
                  <a:cubicBezTo>
                    <a:pt x="11223" y="2052"/>
                    <a:pt x="10457" y="1482"/>
                    <a:pt x="9914" y="1482"/>
                  </a:cubicBezTo>
                  <a:cubicBezTo>
                    <a:pt x="9728" y="1482"/>
                    <a:pt x="9568" y="1549"/>
                    <a:pt x="9474" y="1728"/>
                  </a:cubicBezTo>
                  <a:cubicBezTo>
                    <a:pt x="9474" y="1728"/>
                    <a:pt x="6349" y="543"/>
                    <a:pt x="5179" y="543"/>
                  </a:cubicBezTo>
                  <a:cubicBezTo>
                    <a:pt x="5043" y="543"/>
                    <a:pt x="4934" y="558"/>
                    <a:pt x="4859" y="594"/>
                  </a:cubicBezTo>
                  <a:lnTo>
                    <a:pt x="4130" y="934"/>
                  </a:lnTo>
                  <a:cubicBezTo>
                    <a:pt x="4130" y="934"/>
                    <a:pt x="5052" y="108"/>
                    <a:pt x="4616" y="10"/>
                  </a:cubicBezTo>
                  <a:cubicBezTo>
                    <a:pt x="4587" y="4"/>
                    <a:pt x="4558" y="1"/>
                    <a:pt x="45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316;p64">
              <a:extLst>
                <a:ext uri="{FF2B5EF4-FFF2-40B4-BE49-F238E27FC236}">
                  <a16:creationId xmlns:a16="http://schemas.microsoft.com/office/drawing/2014/main" id="{9BAD861D-726A-E190-B871-61D955766328}"/>
                </a:ext>
              </a:extLst>
            </p:cNvPr>
            <p:cNvSpPr/>
            <p:nvPr/>
          </p:nvSpPr>
          <p:spPr>
            <a:xfrm>
              <a:off x="8842825" y="1502850"/>
              <a:ext cx="137550" cy="300200"/>
            </a:xfrm>
            <a:custGeom>
              <a:avLst/>
              <a:gdLst/>
              <a:ahLst/>
              <a:cxnLst/>
              <a:rect l="l" t="t" r="r" b="b"/>
              <a:pathLst>
                <a:path w="5502" h="12008" extrusionOk="0">
                  <a:moveTo>
                    <a:pt x="3604" y="0"/>
                  </a:moveTo>
                  <a:cubicBezTo>
                    <a:pt x="3030" y="0"/>
                    <a:pt x="2519" y="28"/>
                    <a:pt x="2473" y="125"/>
                  </a:cubicBezTo>
                  <a:cubicBezTo>
                    <a:pt x="2365" y="352"/>
                    <a:pt x="3165" y="1770"/>
                    <a:pt x="3165" y="1770"/>
                  </a:cubicBezTo>
                  <a:cubicBezTo>
                    <a:pt x="3165" y="1770"/>
                    <a:pt x="0" y="6213"/>
                    <a:pt x="173" y="8482"/>
                  </a:cubicBezTo>
                  <a:cubicBezTo>
                    <a:pt x="345" y="10751"/>
                    <a:pt x="144" y="12007"/>
                    <a:pt x="144" y="12007"/>
                  </a:cubicBezTo>
                  <a:cubicBezTo>
                    <a:pt x="144" y="12007"/>
                    <a:pt x="5502" y="875"/>
                    <a:pt x="5282" y="52"/>
                  </a:cubicBezTo>
                  <a:cubicBezTo>
                    <a:pt x="5282" y="52"/>
                    <a:pt x="4385" y="0"/>
                    <a:pt x="36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317;p64">
              <a:extLst>
                <a:ext uri="{FF2B5EF4-FFF2-40B4-BE49-F238E27FC236}">
                  <a16:creationId xmlns:a16="http://schemas.microsoft.com/office/drawing/2014/main" id="{53654F4F-F810-DDE6-82A6-39683626A871}"/>
                </a:ext>
              </a:extLst>
            </p:cNvPr>
            <p:cNvSpPr/>
            <p:nvPr/>
          </p:nvSpPr>
          <p:spPr>
            <a:xfrm>
              <a:off x="8873075" y="1544525"/>
              <a:ext cx="209300" cy="279450"/>
            </a:xfrm>
            <a:custGeom>
              <a:avLst/>
              <a:gdLst/>
              <a:ahLst/>
              <a:cxnLst/>
              <a:rect l="l" t="t" r="r" b="b"/>
              <a:pathLst>
                <a:path w="8372" h="11178" extrusionOk="0">
                  <a:moveTo>
                    <a:pt x="6661" y="1"/>
                  </a:moveTo>
                  <a:cubicBezTo>
                    <a:pt x="5867" y="305"/>
                    <a:pt x="0" y="11178"/>
                    <a:pt x="0" y="11178"/>
                  </a:cubicBezTo>
                  <a:cubicBezTo>
                    <a:pt x="0" y="11178"/>
                    <a:pt x="900" y="10277"/>
                    <a:pt x="2837" y="9085"/>
                  </a:cubicBezTo>
                  <a:cubicBezTo>
                    <a:pt x="4773" y="7893"/>
                    <a:pt x="6514" y="2723"/>
                    <a:pt x="6514" y="2723"/>
                  </a:cubicBezTo>
                  <a:cubicBezTo>
                    <a:pt x="6514" y="2723"/>
                    <a:pt x="8132" y="2539"/>
                    <a:pt x="8252" y="2317"/>
                  </a:cubicBezTo>
                  <a:cubicBezTo>
                    <a:pt x="8371" y="2094"/>
                    <a:pt x="6661" y="1"/>
                    <a:pt x="66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318;p64">
              <a:extLst>
                <a:ext uri="{FF2B5EF4-FFF2-40B4-BE49-F238E27FC236}">
                  <a16:creationId xmlns:a16="http://schemas.microsoft.com/office/drawing/2014/main" id="{BF3142EF-7BD7-DB65-5BDB-3A78157CDD03}"/>
                </a:ext>
              </a:extLst>
            </p:cNvPr>
            <p:cNvSpPr/>
            <p:nvPr/>
          </p:nvSpPr>
          <p:spPr>
            <a:xfrm>
              <a:off x="8377475" y="1498550"/>
              <a:ext cx="468625" cy="295450"/>
            </a:xfrm>
            <a:custGeom>
              <a:avLst/>
              <a:gdLst/>
              <a:ahLst/>
              <a:cxnLst/>
              <a:rect l="l" t="t" r="r" b="b"/>
              <a:pathLst>
                <a:path w="18745" h="11818" extrusionOk="0">
                  <a:moveTo>
                    <a:pt x="17130" y="1"/>
                  </a:moveTo>
                  <a:cubicBezTo>
                    <a:pt x="17072" y="1"/>
                    <a:pt x="17012" y="7"/>
                    <a:pt x="16950" y="21"/>
                  </a:cubicBezTo>
                  <a:cubicBezTo>
                    <a:pt x="16950" y="21"/>
                    <a:pt x="8064" y="1918"/>
                    <a:pt x="7227" y="2555"/>
                  </a:cubicBezTo>
                  <a:cubicBezTo>
                    <a:pt x="6389" y="3192"/>
                    <a:pt x="1" y="9352"/>
                    <a:pt x="1" y="9352"/>
                  </a:cubicBezTo>
                  <a:cubicBezTo>
                    <a:pt x="1" y="9352"/>
                    <a:pt x="645" y="11817"/>
                    <a:pt x="2466" y="11817"/>
                  </a:cubicBezTo>
                  <a:cubicBezTo>
                    <a:pt x="2624" y="11817"/>
                    <a:pt x="2791" y="11799"/>
                    <a:pt x="2968" y="11758"/>
                  </a:cubicBezTo>
                  <a:cubicBezTo>
                    <a:pt x="5173" y="11254"/>
                    <a:pt x="7595" y="6386"/>
                    <a:pt x="8476" y="6386"/>
                  </a:cubicBezTo>
                  <a:cubicBezTo>
                    <a:pt x="9356" y="6386"/>
                    <a:pt x="16658" y="4257"/>
                    <a:pt x="17723" y="3876"/>
                  </a:cubicBezTo>
                  <a:cubicBezTo>
                    <a:pt x="18745" y="3511"/>
                    <a:pt x="18476" y="1"/>
                    <a:pt x="17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319;p64">
              <a:extLst>
                <a:ext uri="{FF2B5EF4-FFF2-40B4-BE49-F238E27FC236}">
                  <a16:creationId xmlns:a16="http://schemas.microsoft.com/office/drawing/2014/main" id="{4C47FFE9-49F4-D1E8-E96E-9FE63136230C}"/>
                </a:ext>
              </a:extLst>
            </p:cNvPr>
            <p:cNvSpPr/>
            <p:nvPr/>
          </p:nvSpPr>
          <p:spPr>
            <a:xfrm>
              <a:off x="9227450" y="1478550"/>
              <a:ext cx="113025" cy="151450"/>
            </a:xfrm>
            <a:custGeom>
              <a:avLst/>
              <a:gdLst/>
              <a:ahLst/>
              <a:cxnLst/>
              <a:rect l="l" t="t" r="r" b="b"/>
              <a:pathLst>
                <a:path w="4521" h="6058" extrusionOk="0">
                  <a:moveTo>
                    <a:pt x="3189" y="1"/>
                  </a:moveTo>
                  <a:cubicBezTo>
                    <a:pt x="2411" y="1"/>
                    <a:pt x="1228" y="621"/>
                    <a:pt x="902" y="621"/>
                  </a:cubicBezTo>
                  <a:cubicBezTo>
                    <a:pt x="450" y="621"/>
                    <a:pt x="0" y="2369"/>
                    <a:pt x="0" y="2706"/>
                  </a:cubicBezTo>
                  <a:cubicBezTo>
                    <a:pt x="0" y="3045"/>
                    <a:pt x="902" y="3949"/>
                    <a:pt x="902" y="3949"/>
                  </a:cubicBezTo>
                  <a:lnTo>
                    <a:pt x="531" y="5286"/>
                  </a:lnTo>
                  <a:cubicBezTo>
                    <a:pt x="657" y="5881"/>
                    <a:pt x="962" y="6058"/>
                    <a:pt x="1280" y="6058"/>
                  </a:cubicBezTo>
                  <a:cubicBezTo>
                    <a:pt x="1744" y="6058"/>
                    <a:pt x="2236" y="5679"/>
                    <a:pt x="2236" y="5679"/>
                  </a:cubicBezTo>
                  <a:lnTo>
                    <a:pt x="2592" y="4509"/>
                  </a:lnTo>
                  <a:cubicBezTo>
                    <a:pt x="2592" y="4509"/>
                    <a:pt x="3606" y="4285"/>
                    <a:pt x="3776" y="3949"/>
                  </a:cubicBezTo>
                  <a:cubicBezTo>
                    <a:pt x="3945" y="3613"/>
                    <a:pt x="4008" y="2706"/>
                    <a:pt x="4008" y="2706"/>
                  </a:cubicBezTo>
                  <a:cubicBezTo>
                    <a:pt x="4521" y="2085"/>
                    <a:pt x="3832" y="1240"/>
                    <a:pt x="3832" y="1240"/>
                  </a:cubicBezTo>
                  <a:cubicBezTo>
                    <a:pt x="3832" y="1240"/>
                    <a:pt x="4227" y="1240"/>
                    <a:pt x="3832" y="340"/>
                  </a:cubicBezTo>
                  <a:cubicBezTo>
                    <a:pt x="3723" y="91"/>
                    <a:pt x="3486" y="1"/>
                    <a:pt x="3189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320;p64">
              <a:extLst>
                <a:ext uri="{FF2B5EF4-FFF2-40B4-BE49-F238E27FC236}">
                  <a16:creationId xmlns:a16="http://schemas.microsoft.com/office/drawing/2014/main" id="{0470D9CD-98AC-F31C-8CD4-AD46E76ACCD6}"/>
                </a:ext>
              </a:extLst>
            </p:cNvPr>
            <p:cNvSpPr/>
            <p:nvPr/>
          </p:nvSpPr>
          <p:spPr>
            <a:xfrm>
              <a:off x="9268950" y="1400550"/>
              <a:ext cx="21925" cy="109725"/>
            </a:xfrm>
            <a:custGeom>
              <a:avLst/>
              <a:gdLst/>
              <a:ahLst/>
              <a:cxnLst/>
              <a:rect l="l" t="t" r="r" b="b"/>
              <a:pathLst>
                <a:path w="877" h="4389" extrusionOk="0">
                  <a:moveTo>
                    <a:pt x="439" y="1"/>
                  </a:moveTo>
                  <a:cubicBezTo>
                    <a:pt x="197" y="1"/>
                    <a:pt x="2" y="197"/>
                    <a:pt x="1" y="439"/>
                  </a:cubicBezTo>
                  <a:lnTo>
                    <a:pt x="1" y="3952"/>
                  </a:lnTo>
                  <a:cubicBezTo>
                    <a:pt x="2" y="4193"/>
                    <a:pt x="197" y="4388"/>
                    <a:pt x="439" y="4388"/>
                  </a:cubicBezTo>
                  <a:cubicBezTo>
                    <a:pt x="680" y="4388"/>
                    <a:pt x="875" y="4192"/>
                    <a:pt x="877" y="3952"/>
                  </a:cubicBezTo>
                  <a:lnTo>
                    <a:pt x="877" y="439"/>
                  </a:lnTo>
                  <a:cubicBezTo>
                    <a:pt x="875" y="197"/>
                    <a:pt x="680" y="1"/>
                    <a:pt x="4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321;p64">
              <a:extLst>
                <a:ext uri="{FF2B5EF4-FFF2-40B4-BE49-F238E27FC236}">
                  <a16:creationId xmlns:a16="http://schemas.microsoft.com/office/drawing/2014/main" id="{EA91FC3D-BDAA-A7EE-92A9-890C4A7DA4FD}"/>
                </a:ext>
              </a:extLst>
            </p:cNvPr>
            <p:cNvSpPr/>
            <p:nvPr/>
          </p:nvSpPr>
          <p:spPr>
            <a:xfrm>
              <a:off x="9221450" y="1346850"/>
              <a:ext cx="116950" cy="116950"/>
            </a:xfrm>
            <a:custGeom>
              <a:avLst/>
              <a:gdLst/>
              <a:ahLst/>
              <a:cxnLst/>
              <a:rect l="l" t="t" r="r" b="b"/>
              <a:pathLst>
                <a:path w="4678" h="4678" extrusionOk="0">
                  <a:moveTo>
                    <a:pt x="2339" y="1"/>
                  </a:moveTo>
                  <a:cubicBezTo>
                    <a:pt x="1046" y="1"/>
                    <a:pt x="0" y="1047"/>
                    <a:pt x="0" y="2339"/>
                  </a:cubicBezTo>
                  <a:cubicBezTo>
                    <a:pt x="0" y="3630"/>
                    <a:pt x="1046" y="4678"/>
                    <a:pt x="2339" y="4678"/>
                  </a:cubicBezTo>
                  <a:cubicBezTo>
                    <a:pt x="3631" y="4678"/>
                    <a:pt x="4677" y="3630"/>
                    <a:pt x="4677" y="2339"/>
                  </a:cubicBezTo>
                  <a:cubicBezTo>
                    <a:pt x="4677" y="1047"/>
                    <a:pt x="3631" y="1"/>
                    <a:pt x="2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322;p64">
              <a:extLst>
                <a:ext uri="{FF2B5EF4-FFF2-40B4-BE49-F238E27FC236}">
                  <a16:creationId xmlns:a16="http://schemas.microsoft.com/office/drawing/2014/main" id="{A0705183-0C4A-65B6-F922-49815E90A2F1}"/>
                </a:ext>
              </a:extLst>
            </p:cNvPr>
            <p:cNvSpPr/>
            <p:nvPr/>
          </p:nvSpPr>
          <p:spPr>
            <a:xfrm>
              <a:off x="9238550" y="1363950"/>
              <a:ext cx="82750" cy="82700"/>
            </a:xfrm>
            <a:custGeom>
              <a:avLst/>
              <a:gdLst/>
              <a:ahLst/>
              <a:cxnLst/>
              <a:rect l="l" t="t" r="r" b="b"/>
              <a:pathLst>
                <a:path w="3310" h="3308" extrusionOk="0">
                  <a:moveTo>
                    <a:pt x="1655" y="1"/>
                  </a:moveTo>
                  <a:cubicBezTo>
                    <a:pt x="742" y="1"/>
                    <a:pt x="0" y="742"/>
                    <a:pt x="0" y="1655"/>
                  </a:cubicBezTo>
                  <a:cubicBezTo>
                    <a:pt x="0" y="2568"/>
                    <a:pt x="742" y="3308"/>
                    <a:pt x="1655" y="3308"/>
                  </a:cubicBezTo>
                  <a:cubicBezTo>
                    <a:pt x="2568" y="3308"/>
                    <a:pt x="3309" y="2568"/>
                    <a:pt x="3309" y="1655"/>
                  </a:cubicBezTo>
                  <a:cubicBezTo>
                    <a:pt x="3309" y="742"/>
                    <a:pt x="2568" y="1"/>
                    <a:pt x="1655" y="1"/>
                  </a:cubicBezTo>
                  <a:close/>
                </a:path>
              </a:pathLst>
            </a:custGeom>
            <a:solidFill>
              <a:srgbClr val="C6E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" name="Google Shape;2063;p64">
            <a:extLst>
              <a:ext uri="{FF2B5EF4-FFF2-40B4-BE49-F238E27FC236}">
                <a16:creationId xmlns:a16="http://schemas.microsoft.com/office/drawing/2014/main" id="{0B0AED61-29AE-7B30-5D26-D58B44BB7519}"/>
              </a:ext>
            </a:extLst>
          </p:cNvPr>
          <p:cNvGrpSpPr/>
          <p:nvPr/>
        </p:nvGrpSpPr>
        <p:grpSpPr>
          <a:xfrm>
            <a:off x="10935683" y="4254364"/>
            <a:ext cx="1004711" cy="2364760"/>
            <a:chOff x="237850" y="585975"/>
            <a:chExt cx="1205075" cy="2836350"/>
          </a:xfrm>
        </p:grpSpPr>
        <p:sp>
          <p:nvSpPr>
            <p:cNvPr id="24" name="Google Shape;2064;p64">
              <a:extLst>
                <a:ext uri="{FF2B5EF4-FFF2-40B4-BE49-F238E27FC236}">
                  <a16:creationId xmlns:a16="http://schemas.microsoft.com/office/drawing/2014/main" id="{6414F3E9-17D5-7295-A49A-9180185EBBF3}"/>
                </a:ext>
              </a:extLst>
            </p:cNvPr>
            <p:cNvSpPr/>
            <p:nvPr/>
          </p:nvSpPr>
          <p:spPr>
            <a:xfrm>
              <a:off x="1100600" y="687650"/>
              <a:ext cx="342325" cy="2734675"/>
            </a:xfrm>
            <a:custGeom>
              <a:avLst/>
              <a:gdLst/>
              <a:ahLst/>
              <a:cxnLst/>
              <a:rect l="l" t="t" r="r" b="b"/>
              <a:pathLst>
                <a:path w="13693" h="109387" extrusionOk="0">
                  <a:moveTo>
                    <a:pt x="3856" y="0"/>
                  </a:moveTo>
                  <a:cubicBezTo>
                    <a:pt x="1864" y="0"/>
                    <a:pt x="245" y="1613"/>
                    <a:pt x="241" y="3608"/>
                  </a:cubicBezTo>
                  <a:lnTo>
                    <a:pt x="0" y="109356"/>
                  </a:lnTo>
                  <a:lnTo>
                    <a:pt x="13448" y="109386"/>
                  </a:lnTo>
                  <a:lnTo>
                    <a:pt x="13687" y="3638"/>
                  </a:lnTo>
                  <a:cubicBezTo>
                    <a:pt x="13693" y="1642"/>
                    <a:pt x="12077" y="19"/>
                    <a:pt x="10081" y="15"/>
                  </a:cubicBezTo>
                  <a:lnTo>
                    <a:pt x="3864" y="0"/>
                  </a:lnTo>
                  <a:cubicBezTo>
                    <a:pt x="3861" y="0"/>
                    <a:pt x="3859" y="0"/>
                    <a:pt x="3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065;p64">
              <a:extLst>
                <a:ext uri="{FF2B5EF4-FFF2-40B4-BE49-F238E27FC236}">
                  <a16:creationId xmlns:a16="http://schemas.microsoft.com/office/drawing/2014/main" id="{6C90035C-1953-8C49-3578-9F8B925B5DE3}"/>
                </a:ext>
              </a:extLst>
            </p:cNvPr>
            <p:cNvSpPr/>
            <p:nvPr/>
          </p:nvSpPr>
          <p:spPr>
            <a:xfrm>
              <a:off x="1044575" y="687525"/>
              <a:ext cx="342300" cy="2734650"/>
            </a:xfrm>
            <a:custGeom>
              <a:avLst/>
              <a:gdLst/>
              <a:ahLst/>
              <a:cxnLst/>
              <a:rect l="l" t="t" r="r" b="b"/>
              <a:pathLst>
                <a:path w="13692" h="109386" extrusionOk="0">
                  <a:moveTo>
                    <a:pt x="3854" y="1"/>
                  </a:moveTo>
                  <a:cubicBezTo>
                    <a:pt x="1861" y="1"/>
                    <a:pt x="245" y="1615"/>
                    <a:pt x="241" y="3607"/>
                  </a:cubicBezTo>
                  <a:lnTo>
                    <a:pt x="1" y="109355"/>
                  </a:lnTo>
                  <a:lnTo>
                    <a:pt x="13447" y="109385"/>
                  </a:lnTo>
                  <a:lnTo>
                    <a:pt x="13687" y="3639"/>
                  </a:lnTo>
                  <a:cubicBezTo>
                    <a:pt x="13692" y="1641"/>
                    <a:pt x="12076" y="20"/>
                    <a:pt x="10080" y="15"/>
                  </a:cubicBezTo>
                  <a:lnTo>
                    <a:pt x="3865" y="1"/>
                  </a:lnTo>
                  <a:cubicBezTo>
                    <a:pt x="3861" y="1"/>
                    <a:pt x="3857" y="1"/>
                    <a:pt x="3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066;p64">
              <a:extLst>
                <a:ext uri="{FF2B5EF4-FFF2-40B4-BE49-F238E27FC236}">
                  <a16:creationId xmlns:a16="http://schemas.microsoft.com/office/drawing/2014/main" id="{37979BA8-6EA1-4E33-6E0D-4FAFC5A32B2E}"/>
                </a:ext>
              </a:extLst>
            </p:cNvPr>
            <p:cNvSpPr/>
            <p:nvPr/>
          </p:nvSpPr>
          <p:spPr>
            <a:xfrm>
              <a:off x="742100" y="585975"/>
              <a:ext cx="320075" cy="2835325"/>
            </a:xfrm>
            <a:custGeom>
              <a:avLst/>
              <a:gdLst/>
              <a:ahLst/>
              <a:cxnLst/>
              <a:rect l="l" t="t" r="r" b="b"/>
              <a:pathLst>
                <a:path w="12803" h="113413" extrusionOk="0">
                  <a:moveTo>
                    <a:pt x="3366" y="0"/>
                  </a:moveTo>
                  <a:cubicBezTo>
                    <a:pt x="1647" y="0"/>
                    <a:pt x="252" y="1392"/>
                    <a:pt x="248" y="3112"/>
                  </a:cubicBezTo>
                  <a:lnTo>
                    <a:pt x="5" y="110604"/>
                  </a:lnTo>
                  <a:cubicBezTo>
                    <a:pt x="0" y="112142"/>
                    <a:pt x="1245" y="113393"/>
                    <a:pt x="2785" y="113397"/>
                  </a:cubicBezTo>
                  <a:lnTo>
                    <a:pt x="9761" y="113413"/>
                  </a:lnTo>
                  <a:cubicBezTo>
                    <a:pt x="9763" y="113413"/>
                    <a:pt x="9765" y="113413"/>
                    <a:pt x="9767" y="113413"/>
                  </a:cubicBezTo>
                  <a:cubicBezTo>
                    <a:pt x="11303" y="113413"/>
                    <a:pt x="12550" y="112169"/>
                    <a:pt x="12555" y="110633"/>
                  </a:cubicBezTo>
                  <a:lnTo>
                    <a:pt x="12798" y="3140"/>
                  </a:lnTo>
                  <a:cubicBezTo>
                    <a:pt x="12802" y="1418"/>
                    <a:pt x="11409" y="18"/>
                    <a:pt x="9687" y="15"/>
                  </a:cubicBezTo>
                  <a:lnTo>
                    <a:pt x="3373" y="0"/>
                  </a:lnTo>
                  <a:cubicBezTo>
                    <a:pt x="3371" y="0"/>
                    <a:pt x="3368" y="0"/>
                    <a:pt x="3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067;p64">
              <a:extLst>
                <a:ext uri="{FF2B5EF4-FFF2-40B4-BE49-F238E27FC236}">
                  <a16:creationId xmlns:a16="http://schemas.microsoft.com/office/drawing/2014/main" id="{F1D83BB3-150E-F067-4BC7-2A64ED3862D2}"/>
                </a:ext>
              </a:extLst>
            </p:cNvPr>
            <p:cNvSpPr/>
            <p:nvPr/>
          </p:nvSpPr>
          <p:spPr>
            <a:xfrm>
              <a:off x="237850" y="809200"/>
              <a:ext cx="509825" cy="2611350"/>
            </a:xfrm>
            <a:custGeom>
              <a:avLst/>
              <a:gdLst/>
              <a:ahLst/>
              <a:cxnLst/>
              <a:rect l="l" t="t" r="r" b="b"/>
              <a:pathLst>
                <a:path w="20393" h="104454" extrusionOk="0">
                  <a:moveTo>
                    <a:pt x="7992" y="1"/>
                  </a:moveTo>
                  <a:cubicBezTo>
                    <a:pt x="5937" y="1"/>
                    <a:pt x="3965" y="816"/>
                    <a:pt x="2508" y="2266"/>
                  </a:cubicBezTo>
                  <a:cubicBezTo>
                    <a:pt x="1046" y="3722"/>
                    <a:pt x="221" y="5698"/>
                    <a:pt x="217" y="7761"/>
                  </a:cubicBezTo>
                  <a:lnTo>
                    <a:pt x="5" y="100963"/>
                  </a:lnTo>
                  <a:cubicBezTo>
                    <a:pt x="1" y="102869"/>
                    <a:pt x="1544" y="104419"/>
                    <a:pt x="3452" y="104423"/>
                  </a:cubicBezTo>
                  <a:lnTo>
                    <a:pt x="16714" y="104454"/>
                  </a:lnTo>
                  <a:cubicBezTo>
                    <a:pt x="16717" y="104454"/>
                    <a:pt x="16719" y="104454"/>
                    <a:pt x="16722" y="104454"/>
                  </a:cubicBezTo>
                  <a:cubicBezTo>
                    <a:pt x="18626" y="104454"/>
                    <a:pt x="20172" y="102913"/>
                    <a:pt x="20176" y="101007"/>
                  </a:cubicBezTo>
                  <a:lnTo>
                    <a:pt x="20386" y="7807"/>
                  </a:lnTo>
                  <a:cubicBezTo>
                    <a:pt x="20392" y="5744"/>
                    <a:pt x="19576" y="3764"/>
                    <a:pt x="18121" y="2302"/>
                  </a:cubicBezTo>
                  <a:cubicBezTo>
                    <a:pt x="16665" y="840"/>
                    <a:pt x="14689" y="15"/>
                    <a:pt x="12626" y="11"/>
                  </a:cubicBezTo>
                  <a:lnTo>
                    <a:pt x="8013" y="1"/>
                  </a:lnTo>
                  <a:cubicBezTo>
                    <a:pt x="8006" y="1"/>
                    <a:pt x="7999" y="1"/>
                    <a:pt x="79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068;p64">
              <a:extLst>
                <a:ext uri="{FF2B5EF4-FFF2-40B4-BE49-F238E27FC236}">
                  <a16:creationId xmlns:a16="http://schemas.microsoft.com/office/drawing/2014/main" id="{9208F104-3B9F-8AD8-3F66-23EE47B3D082}"/>
                </a:ext>
              </a:extLst>
            </p:cNvPr>
            <p:cNvSpPr/>
            <p:nvPr/>
          </p:nvSpPr>
          <p:spPr>
            <a:xfrm>
              <a:off x="427200" y="1436725"/>
              <a:ext cx="126050" cy="1244000"/>
            </a:xfrm>
            <a:custGeom>
              <a:avLst/>
              <a:gdLst/>
              <a:ahLst/>
              <a:cxnLst/>
              <a:rect l="l" t="t" r="r" b="b"/>
              <a:pathLst>
                <a:path w="5042" h="49760" extrusionOk="0">
                  <a:moveTo>
                    <a:pt x="873" y="1"/>
                  </a:moveTo>
                  <a:cubicBezTo>
                    <a:pt x="451" y="1"/>
                    <a:pt x="111" y="340"/>
                    <a:pt x="110" y="762"/>
                  </a:cubicBezTo>
                  <a:lnTo>
                    <a:pt x="1" y="48985"/>
                  </a:lnTo>
                  <a:cubicBezTo>
                    <a:pt x="1" y="49409"/>
                    <a:pt x="340" y="49750"/>
                    <a:pt x="763" y="49752"/>
                  </a:cubicBezTo>
                  <a:lnTo>
                    <a:pt x="4165" y="49759"/>
                  </a:lnTo>
                  <a:cubicBezTo>
                    <a:pt x="4166" y="49759"/>
                    <a:pt x="4167" y="49759"/>
                    <a:pt x="4168" y="49759"/>
                  </a:cubicBezTo>
                  <a:cubicBezTo>
                    <a:pt x="4590" y="49759"/>
                    <a:pt x="4931" y="49419"/>
                    <a:pt x="4931" y="48996"/>
                  </a:cubicBezTo>
                  <a:lnTo>
                    <a:pt x="5040" y="773"/>
                  </a:lnTo>
                  <a:cubicBezTo>
                    <a:pt x="5041" y="350"/>
                    <a:pt x="4702" y="9"/>
                    <a:pt x="4279" y="8"/>
                  </a:cubicBezTo>
                  <a:lnTo>
                    <a:pt x="875" y="1"/>
                  </a:lnTo>
                  <a:cubicBezTo>
                    <a:pt x="875" y="1"/>
                    <a:pt x="874" y="1"/>
                    <a:pt x="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069;p64">
              <a:extLst>
                <a:ext uri="{FF2B5EF4-FFF2-40B4-BE49-F238E27FC236}">
                  <a16:creationId xmlns:a16="http://schemas.microsoft.com/office/drawing/2014/main" id="{EC0FDC11-759B-AAF1-DAB1-83D679589D1D}"/>
                </a:ext>
              </a:extLst>
            </p:cNvPr>
            <p:cNvSpPr/>
            <p:nvPr/>
          </p:nvSpPr>
          <p:spPr>
            <a:xfrm>
              <a:off x="368875" y="954875"/>
              <a:ext cx="247050" cy="246925"/>
            </a:xfrm>
            <a:custGeom>
              <a:avLst/>
              <a:gdLst/>
              <a:ahLst/>
              <a:cxnLst/>
              <a:rect l="l" t="t" r="r" b="b"/>
              <a:pathLst>
                <a:path w="9882" h="9877" extrusionOk="0">
                  <a:moveTo>
                    <a:pt x="2685" y="0"/>
                  </a:moveTo>
                  <a:cubicBezTo>
                    <a:pt x="1215" y="0"/>
                    <a:pt x="21" y="1192"/>
                    <a:pt x="18" y="2664"/>
                  </a:cubicBezTo>
                  <a:lnTo>
                    <a:pt x="1" y="9855"/>
                  </a:lnTo>
                  <a:lnTo>
                    <a:pt x="9861" y="9876"/>
                  </a:lnTo>
                  <a:lnTo>
                    <a:pt x="9878" y="2687"/>
                  </a:lnTo>
                  <a:cubicBezTo>
                    <a:pt x="9881" y="1212"/>
                    <a:pt x="8688" y="13"/>
                    <a:pt x="7213" y="10"/>
                  </a:cubicBezTo>
                  <a:lnTo>
                    <a:pt x="2693" y="0"/>
                  </a:lnTo>
                  <a:cubicBezTo>
                    <a:pt x="2691" y="0"/>
                    <a:pt x="2688" y="0"/>
                    <a:pt x="2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070;p64">
              <a:extLst>
                <a:ext uri="{FF2B5EF4-FFF2-40B4-BE49-F238E27FC236}">
                  <a16:creationId xmlns:a16="http://schemas.microsoft.com/office/drawing/2014/main" id="{3A12BD1C-8926-4EF3-0F91-0813FB6D51B0}"/>
                </a:ext>
              </a:extLst>
            </p:cNvPr>
            <p:cNvSpPr/>
            <p:nvPr/>
          </p:nvSpPr>
          <p:spPr>
            <a:xfrm>
              <a:off x="834700" y="854975"/>
              <a:ext cx="126050" cy="1243975"/>
            </a:xfrm>
            <a:custGeom>
              <a:avLst/>
              <a:gdLst/>
              <a:ahLst/>
              <a:cxnLst/>
              <a:rect l="l" t="t" r="r" b="b"/>
              <a:pathLst>
                <a:path w="5042" h="49759" extrusionOk="0">
                  <a:moveTo>
                    <a:pt x="874" y="0"/>
                  </a:moveTo>
                  <a:cubicBezTo>
                    <a:pt x="452" y="0"/>
                    <a:pt x="111" y="341"/>
                    <a:pt x="111" y="763"/>
                  </a:cubicBezTo>
                  <a:lnTo>
                    <a:pt x="0" y="48986"/>
                  </a:lnTo>
                  <a:cubicBezTo>
                    <a:pt x="0" y="49409"/>
                    <a:pt x="340" y="49750"/>
                    <a:pt x="763" y="49751"/>
                  </a:cubicBezTo>
                  <a:lnTo>
                    <a:pt x="4165" y="49759"/>
                  </a:lnTo>
                  <a:cubicBezTo>
                    <a:pt x="4166" y="49759"/>
                    <a:pt x="4167" y="49759"/>
                    <a:pt x="4168" y="49759"/>
                  </a:cubicBezTo>
                  <a:cubicBezTo>
                    <a:pt x="4591" y="49759"/>
                    <a:pt x="4931" y="49420"/>
                    <a:pt x="4932" y="48996"/>
                  </a:cubicBezTo>
                  <a:lnTo>
                    <a:pt x="5041" y="773"/>
                  </a:lnTo>
                  <a:cubicBezTo>
                    <a:pt x="5041" y="350"/>
                    <a:pt x="4702" y="9"/>
                    <a:pt x="4279" y="7"/>
                  </a:cubicBezTo>
                  <a:lnTo>
                    <a:pt x="877" y="0"/>
                  </a:lnTo>
                  <a:cubicBezTo>
                    <a:pt x="876" y="0"/>
                    <a:pt x="875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2071;p64">
              <a:extLst>
                <a:ext uri="{FF2B5EF4-FFF2-40B4-BE49-F238E27FC236}">
                  <a16:creationId xmlns:a16="http://schemas.microsoft.com/office/drawing/2014/main" id="{41C02C26-CA09-1E69-165B-238B0833CCE7}"/>
                </a:ext>
              </a:extLst>
            </p:cNvPr>
            <p:cNvSpPr/>
            <p:nvPr/>
          </p:nvSpPr>
          <p:spPr>
            <a:xfrm>
              <a:off x="1150322" y="889250"/>
              <a:ext cx="126050" cy="1244000"/>
            </a:xfrm>
            <a:custGeom>
              <a:avLst/>
              <a:gdLst/>
              <a:ahLst/>
              <a:cxnLst/>
              <a:rect l="l" t="t" r="r" b="b"/>
              <a:pathLst>
                <a:path w="5042" h="49760" extrusionOk="0">
                  <a:moveTo>
                    <a:pt x="875" y="0"/>
                  </a:moveTo>
                  <a:cubicBezTo>
                    <a:pt x="453" y="0"/>
                    <a:pt x="112" y="339"/>
                    <a:pt x="112" y="762"/>
                  </a:cubicBezTo>
                  <a:lnTo>
                    <a:pt x="2" y="48985"/>
                  </a:lnTo>
                  <a:cubicBezTo>
                    <a:pt x="1" y="49409"/>
                    <a:pt x="340" y="49750"/>
                    <a:pt x="764" y="49752"/>
                  </a:cubicBezTo>
                  <a:lnTo>
                    <a:pt x="4165" y="49759"/>
                  </a:lnTo>
                  <a:cubicBezTo>
                    <a:pt x="4166" y="49759"/>
                    <a:pt x="4167" y="49759"/>
                    <a:pt x="4168" y="49759"/>
                  </a:cubicBezTo>
                  <a:cubicBezTo>
                    <a:pt x="4591" y="49759"/>
                    <a:pt x="4931" y="49419"/>
                    <a:pt x="4932" y="48996"/>
                  </a:cubicBezTo>
                  <a:lnTo>
                    <a:pt x="5042" y="773"/>
                  </a:lnTo>
                  <a:cubicBezTo>
                    <a:pt x="5042" y="350"/>
                    <a:pt x="4702" y="9"/>
                    <a:pt x="4279" y="8"/>
                  </a:cubicBezTo>
                  <a:lnTo>
                    <a:pt x="877" y="0"/>
                  </a:lnTo>
                  <a:cubicBezTo>
                    <a:pt x="876" y="0"/>
                    <a:pt x="875" y="0"/>
                    <a:pt x="8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C70AFEEC-431A-6BF2-924C-103BCDDC1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043" y="4486695"/>
            <a:ext cx="6006075" cy="185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7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A692C-F361-0AA0-1554-5F255845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739471"/>
            <a:ext cx="5183986" cy="1343330"/>
          </a:xfrm>
        </p:spPr>
        <p:txBody>
          <a:bodyPr anchor="b">
            <a:noAutofit/>
          </a:bodyPr>
          <a:lstStyle/>
          <a:p>
            <a:pPr algn="ctr"/>
            <a:r>
              <a:rPr lang="en-US" sz="5400" b="1" i="0" dirty="0">
                <a:effectLst/>
                <a:latin typeface="+mn-lt"/>
              </a:rPr>
              <a:t>Dataset and Features</a:t>
            </a:r>
            <a:endParaRPr lang="en-US" sz="54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E0C07-C391-CDAD-800B-122B33390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484" y="2082801"/>
            <a:ext cx="5955817" cy="337094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500" b="1" dirty="0"/>
              <a:t>Dataset Composition: </a:t>
            </a:r>
            <a:r>
              <a:rPr lang="en-US" sz="1500" dirty="0"/>
              <a:t>The dataset comprises various features such as 'Admission grade', 'Age at enrollment', 'Unemployment rate', 'Inflation rate', and 'GDP', which are instrumental in predicting student outcomes.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b="1" dirty="0"/>
              <a:t>Data Preprocessing:</a:t>
            </a:r>
          </a:p>
          <a:p>
            <a:pPr lvl="1"/>
            <a:r>
              <a:rPr lang="en-US" sz="1500" b="1" dirty="0"/>
              <a:t>Encoding: </a:t>
            </a:r>
            <a:r>
              <a:rPr lang="en-US" sz="1500" dirty="0"/>
              <a:t>Categorical variables were encoded to numeric values to facilitate model processing.</a:t>
            </a:r>
          </a:p>
          <a:p>
            <a:pPr lvl="1"/>
            <a:r>
              <a:rPr lang="en-US" sz="1500" b="1" dirty="0"/>
              <a:t>Handling Missing Values</a:t>
            </a:r>
            <a:r>
              <a:rPr lang="en-US" sz="1500" dirty="0"/>
              <a:t>: Implemented strategies to deal with incomplete data entries, ensuring robust model input.</a:t>
            </a:r>
          </a:p>
          <a:p>
            <a:pPr lvl="1"/>
            <a:r>
              <a:rPr lang="en-US" sz="1500" b="1" dirty="0"/>
              <a:t>Data Cleaning</a:t>
            </a:r>
            <a:r>
              <a:rPr lang="en-US" sz="1500" dirty="0"/>
              <a:t>: Performed necessary steps to clean the data, including removing irrelevant features and standardizing feature scales.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b="1" dirty="0"/>
              <a:t>Class Imbalance Mitigation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0577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906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9" name="Content Placeholder 4" descr="A graph of a distribution of data&#10;&#10;Description automatically generated">
            <a:extLst>
              <a:ext uri="{FF2B5EF4-FFF2-40B4-BE49-F238E27FC236}">
                <a16:creationId xmlns:a16="http://schemas.microsoft.com/office/drawing/2014/main" id="{9B5CA6B4-45D5-67BF-9E3C-89B68781CA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1545" y="2027428"/>
            <a:ext cx="3582295" cy="280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4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A692C-F361-0AA0-1554-5F255845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i="0" dirty="0">
                <a:effectLst/>
                <a:latin typeface="+mn-lt"/>
              </a:rPr>
              <a:t>Dataset and Features</a:t>
            </a:r>
            <a:endParaRPr lang="en-US" sz="5400" b="1" dirty="0">
              <a:latin typeface="+mn-lt"/>
            </a:endParaRP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9" descr="A graph of a number of blue bars&#10;&#10;Description automatically generated">
            <a:extLst>
              <a:ext uri="{FF2B5EF4-FFF2-40B4-BE49-F238E27FC236}">
                <a16:creationId xmlns:a16="http://schemas.microsoft.com/office/drawing/2014/main" id="{A0E8A504-A6C5-ADD8-59FB-948BB8C6AD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760" y="2362837"/>
            <a:ext cx="4357442" cy="3605784"/>
          </a:xfrm>
          <a:prstGeom prst="rect">
            <a:avLst/>
          </a:prstGeom>
        </p:spPr>
      </p:pic>
      <p:pic>
        <p:nvPicPr>
          <p:cNvPr id="1026" name="Picture 2" descr="C:\Users\Randy\Downloads\datasetinfo_mpp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6824" y="2467960"/>
            <a:ext cx="5614416" cy="305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841CE4-1AA9-3FE0-F988-E486721EE25C}"/>
              </a:ext>
            </a:extLst>
          </p:cNvPr>
          <p:cNvSpPr txBox="1"/>
          <p:nvPr/>
        </p:nvSpPr>
        <p:spPr>
          <a:xfrm>
            <a:off x="210403" y="6169967"/>
            <a:ext cx="498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Citation: </a:t>
            </a:r>
            <a:r>
              <a:rPr lang="en-US" sz="800" dirty="0" err="1"/>
              <a:t>M.V.Martins</a:t>
            </a:r>
            <a:r>
              <a:rPr lang="en-US" sz="800" dirty="0"/>
              <a:t>, D. </a:t>
            </a:r>
            <a:r>
              <a:rPr lang="en-US" sz="800" dirty="0" err="1"/>
              <a:t>Tolledo</a:t>
            </a:r>
            <a:r>
              <a:rPr lang="en-US" sz="800" dirty="0"/>
              <a:t>, J. Machado, L. M.T. Baptista, </a:t>
            </a:r>
            <a:r>
              <a:rPr lang="en-US" sz="800" dirty="0" err="1"/>
              <a:t>V.Realinho</a:t>
            </a:r>
            <a:r>
              <a:rPr lang="en-US" sz="800" dirty="0"/>
              <a:t>. (2021) "Early prediction of student’s performance in higher education: a case study" Trends and Applications in Information Systems and Technologies, vol.1, in Advances in Intelligent Systems and Computing series. Springer. DOI: 10.1007/978-3-030-72657-7_16</a:t>
            </a:r>
          </a:p>
        </p:txBody>
      </p:sp>
    </p:spTree>
    <p:extLst>
      <p:ext uri="{BB962C8B-B14F-4D97-AF65-F5344CB8AC3E}">
        <p14:creationId xmlns:p14="http://schemas.microsoft.com/office/powerpoint/2010/main" val="520032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A692C-F361-0AA0-1554-5F255845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b="1" i="0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j-ea"/>
                <a:cs typeface="+mj-cs"/>
              </a:rPr>
              <a:t>Dataset and Features</a:t>
            </a:r>
            <a:endParaRPr lang="en-US" sz="54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1" y="739258"/>
            <a:ext cx="2383702" cy="208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49" y="739258"/>
            <a:ext cx="111311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49" y="1425058"/>
            <a:ext cx="177047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1" y="2110857"/>
            <a:ext cx="1603941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635" y="739257"/>
            <a:ext cx="2594353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517" y="3339583"/>
            <a:ext cx="1218294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517" y="4184145"/>
            <a:ext cx="718706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705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4FEAA43-8F2A-AD12-2879-A3781E2DDFF7}"/>
              </a:ext>
            </a:extLst>
          </p:cNvPr>
          <p:cNvSpPr txBox="1">
            <a:spLocks/>
          </p:cNvSpPr>
          <p:nvPr/>
        </p:nvSpPr>
        <p:spPr>
          <a:xfrm>
            <a:off x="838200" y="556995"/>
            <a:ext cx="10515600" cy="1133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METHODS</a:t>
            </a:r>
            <a:endParaRPr lang="en-US" sz="54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6EF6BD0-DE1D-678F-8570-4709C8FE2B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808471"/>
              </p:ext>
            </p:extLst>
          </p:nvPr>
        </p:nvGraphicFramePr>
        <p:xfrm>
          <a:off x="589098" y="1786436"/>
          <a:ext cx="1108847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c 7" descr="Linear Graph outline">
            <a:extLst>
              <a:ext uri="{FF2B5EF4-FFF2-40B4-BE49-F238E27FC236}">
                <a16:creationId xmlns:a16="http://schemas.microsoft.com/office/drawing/2014/main" id="{86F9E04A-D0AB-6967-14C3-47A2B7856F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67573" y="3093848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BB158D-9A85-6005-5910-AA321BE5BF91}"/>
              </a:ext>
            </a:extLst>
          </p:cNvPr>
          <p:cNvSpPr txBox="1"/>
          <p:nvPr/>
        </p:nvSpPr>
        <p:spPr>
          <a:xfrm>
            <a:off x="9854657" y="447151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XGBOOST</a:t>
            </a:r>
            <a:r>
              <a:rPr lang="en-US" b="1" dirty="0"/>
              <a:t> </a:t>
            </a: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F0CA9EEE-26C0-4A0C-F6C3-7A6788A54D8B}"/>
              </a:ext>
            </a:extLst>
          </p:cNvPr>
          <p:cNvSpPr/>
          <p:nvPr/>
        </p:nvSpPr>
        <p:spPr>
          <a:xfrm>
            <a:off x="9776277" y="2908441"/>
            <a:ext cx="1354313" cy="1285214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7030A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00008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269B12-E67C-8C4D-948E-119F22DF65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6886" y="3243815"/>
            <a:ext cx="753093" cy="61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4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tock market graph on display">
            <a:extLst>
              <a:ext uri="{FF2B5EF4-FFF2-40B4-BE49-F238E27FC236}">
                <a16:creationId xmlns:a16="http://schemas.microsoft.com/office/drawing/2014/main" id="{4A51E884-CBF3-CD7F-B18C-A3558561B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A147C9-C22D-7866-2B90-E3264A17AB53}"/>
              </a:ext>
            </a:extLst>
          </p:cNvPr>
          <p:cNvSpPr txBox="1"/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47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8CC25F-4645-BBAC-2211-23B927A7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5400" b="1" i="0" dirty="0">
                <a:solidFill>
                  <a:srgbClr val="FFFFFF"/>
                </a:solidFill>
                <a:effectLst/>
                <a:latin typeface="+mn-lt"/>
              </a:rPr>
              <a:t>RESULTS</a:t>
            </a:r>
            <a:r>
              <a:rPr lang="en-US" sz="5400" b="1" dirty="0">
                <a:solidFill>
                  <a:srgbClr val="FFFFFF"/>
                </a:solidFill>
                <a:latin typeface="+mn-lt"/>
              </a:rPr>
              <a:t>: </a:t>
            </a:r>
            <a:r>
              <a:rPr lang="en-US" sz="5400" b="1" i="0" dirty="0">
                <a:solidFill>
                  <a:srgbClr val="FFFFFF"/>
                </a:solidFill>
                <a:effectLst/>
                <a:latin typeface="+mn-lt"/>
              </a:rPr>
              <a:t>XGBoost Method</a:t>
            </a:r>
            <a:endParaRPr lang="en-US" sz="54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" name="Picture 3" descr="A table with text on it&#10;&#10;Description automatically generated">
            <a:extLst>
              <a:ext uri="{FF2B5EF4-FFF2-40B4-BE49-F238E27FC236}">
                <a16:creationId xmlns:a16="http://schemas.microsoft.com/office/drawing/2014/main" id="{640763FA-3BA8-D7A6-314F-E984AAE17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118" y="4455943"/>
            <a:ext cx="2860634" cy="1659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C9E532-B84E-4BD4-A9AF-3844271B5996}"/>
              </a:ext>
            </a:extLst>
          </p:cNvPr>
          <p:cNvSpPr txBox="1"/>
          <p:nvPr/>
        </p:nvSpPr>
        <p:spPr>
          <a:xfrm>
            <a:off x="751114" y="3406690"/>
            <a:ext cx="9746745" cy="960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786384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500" b="1" kern="1200" dirty="0">
                <a:solidFill>
                  <a:schemeClr val="tx1"/>
                </a:solidFill>
                <a:ea typeface="+mn-ea"/>
                <a:cs typeface="+mn-cs"/>
              </a:rPr>
              <a:t>Baseline Model vs. Advanced Model:</a:t>
            </a:r>
            <a:endParaRPr lang="en-US" sz="15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285750" indent="-285750" defTabSz="78638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chemeClr val="tx1"/>
                </a:solidFill>
                <a:ea typeface="+mn-ea"/>
                <a:cs typeface="+mn-cs"/>
              </a:rPr>
              <a:t>Simple logistic regression achieved 68% accuracy.</a:t>
            </a:r>
          </a:p>
          <a:p>
            <a:pPr marL="285750" indent="-285750" defTabSz="78638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chemeClr val="tx1"/>
                </a:solidFill>
                <a:ea typeface="+mn-ea"/>
                <a:cs typeface="+mn-cs"/>
              </a:rPr>
              <a:t>XGBoost: Improved accuracy to 76% by using </a:t>
            </a:r>
            <a:r>
              <a:rPr lang="en-US" sz="1500" kern="1200" dirty="0" err="1">
                <a:solidFill>
                  <a:schemeClr val="tx1"/>
                </a:solidFill>
                <a:ea typeface="+mn-ea"/>
                <a:cs typeface="+mn-cs"/>
              </a:rPr>
              <a:t>GridSearch</a:t>
            </a:r>
            <a:r>
              <a:rPr lang="en-US" sz="1500" kern="1200" dirty="0">
                <a:solidFill>
                  <a:schemeClr val="tx1"/>
                </a:solidFill>
                <a:ea typeface="+mn-ea"/>
                <a:cs typeface="+mn-cs"/>
              </a:rPr>
              <a:t> CV</a:t>
            </a:r>
            <a:endParaRPr lang="en-US" sz="1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88743A-4189-A309-0ACB-D0E1153744FD}"/>
              </a:ext>
            </a:extLst>
          </p:cNvPr>
          <p:cNvSpPr txBox="1"/>
          <p:nvPr/>
        </p:nvSpPr>
        <p:spPr>
          <a:xfrm>
            <a:off x="686116" y="2545104"/>
            <a:ext cx="11057393" cy="64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786384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548" b="1" kern="1200" dirty="0">
                <a:solidFill>
                  <a:schemeClr val="tx1"/>
                </a:solidFill>
                <a:latin typeface="Söhne"/>
                <a:ea typeface="+mn-ea"/>
                <a:cs typeface="+mn-cs"/>
              </a:rPr>
              <a:t> </a:t>
            </a:r>
            <a:r>
              <a:rPr lang="en-US" sz="1500" b="1" kern="1200" dirty="0">
                <a:solidFill>
                  <a:schemeClr val="tx1"/>
                </a:solidFill>
                <a:ea typeface="+mn-ea"/>
                <a:cs typeface="+mn-cs"/>
              </a:rPr>
              <a:t>Metrics and Feature Prioritization</a:t>
            </a:r>
            <a:endParaRPr lang="en-US" sz="15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defTabSz="786384">
              <a:spcAft>
                <a:spcPts val="600"/>
              </a:spcAft>
            </a:pPr>
            <a:r>
              <a:rPr lang="en-US" sz="1500" kern="1200" dirty="0">
                <a:solidFill>
                  <a:schemeClr val="tx1"/>
                </a:solidFill>
                <a:ea typeface="+mn-ea"/>
                <a:cs typeface="+mn-cs"/>
              </a:rPr>
              <a:t>Evaluation Metrics: Accuracy, </a:t>
            </a:r>
            <a:r>
              <a:rPr lang="en-US" sz="1500" dirty="0"/>
              <a:t>Recall, </a:t>
            </a:r>
            <a:r>
              <a:rPr lang="en-US" sz="1500" kern="1200" dirty="0">
                <a:solidFill>
                  <a:schemeClr val="tx1"/>
                </a:solidFill>
                <a:ea typeface="+mn-ea"/>
                <a:cs typeface="+mn-cs"/>
              </a:rPr>
              <a:t>F1 Score, and Log Loss were chosen for comprehensive performance analysis</a:t>
            </a:r>
            <a:r>
              <a:rPr lang="en-US" sz="1548" kern="1200" dirty="0">
                <a:solidFill>
                  <a:schemeClr val="tx1"/>
                </a:solidFill>
                <a:latin typeface="Söhne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66C77E-7A32-579A-FF17-78EFC6BBD6CE}"/>
              </a:ext>
            </a:extLst>
          </p:cNvPr>
          <p:cNvSpPr txBox="1"/>
          <p:nvPr/>
        </p:nvSpPr>
        <p:spPr>
          <a:xfrm>
            <a:off x="770080" y="6164007"/>
            <a:ext cx="54935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/>
              <a:t>Class 0: Dropout  , class 1:Enrolled , and class 2: Graduate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FFB2F-3BB9-CBD2-A72D-23F1CBD79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190" y="4457340"/>
            <a:ext cx="4290432" cy="16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80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5534</TotalTime>
  <Words>946</Words>
  <Application>Microsoft Office PowerPoint</Application>
  <PresentationFormat>Widescreen</PresentationFormat>
  <Paragraphs>82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Meiryo</vt:lpstr>
      <vt:lpstr>Arial</vt:lpstr>
      <vt:lpstr>Calibri</vt:lpstr>
      <vt:lpstr>Calibri Light</vt:lpstr>
      <vt:lpstr>Fjalla One</vt:lpstr>
      <vt:lpstr>Muli</vt:lpstr>
      <vt:lpstr>Söhne</vt:lpstr>
      <vt:lpstr>Wingdings</vt:lpstr>
      <vt:lpstr>Office Theme</vt:lpstr>
      <vt:lpstr>Enhancing Academic Success Prediction </vt:lpstr>
      <vt:lpstr>MOTIVATION &amp; RESEARCH AIM</vt:lpstr>
      <vt:lpstr>PAST RESEARCH</vt:lpstr>
      <vt:lpstr>Dataset and Features</vt:lpstr>
      <vt:lpstr>Dataset and Features</vt:lpstr>
      <vt:lpstr>Dataset and Features</vt:lpstr>
      <vt:lpstr>PowerPoint Presentation</vt:lpstr>
      <vt:lpstr>PowerPoint Presentation</vt:lpstr>
      <vt:lpstr>RESULTS: XGBoost Method</vt:lpstr>
      <vt:lpstr>RESULTS: XGBoost Method</vt:lpstr>
      <vt:lpstr>Results: Random-Forest Method</vt:lpstr>
      <vt:lpstr>Results: XGBoost &amp; Random Forest Methods with Data Augmentation </vt:lpstr>
      <vt:lpstr>Results: Random Forest using Under-sampling</vt:lpstr>
      <vt:lpstr>Results: Accuracy Comparison for All of our Methods</vt:lpstr>
      <vt:lpstr>PowerPoint Presentation</vt:lpstr>
      <vt:lpstr>RESULTS: K-Means Method</vt:lpstr>
      <vt:lpstr>PowerPoint Presentation</vt:lpstr>
      <vt:lpstr>Results: INFERENCE</vt:lpstr>
      <vt:lpstr>Future steps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Laya Karimi</dc:creator>
  <cp:lastModifiedBy>Laya Karimi</cp:lastModifiedBy>
  <cp:revision>171</cp:revision>
  <dcterms:created xsi:type="dcterms:W3CDTF">2023-11-02T23:14:19Z</dcterms:created>
  <dcterms:modified xsi:type="dcterms:W3CDTF">2023-12-05T09:43:37Z</dcterms:modified>
</cp:coreProperties>
</file>