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1" r:id="rId1"/>
    <p:sldMasterId id="2147483815" r:id="rId2"/>
  </p:sldMasterIdLst>
  <p:notesMasterIdLst>
    <p:notesMasterId r:id="rId19"/>
  </p:notesMasterIdLst>
  <p:sldIdLst>
    <p:sldId id="286" r:id="rId3"/>
    <p:sldId id="257" r:id="rId4"/>
    <p:sldId id="265" r:id="rId5"/>
    <p:sldId id="290" r:id="rId6"/>
    <p:sldId id="260" r:id="rId7"/>
    <p:sldId id="267" r:id="rId8"/>
    <p:sldId id="261" r:id="rId9"/>
    <p:sldId id="273" r:id="rId10"/>
    <p:sldId id="274" r:id="rId11"/>
    <p:sldId id="289" r:id="rId12"/>
    <p:sldId id="275" r:id="rId13"/>
    <p:sldId id="276" r:id="rId14"/>
    <p:sldId id="280" r:id="rId15"/>
    <p:sldId id="291" r:id="rId16"/>
    <p:sldId id="258" r:id="rId17"/>
    <p:sldId id="281" r:id="rId18"/>
  </p:sldIdLst>
  <p:sldSz cx="12192000" cy="6858000"/>
  <p:notesSz cx="6858000" cy="9144000"/>
  <p:defaultTextStyle>
    <a:defPPr>
      <a:defRPr lang="en-N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027E3F-A814-5553-9BDA-33BAA63C99C8}" v="489" dt="2023-12-05T15:26:17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7"/>
    <p:restoredTop sz="94737"/>
  </p:normalViewPr>
  <p:slideViewPr>
    <p:cSldViewPr snapToGrid="0">
      <p:cViewPr varScale="1">
        <p:scale>
          <a:sx n="127" d="100"/>
          <a:sy n="127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9ECEA-BC85-464C-B398-7F1AEEC24CBA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F4FB8-9D25-F848-9957-D4254C15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2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err="1">
                <a:solidFill>
                  <a:srgbClr val="212529"/>
                </a:solidFill>
                <a:effectLst/>
                <a:latin typeface="-apple-system"/>
              </a:rPr>
              <a:t>n_estimators</a:t>
            </a:r>
            <a:r>
              <a:rPr lang="en-US" b="1" i="1" err="1">
                <a:solidFill>
                  <a:srgbClr val="212529"/>
                </a:solidFill>
                <a:effectLst/>
                <a:latin typeface="-apple-system"/>
              </a:rPr>
              <a:t>int</a:t>
            </a:r>
            <a:r>
              <a:rPr lang="en-US" b="1" i="1">
                <a:solidFill>
                  <a:srgbClr val="212529"/>
                </a:solidFill>
                <a:effectLst/>
                <a:latin typeface="-apple-system"/>
              </a:rPr>
              <a:t>, default=100</a:t>
            </a:r>
            <a:br>
              <a:rPr lang="en-US" b="1" i="1">
                <a:solidFill>
                  <a:srgbClr val="212529"/>
                </a:solidFill>
                <a:effectLst/>
                <a:latin typeface="-apple-system"/>
              </a:rPr>
            </a:br>
            <a:r>
              <a:rPr lang="en-US" b="1" i="0">
                <a:solidFill>
                  <a:srgbClr val="212529"/>
                </a:solidFill>
                <a:effectLst/>
                <a:latin typeface="-apple-system"/>
              </a:rPr>
              <a:t>criterion</a:t>
            </a:r>
            <a:r>
              <a:rPr lang="en-US" b="1" i="1">
                <a:solidFill>
                  <a:srgbClr val="212529"/>
                </a:solidFill>
                <a:effectLst/>
                <a:latin typeface="-apple-system"/>
              </a:rPr>
              <a:t>{“</a:t>
            </a:r>
            <a:r>
              <a:rPr lang="en-US" b="1" i="1" err="1">
                <a:solidFill>
                  <a:srgbClr val="212529"/>
                </a:solidFill>
                <a:effectLst/>
                <a:latin typeface="-apple-system"/>
              </a:rPr>
              <a:t>gini</a:t>
            </a:r>
            <a:r>
              <a:rPr lang="en-US" b="1" i="1">
                <a:solidFill>
                  <a:srgbClr val="212529"/>
                </a:solidFill>
                <a:effectLst/>
                <a:latin typeface="-apple-system"/>
              </a:rPr>
              <a:t>”, “entropy”, “</a:t>
            </a:r>
            <a:r>
              <a:rPr lang="en-US" b="1" i="1" err="1">
                <a:solidFill>
                  <a:srgbClr val="212529"/>
                </a:solidFill>
                <a:effectLst/>
                <a:latin typeface="-apple-system"/>
              </a:rPr>
              <a:t>log_loss</a:t>
            </a:r>
            <a:r>
              <a:rPr lang="en-US" b="1" i="1">
                <a:solidFill>
                  <a:srgbClr val="212529"/>
                </a:solidFill>
                <a:effectLst/>
                <a:latin typeface="-apple-system"/>
              </a:rPr>
              <a:t>”}, default=”</a:t>
            </a:r>
            <a:r>
              <a:rPr lang="en-US" b="1" i="1" err="1">
                <a:solidFill>
                  <a:srgbClr val="212529"/>
                </a:solidFill>
                <a:effectLst/>
                <a:latin typeface="-apple-system"/>
              </a:rPr>
              <a:t>gini</a:t>
            </a:r>
            <a:r>
              <a:rPr lang="en-US" b="1" i="1">
                <a:solidFill>
                  <a:srgbClr val="212529"/>
                </a:solidFill>
                <a:effectLst/>
                <a:latin typeface="-apple-system"/>
              </a:rPr>
              <a:t>”</a:t>
            </a:r>
            <a:br>
              <a:rPr lang="en-US" b="1" i="1">
                <a:solidFill>
                  <a:srgbClr val="212529"/>
                </a:solidFill>
                <a:effectLst/>
                <a:latin typeface="-apple-system"/>
              </a:rPr>
            </a:br>
            <a:endParaRPr lang="en-N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4C41B-BF3D-3C4E-809F-C1DBD0ABE1DF}" type="slidenum">
              <a:rPr lang="en-NP" smtClean="0"/>
              <a:t>8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292153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7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F149-6A12-5C94-0241-0F17A27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A4AAC-1167-E134-7D76-6337A6D9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EA361-44BE-C3CA-DCA5-7D1E8C1B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BB74E-C15B-1BB8-B94C-9F95BA44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ECA4-8A9B-9AD1-E907-22E7D49E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5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FE42-7E09-BFB0-23E5-A4B2D39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1569-E758-E546-66D7-7332AE886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B83A-137B-B526-BA24-FDA4937B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C366-EE34-301A-D703-02C69BF2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B3D72-255D-C812-4A89-D049AF4B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6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B31D2-E5F9-A3AC-71DB-7097313E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B3C5E-F6DB-E94C-4352-9522B16A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4003D-51C7-E4B9-47C7-F9793991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F30DA-C797-9032-E04A-18B4DF5E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36814-535F-00D3-8E37-7CD340831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4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D4611-215C-4C05-F89A-5E306A04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9F5DB-70A2-5C21-5575-C3212F11F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CA5E2-355B-7C91-014E-91DB1292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D59F3-C8DB-44AE-4DB3-3EC6A192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C7600-768E-DF87-2715-707B1BDAF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DB095-F45C-A56E-FE37-B063C1CC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BF6F-1665-EF0F-8C10-4730F9BC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2D02F-A5A2-393D-3823-FF646997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3BE1E-08EE-C63E-BA35-2464AFFB3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3B061-DD97-A001-6E38-719E2CBFA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36E74-00BC-1EAC-AA69-DF6634EF7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0BDEB-92E3-2A7A-4338-795FAD61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DBE9FA-D466-8ECD-BEBB-86AAB2FE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92AFD-1B8D-A1BC-46E8-2A0B9F2E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1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2895-5684-92D9-739B-7D7EEBB7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203FB-734C-B6C8-066E-A6FDB5D1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874E9-8B68-C265-F463-062CF229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3C0C4-4C11-0A76-BC3C-42C30354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15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36CCA-B5D9-4A63-6C95-A39A11AF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AD76A-8F41-D621-61EA-7D72ECA3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8E2A-9499-6DCD-8A21-5DD28087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6304-3821-4776-FF22-F5778C6F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AC6D-36FB-B210-9B66-60F1A1F9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2351E-5232-E552-6C24-6A8FEB1A6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47502-0C83-4F25-2130-B0B68F14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34D7A-787E-E7B8-7186-789E17F2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173A4-9216-7237-D0CC-EEB580DD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3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88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AB78-11B5-1011-BEF6-EBF97C02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098ED-AB68-4AFB-F595-38855DA74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E6BEC-DFEB-5B25-B68B-C62501A5B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66494-F311-F244-ADF9-0F5C41BC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2BEEB-D54C-5FDA-B66D-6251B2ED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09A16-F157-EC78-4D7B-D9B378B7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8CF87-CB87-1722-3473-2FA36FE7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25CD4-35E6-061C-C3BF-DDFDA5DDC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001A7-B83D-673F-011A-046DCAAC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9CEDF-D32A-024E-D2F9-8480D7F9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81C9-BBAC-4CBD-4112-3E756A91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73003-A910-616C-3CEB-6DAEA79D0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9DAAE-ACE4-95D7-B00F-DBB3785A7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4CB70-6093-CC58-F0A0-0B299506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9A774-C720-376B-1133-F84AC2AD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37AAB-6416-F1A5-875F-48F679D9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2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9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6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0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1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1C258-A9B9-577A-FE30-55EA94E5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F7FF7-7A6E-6109-3B54-8BA4AFE8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8D77F-2848-7894-26D9-A573F422B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D852-FEA3-45BF-AB26-D1543407A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414B0-9A53-650F-AE94-AEE1F056C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.ny.gov/animals/113303.html" TargetMode="External"/><Relationship Id="rId2" Type="http://schemas.openxmlformats.org/officeDocument/2006/relationships/hyperlink" Target="https://www.aphis.usda.gov/aphis/resources/pests-diseases/hungry-pests/the-threat/spotted-lanternfly/spotted-lanternfl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38/s42003-022-03447-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40185-9CDD-0286-0C42-917CB79A7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5628041" cy="2387600"/>
          </a:xfrm>
        </p:spPr>
        <p:txBody>
          <a:bodyPr>
            <a:normAutofit/>
          </a:bodyPr>
          <a:lstStyle/>
          <a:p>
            <a:pPr algn="l"/>
            <a:r>
              <a:rPr lang="en-US" sz="4700" b="1">
                <a:solidFill>
                  <a:schemeClr val="bg1"/>
                </a:solidFill>
              </a:rPr>
              <a:t>Tracking the Spread of the Invasive </a:t>
            </a:r>
            <a:br>
              <a:rPr lang="en-US" sz="4700" b="1"/>
            </a:br>
            <a:r>
              <a:rPr lang="en-US" sz="4700" b="1">
                <a:solidFill>
                  <a:schemeClr val="bg1"/>
                </a:solidFill>
              </a:rPr>
              <a:t>Spotted Lanternfly</a:t>
            </a:r>
            <a:endParaRPr lang="en-NP" sz="4700" b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77770-FD55-AC18-1B05-D7E9FC9E6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7" y="4051279"/>
            <a:ext cx="5085580" cy="188175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P">
                <a:solidFill>
                  <a:schemeClr val="bg1"/>
                </a:solidFill>
              </a:rPr>
              <a:t>Team:</a:t>
            </a:r>
            <a:br>
              <a:rPr lang="en-NP">
                <a:solidFill>
                  <a:schemeClr val="bg1"/>
                </a:solidFill>
              </a:rPr>
            </a:br>
            <a:r>
              <a:rPr lang="en-NP">
                <a:solidFill>
                  <a:schemeClr val="bg1"/>
                </a:solidFill>
              </a:rPr>
              <a:t>George Lynch </a:t>
            </a:r>
          </a:p>
          <a:p>
            <a:pPr algn="l"/>
            <a:r>
              <a:rPr lang="en-NP">
                <a:solidFill>
                  <a:schemeClr val="bg1"/>
                </a:solidFill>
              </a:rPr>
              <a:t>Krishna Khanal</a:t>
            </a:r>
          </a:p>
          <a:p>
            <a:pPr algn="l"/>
            <a:r>
              <a:rPr lang="en-NP">
                <a:solidFill>
                  <a:schemeClr val="bg1"/>
                </a:solidFill>
              </a:rPr>
              <a:t>Sushrit Kafle</a:t>
            </a:r>
          </a:p>
          <a:p>
            <a:pPr algn="l"/>
            <a:r>
              <a:rPr lang="en-NP">
                <a:solidFill>
                  <a:schemeClr val="bg1"/>
                </a:solidFill>
              </a:rPr>
              <a:t>Venkatesh Bollineni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A close up of a bug&#10;&#10;Description automatically generated">
            <a:extLst>
              <a:ext uri="{FF2B5EF4-FFF2-40B4-BE49-F238E27FC236}">
                <a16:creationId xmlns:a16="http://schemas.microsoft.com/office/drawing/2014/main" id="{FF2670CA-E56C-F15E-2131-C3132A73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88" r="16788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9A95E2-98FB-3AC3-31EF-FA544FB073B0}"/>
              </a:ext>
            </a:extLst>
          </p:cNvPr>
          <p:cNvSpPr txBox="1"/>
          <p:nvPr/>
        </p:nvSpPr>
        <p:spPr>
          <a:xfrm>
            <a:off x="4449405" y="295236"/>
            <a:ext cx="426759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NP" sz="2800" b="1" dirty="0">
                <a:solidFill>
                  <a:schemeClr val="bg1"/>
                </a:solidFill>
              </a:rPr>
              <a:t>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63627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35B8-7165-A46E-6E45-581FE748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462" y="425148"/>
            <a:ext cx="10058400" cy="7857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Results</a:t>
            </a:r>
            <a:endParaRPr lang="en-NP" sz="4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92F2D0-D343-299D-E9CA-96ABF952F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022" r="30452"/>
          <a:stretch/>
        </p:blipFill>
        <p:spPr>
          <a:xfrm>
            <a:off x="7357311" y="3746634"/>
            <a:ext cx="4404629" cy="2372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AE49A-0F99-68CB-1CA1-2FED0AA067DD}"/>
              </a:ext>
            </a:extLst>
          </p:cNvPr>
          <p:cNvSpPr txBox="1"/>
          <p:nvPr/>
        </p:nvSpPr>
        <p:spPr>
          <a:xfrm>
            <a:off x="6835036" y="2003333"/>
            <a:ext cx="4114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/>
              <a:t>Gradient Boosting (with Oversampling)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NP" dirty="0"/>
              <a:t>Trained on data &lt;= 2020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NP" dirty="0"/>
              <a:t>Tested on data == 2021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NP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NP" dirty="0"/>
              <a:t>Testing Accuracy: 87.11%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B4843-ACED-C436-7B43-558C02D914E5}"/>
              </a:ext>
            </a:extLst>
          </p:cNvPr>
          <p:cNvSpPr txBox="1"/>
          <p:nvPr/>
        </p:nvSpPr>
        <p:spPr>
          <a:xfrm>
            <a:off x="972020" y="1949471"/>
            <a:ext cx="5473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P" dirty="0"/>
              <a:t>Models we tried: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Gradient Boosting with k-fold cross validation </a:t>
            </a:r>
            <a:r>
              <a:rPr lang="en-US" b="1" dirty="0"/>
              <a:t>(87.8%)</a:t>
            </a:r>
            <a:endParaRPr lang="en-NP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Gradient Boosting with Cross validation and Oversampling </a:t>
            </a:r>
            <a:r>
              <a:rPr lang="en-US" b="1" dirty="0"/>
              <a:t>(87.11%)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Ensemble Method using Random forest and Gradient boosting </a:t>
            </a:r>
            <a:r>
              <a:rPr lang="en-US" b="1" dirty="0"/>
              <a:t>(81.2%)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/>
              <a:t>GBoost</a:t>
            </a:r>
            <a:r>
              <a:rPr lang="en-US" dirty="0"/>
              <a:t> Model (with Oversampling) </a:t>
            </a:r>
            <a:r>
              <a:rPr lang="en-US" b="1" dirty="0"/>
              <a:t>(87.11%)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Ensemble Model (RFC + XGB) (with Oversampling) </a:t>
            </a:r>
            <a:r>
              <a:rPr lang="en-US" b="1" dirty="0"/>
              <a:t>(78.66%)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Random Forest Model (with SMOTE) </a:t>
            </a:r>
            <a:r>
              <a:rPr lang="en-US" b="1" dirty="0"/>
              <a:t>(72.65%)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Random Forest Model (with Equal Proportions) </a:t>
            </a:r>
            <a:r>
              <a:rPr lang="en-US" b="1" dirty="0"/>
              <a:t>(73.44%)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Gradient Boosting without the most important feature '</a:t>
            </a:r>
            <a:r>
              <a:rPr lang="en-US" dirty="0" err="1"/>
              <a:t>lyde_established</a:t>
            </a:r>
            <a:r>
              <a:rPr lang="en-US" dirty="0"/>
              <a:t>’ </a:t>
            </a:r>
            <a:r>
              <a:rPr lang="en-US" b="1" dirty="0"/>
              <a:t>(62.22%)</a:t>
            </a:r>
            <a:endParaRPr lang="en-NP" b="1" dirty="0"/>
          </a:p>
        </p:txBody>
      </p:sp>
    </p:spTree>
    <p:extLst>
      <p:ext uri="{BB962C8B-B14F-4D97-AF65-F5344CB8AC3E}">
        <p14:creationId xmlns:p14="http://schemas.microsoft.com/office/powerpoint/2010/main" val="347748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365A-E80D-B8E4-E099-BBDECD72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665" y="313862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Results</a:t>
            </a:r>
            <a:endParaRPr lang="en-NP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22BC-56B0-D5B1-2505-AE985C77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963" y="3424423"/>
            <a:ext cx="4332344" cy="2323258"/>
          </a:xfrm>
        </p:spPr>
        <p:txBody>
          <a:bodyPr vert="horz" lIns="0" tIns="45720" rIns="0" bIns="45720" rtlCol="0" anchor="t">
            <a:normAutofit/>
          </a:bodyPr>
          <a:lstStyle/>
          <a:p>
            <a:pPr marL="520700" lvl="1" indent="-173355" defTabSz="694944">
              <a:spcBef>
                <a:spcPts val="380"/>
              </a:spcBef>
            </a:pPr>
            <a:endParaRPr lang="en-US" sz="3200" b="1" kern="1200">
              <a:solidFill>
                <a:schemeClr val="tx1"/>
              </a:solidFill>
              <a:latin typeface="+mn-lt"/>
              <a:cs typeface="Calibri"/>
            </a:endParaRPr>
          </a:p>
          <a:p>
            <a:pPr marL="347345" lvl="1" indent="0" defTabSz="694944">
              <a:spcBef>
                <a:spcPts val="380"/>
              </a:spcBef>
              <a:buNone/>
            </a:pPr>
            <a:endParaRPr lang="en-US" sz="1700" kern="1200">
              <a:solidFill>
                <a:srgbClr val="C00000"/>
              </a:solidFill>
              <a:latin typeface="+mn-lt"/>
              <a:cs typeface="Calibri" panose="020F0502020204030204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</a:pPr>
            <a:endParaRPr lang="en-US" sz="1700" kern="1200">
              <a:solidFill>
                <a:srgbClr val="C00000"/>
              </a:solidFill>
              <a:latin typeface="Menlo" panose="020B0609030804020204" pitchFamily="49" charset="0"/>
            </a:endParaRPr>
          </a:p>
          <a:p>
            <a:pPr marL="520700" lvl="1" indent="-173355" defTabSz="694944">
              <a:spcBef>
                <a:spcPts val="380"/>
              </a:spcBef>
              <a:buFont typeface="Wingdings" pitchFamily="2" charset="2"/>
              <a:buChar char="Ø"/>
            </a:pPr>
            <a:endParaRPr lang="en-US" sz="1700" kern="1200">
              <a:solidFill>
                <a:srgbClr val="C00000"/>
              </a:solidFill>
              <a:latin typeface="Menlo"/>
              <a:cs typeface="Calibri" panose="020F0502020204030204"/>
            </a:endParaRPr>
          </a:p>
          <a:p>
            <a:endParaRPr lang="en-NP" sz="17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695E1F-4FD0-D2CA-9ABA-81C09FA5B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14" y="2669062"/>
            <a:ext cx="4292600" cy="345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07A925-C8D1-21F8-0AD2-6D9E7A203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588" y="2669062"/>
            <a:ext cx="4292600" cy="345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25D3FF-8E98-6FB7-BF45-A7BAC82A90A0}"/>
              </a:ext>
            </a:extLst>
          </p:cNvPr>
          <p:cNvSpPr txBox="1"/>
          <p:nvPr/>
        </p:nvSpPr>
        <p:spPr>
          <a:xfrm>
            <a:off x="1215025" y="2001449"/>
            <a:ext cx="331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P" dirty="0"/>
              <a:t>Gradient Boosting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A6011-9EAC-1049-6F14-72507DDA897A}"/>
              </a:ext>
            </a:extLst>
          </p:cNvPr>
          <p:cNvSpPr txBox="1"/>
          <p:nvPr/>
        </p:nvSpPr>
        <p:spPr>
          <a:xfrm>
            <a:off x="7267184" y="1862949"/>
            <a:ext cx="331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P" dirty="0"/>
              <a:t>Gradient Boosting with Oversampling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A61E9-097D-31E0-716D-9FDAE0BC1341}"/>
              </a:ext>
            </a:extLst>
          </p:cNvPr>
          <p:cNvSpPr txBox="1"/>
          <p:nvPr/>
        </p:nvSpPr>
        <p:spPr>
          <a:xfrm>
            <a:off x="5175413" y="1838608"/>
            <a:ext cx="195189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NP" dirty="0"/>
              <a:t>0 - Unpopulated</a:t>
            </a:r>
          </a:p>
          <a:p>
            <a:r>
              <a:rPr lang="en-NP" dirty="0"/>
              <a:t>1 -  Low</a:t>
            </a:r>
          </a:p>
          <a:p>
            <a:r>
              <a:rPr lang="en-NP" dirty="0"/>
              <a:t>2 -  Medium </a:t>
            </a:r>
          </a:p>
          <a:p>
            <a:r>
              <a:rPr lang="en-NP" dirty="0"/>
              <a:t>3 - High</a:t>
            </a:r>
          </a:p>
        </p:txBody>
      </p:sp>
    </p:spTree>
    <p:extLst>
      <p:ext uri="{BB962C8B-B14F-4D97-AF65-F5344CB8AC3E}">
        <p14:creationId xmlns:p14="http://schemas.microsoft.com/office/powerpoint/2010/main" val="364971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8DBC-1195-3E4F-4887-4C233F8F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661"/>
            <a:ext cx="10515600" cy="646929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Results</a:t>
            </a:r>
            <a:endParaRPr lang="en-NP" sz="4400" b="1" dirty="0">
              <a:solidFill>
                <a:schemeClr val="tx1"/>
              </a:solidFill>
              <a:cs typeface="Calibri Light" panose="020F03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88B9D-E79F-74C1-6FD6-ADE2FD881711}"/>
              </a:ext>
            </a:extLst>
          </p:cNvPr>
          <p:cNvSpPr txBox="1"/>
          <p:nvPr/>
        </p:nvSpPr>
        <p:spPr>
          <a:xfrm>
            <a:off x="7611731" y="5742886"/>
            <a:ext cx="386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P" dirty="0"/>
              <a:t>FIG: Feature Importance for Gradient Boosting Classifier with oversampling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77DBB-D05B-9D4B-B69A-CBDAD5247165}"/>
              </a:ext>
            </a:extLst>
          </p:cNvPr>
          <p:cNvSpPr txBox="1"/>
          <p:nvPr/>
        </p:nvSpPr>
        <p:spPr>
          <a:xfrm>
            <a:off x="1248877" y="5716252"/>
            <a:ext cx="43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P" dirty="0"/>
              <a:t>FIG: ROC for Gradient Boosting Classifier with oversampling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B26B6-176C-9EF2-A598-82E333254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090" y="1748756"/>
            <a:ext cx="5231182" cy="3976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43A5F-549F-EB3C-BCEB-CC9991A1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57" y="1888320"/>
            <a:ext cx="4381500" cy="3819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A97518-24B4-C9A0-6956-DB8D933B0A9A}"/>
              </a:ext>
            </a:extLst>
          </p:cNvPr>
          <p:cNvSpPr txBox="1"/>
          <p:nvPr/>
        </p:nvSpPr>
        <p:spPr>
          <a:xfrm>
            <a:off x="9544851" y="360372"/>
            <a:ext cx="217952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NP" b="1" dirty="0"/>
              <a:t>0 - Unpopulated</a:t>
            </a:r>
            <a:endParaRPr lang="en-US" b="1" dirty="0">
              <a:ea typeface="Calibri"/>
              <a:cs typeface="Calibri"/>
            </a:endParaRPr>
          </a:p>
          <a:p>
            <a:r>
              <a:rPr lang="en-NP" b="1" dirty="0"/>
              <a:t>1 -  Low</a:t>
            </a:r>
            <a:endParaRPr lang="en-NP" b="1" dirty="0">
              <a:ea typeface="Calibri"/>
              <a:cs typeface="Calibri"/>
            </a:endParaRPr>
          </a:p>
          <a:p>
            <a:r>
              <a:rPr lang="en-NP" b="1" dirty="0"/>
              <a:t>2 -  Medium </a:t>
            </a:r>
            <a:endParaRPr lang="en-NP" b="1" dirty="0">
              <a:ea typeface="Calibri"/>
              <a:cs typeface="Calibri"/>
            </a:endParaRPr>
          </a:p>
          <a:p>
            <a:r>
              <a:rPr lang="en-NP" b="1" dirty="0"/>
              <a:t>3 - High</a:t>
            </a:r>
            <a:endParaRPr lang="en-NP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63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P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9475D-2413-355F-D7DB-6811E5B4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18" y="119553"/>
            <a:ext cx="10484941" cy="93504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Results – Prediction for the year 2030</a:t>
            </a:r>
          </a:p>
        </p:txBody>
      </p:sp>
      <p:pic>
        <p:nvPicPr>
          <p:cNvPr id="4" name="slide2" descr="Sheet 1">
            <a:extLst>
              <a:ext uri="{FF2B5EF4-FFF2-40B4-BE49-F238E27FC236}">
                <a16:creationId xmlns:a16="http://schemas.microsoft.com/office/drawing/2014/main" id="{EE913178-08CE-EDB7-6D97-76B38FE20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8" y="1054472"/>
            <a:ext cx="7248779" cy="450260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P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C0CB9-7853-E62E-DCC9-DD5E8C21D238}"/>
              </a:ext>
            </a:extLst>
          </p:cNvPr>
          <p:cNvSpPr txBox="1"/>
          <p:nvPr/>
        </p:nvSpPr>
        <p:spPr>
          <a:xfrm>
            <a:off x="8209305" y="2012790"/>
            <a:ext cx="3403689" cy="147732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NP"/>
              <a:t>Models applied: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P" dirty="0"/>
              <a:t>Gradient Boosting with 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P" dirty="0"/>
              <a:t>Random Forest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P" dirty="0"/>
              <a:t>Random Forest with 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NP" dirty="0"/>
          </a:p>
        </p:txBody>
      </p:sp>
    </p:spTree>
    <p:extLst>
      <p:ext uri="{BB962C8B-B14F-4D97-AF65-F5344CB8AC3E}">
        <p14:creationId xmlns:p14="http://schemas.microsoft.com/office/powerpoint/2010/main" val="319781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411F-4BD0-3FE3-E74B-7DEE852F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25" y="64931"/>
            <a:ext cx="10058400" cy="1450757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1"/>
                </a:solidFill>
                <a:cs typeface="Calibri Light"/>
              </a:rPr>
              <a:t>   Discussions and interesting facts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080E-1241-3180-D789-943E20927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GB" dirty="0">
                <a:solidFill>
                  <a:schemeClr val="tx1"/>
                </a:solidFill>
                <a:cs typeface="Calibri"/>
              </a:rPr>
              <a:t>Why is the model not improving accuracy with oversampling of imbalanced classes? Is the model suffering from class overlapping ?</a:t>
            </a:r>
          </a:p>
          <a:p>
            <a:pPr marL="457200" indent="-457200">
              <a:buAutoNum type="arabicPeriod"/>
            </a:pPr>
            <a:endParaRPr lang="en-GB" dirty="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tx1"/>
                </a:solidFill>
                <a:cs typeface="Calibri"/>
              </a:rPr>
              <a:t>Features importance – are the features informative and correlated to target variable ?</a:t>
            </a:r>
          </a:p>
          <a:p>
            <a:pPr marL="457200" indent="-457200">
              <a:buAutoNum type="arabicPeriod"/>
            </a:pPr>
            <a:endParaRPr lang="en-GB" dirty="0">
              <a:solidFill>
                <a:schemeClr val="tx1"/>
              </a:solidFill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GB" dirty="0">
                <a:solidFill>
                  <a:schemeClr val="tx1"/>
                </a:solidFill>
                <a:ea typeface="Calibri"/>
                <a:cs typeface="Calibri"/>
              </a:rPr>
              <a:t>What kind of features are to be included in the dataset to further increase the metrics ?</a:t>
            </a:r>
          </a:p>
          <a:p>
            <a:pPr marL="457200" indent="-457200">
              <a:buAutoNum type="arabicPeriod"/>
            </a:pPr>
            <a:endParaRPr lang="en-GB" dirty="0">
              <a:cs typeface="Calibri"/>
            </a:endParaRPr>
          </a:p>
          <a:p>
            <a:pPr marL="457200" indent="-457200">
              <a:buAutoNum type="arabicPeriod"/>
            </a:pPr>
            <a:endParaRPr lang="en-GB" dirty="0">
              <a:cs typeface="Calibri"/>
            </a:endParaRPr>
          </a:p>
          <a:p>
            <a:pPr marL="457200" indent="-457200">
              <a:buAutoNum type="arabicPeriod"/>
            </a:pPr>
            <a:endParaRPr lang="en-GB" dirty="0">
              <a:cs typeface="Calibri"/>
            </a:endParaRPr>
          </a:p>
          <a:p>
            <a:pPr marL="457200" indent="-457200">
              <a:buAutoNum type="arabicPeriod"/>
            </a:pPr>
            <a:endParaRPr lang="en-GB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77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0E28-357C-D5A9-6D5F-27D227DB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164"/>
            <a:ext cx="10515600" cy="1325563"/>
          </a:xfrm>
        </p:spPr>
        <p:txBody>
          <a:bodyPr/>
          <a:lstStyle/>
          <a:p>
            <a:r>
              <a:rPr lang="en-NP"/>
              <a:t> </a:t>
            </a:r>
            <a:r>
              <a:rPr lang="en-NP" b="1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E322-7AE0-9E26-FCE4-8D6EE1F6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3422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 algn="just" fontAlgn="base"/>
            <a:r>
              <a:rPr lang="en-US" sz="1400" dirty="0">
                <a:solidFill>
                  <a:schemeClr val="tx1"/>
                </a:solidFill>
                <a:effectLst/>
                <a:latin typeface="Arial"/>
                <a:cs typeface="Arial"/>
              </a:rPr>
              <a:t>Animal and Plant Health Inspection Service, U.S. Department of Agriculture; </a:t>
            </a:r>
            <a:r>
              <a:rPr lang="en-US" sz="1400" dirty="0">
                <a:solidFill>
                  <a:schemeClr val="tx1"/>
                </a:solidFill>
                <a:effectLst/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https://www.aphis.usda.gov/aphis/resources/pests-diseases/hungry-pests/the-threat/spotted-lanternfly/spotted-lanternfly</a:t>
            </a:r>
          </a:p>
          <a:p>
            <a:pPr algn="just" fontAlgn="base"/>
            <a:r>
              <a:rPr lang="en-US" sz="1400" dirty="0">
                <a:solidFill>
                  <a:schemeClr val="tx1"/>
                </a:solidFill>
                <a:effectLst/>
                <a:latin typeface="Arial"/>
                <a:cs typeface="Arial"/>
              </a:rPr>
              <a:t>Department of Environmental Conservation, Spotted Lanternfly, </a:t>
            </a:r>
            <a:r>
              <a:rPr lang="en-US" sz="1400" dirty="0">
                <a:solidFill>
                  <a:schemeClr val="tx1"/>
                </a:solidFill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https://www.dec.ny.gov/animals/113303.html</a:t>
            </a:r>
          </a:p>
          <a:p>
            <a:pPr algn="just" fontAlgn="base"/>
            <a:r>
              <a:rPr lang="en-US" sz="1400" dirty="0">
                <a:solidFill>
                  <a:schemeClr val="tx1"/>
                </a:solidFill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Formoso-Freire, V., Barbosa, A. M., Baselga, A., &amp; Gómez-Rodríguez, C. (2023). Predicting the spatio-temporal pattern of range expansion under lack of equilibrium with climate. Biological Conservation, 288, 110361.</a:t>
            </a:r>
          </a:p>
          <a:p>
            <a:pPr algn="just" fontAlgn="base"/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Jones, C.,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Skrip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, M.M.,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Seliger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, B.J. et al. Spotted lanternfly predicted to establish in California by 2033 without preventative management.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Commun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 Biol 5, 558 (2022). 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https://doi.org/10.1038/s42003-022-03447-0</a:t>
            </a:r>
            <a:endParaRPr lang="en-US" sz="1400" dirty="0">
              <a:solidFill>
                <a:schemeClr val="tx1"/>
              </a:solidFill>
              <a:effectLst/>
              <a:latin typeface="Arial"/>
              <a:cs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 fontAlgn="base"/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lydemapr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: an R package to track the spread of the invasive Spotted Lanternfly (</a:t>
            </a:r>
            <a:r>
              <a:rPr lang="en-US" sz="1400" b="0" i="1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Lycorma</a:t>
            </a:r>
            <a:r>
              <a:rPr lang="en-US" sz="1400" b="0" i="1" dirty="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sz="1400" b="0" i="1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delicatula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, White 1845) (Hemiptera,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Fulgoridae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) in the United States, Sebastiano De Bona, Lawrence Barringer, Paul Kurtz, Jay 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Losiewicz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, Gregory R. Parra, Matthew R. 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Helmus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bioRxiv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 2023.01.27.525992; 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doi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: https://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doi.org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/10.1101/2023.01.27.525992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 fontAlgn="base"/>
            <a:r>
              <a:rPr lang="en-US" sz="1400" dirty="0">
                <a:solidFill>
                  <a:schemeClr val="tx1"/>
                </a:solidFill>
                <a:effectLst/>
                <a:latin typeface="Arial"/>
                <a:cs typeface="Arial"/>
              </a:rPr>
              <a:t>Palma, G. R., Godoy, W. A., Engel, E., Lau, D., Galvan, E., Mason, O., ... &amp; Moral, R. A. (2023). Pattern-based prediction of population outbreaks. Ecological Informatics, 77, 102220.</a:t>
            </a:r>
          </a:p>
          <a:p>
            <a:pPr algn="just" fontAlgn="base"/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Paninvasion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 severity assessment of a U.S. grape pest to disrupt the global wine market, Nicholas A. Huron, Jocelyn E. 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Behm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, Matthew R. 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Helmus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bioRxiv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 2021.07.19.452723; 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doi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: https://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doi.org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/10.1101/2021.07.19.452723</a:t>
            </a:r>
          </a:p>
          <a:p>
            <a:pPr algn="just" fontAlgn="base"/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Ramazi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, P.,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Kunegel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‐Lion, M., Greiner, R., &amp; Lewis, M. A. (2021). Predicting insect outbreaks using machine learning: A mountain pine beetle case study. Ecology and evolution, 11(19), 13014-13028.</a:t>
            </a:r>
          </a:p>
          <a:p>
            <a:pPr algn="just" fontAlgn="base"/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Trent, Sarah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. (2022, July 18). The most destructive Forest Pest in North America is now in Oregon. High Country News – Know the West. https://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www.hcn.org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/articles/north-forests-the-most-destructive-forest-pest-in-north-america-is-now-in-oregon </a:t>
            </a:r>
          </a:p>
          <a:p>
            <a:pPr algn="just" fontAlgn="base"/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Zhang, Q. C., Wang, J. G., &amp; Lei, Y. H. (2022). Predicting distribution of the Asian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longhorned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 beetle,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anoplophora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glabripennis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 (Coleoptera: </a:t>
            </a:r>
            <a:r>
              <a:rPr lang="en-US" sz="1400" b="0" i="0" dirty="0" err="1">
                <a:solidFill>
                  <a:schemeClr val="tx1"/>
                </a:solidFill>
                <a:effectLst/>
                <a:latin typeface="Arial"/>
                <a:cs typeface="Arial"/>
              </a:rPr>
              <a:t>Cerambycidae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Arial"/>
                <a:cs typeface="Arial"/>
              </a:rPr>
              <a:t>) and its natural enemies in China. Insects, 13(8), 687.</a:t>
            </a:r>
            <a:endParaRPr lang="en-US" sz="1400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  <a:p>
            <a:endParaRPr lang="en-NP" sz="1400"/>
          </a:p>
        </p:txBody>
      </p:sp>
    </p:spTree>
    <p:extLst>
      <p:ext uri="{BB962C8B-B14F-4D97-AF65-F5344CB8AC3E}">
        <p14:creationId xmlns:p14="http://schemas.microsoft.com/office/powerpoint/2010/main" val="90020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CDF3F-D5E2-F56F-9F5A-916C7A6F2C26}"/>
              </a:ext>
            </a:extLst>
          </p:cNvPr>
          <p:cNvSpPr txBox="1"/>
          <p:nvPr/>
        </p:nvSpPr>
        <p:spPr>
          <a:xfrm>
            <a:off x="2341418" y="1842654"/>
            <a:ext cx="834043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600" b="1">
                <a:solidFill>
                  <a:srgbClr val="FF0000"/>
                </a:solidFill>
                <a:cs typeface="Calibri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28389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74DE-C4F0-9844-687B-33AE02A5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66574"/>
            <a:ext cx="5858093" cy="3434345"/>
          </a:xfrm>
        </p:spPr>
        <p:txBody>
          <a:bodyPr anchor="t">
            <a:noAutofit/>
          </a:bodyPr>
          <a:lstStyle/>
          <a:p>
            <a:pPr marL="0" indent="0" defTabSz="795528">
              <a:spcBef>
                <a:spcPts val="0"/>
              </a:spcBef>
              <a:spcAft>
                <a:spcPts val="600"/>
              </a:spcAft>
              <a:buNone/>
            </a:pPr>
            <a:endParaRPr lang="en-US" sz="2088" kern="1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297815" indent="-297815" defTabSz="795528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050" kern="100" dirty="0">
                <a:solidFill>
                  <a:schemeClr val="tx1"/>
                </a:solidFill>
                <a:latin typeface="Calibri"/>
                <a:cs typeface="Times New Roman"/>
              </a:rPr>
              <a:t>Invasive species</a:t>
            </a:r>
          </a:p>
          <a:p>
            <a:pPr marL="645795" lvl="1" indent="-248285" defTabSz="795528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50" kern="100" dirty="0">
                <a:solidFill>
                  <a:schemeClr val="tx1"/>
                </a:solidFill>
                <a:latin typeface="Calibri"/>
                <a:cs typeface="Times New Roman"/>
              </a:rPr>
              <a:t>Increasingly problematic</a:t>
            </a:r>
          </a:p>
          <a:p>
            <a:pPr marL="645795" lvl="1" indent="-248285" defTabSz="795528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50" kern="100" dirty="0">
                <a:solidFill>
                  <a:schemeClr val="tx1"/>
                </a:solidFill>
                <a:latin typeface="Calibri"/>
                <a:cs typeface="Times New Roman"/>
              </a:rPr>
              <a:t>Economic/Agricultural costs</a:t>
            </a:r>
          </a:p>
          <a:p>
            <a:pPr marL="645795" lvl="1" indent="-248285" defTabSz="795528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50" kern="100" dirty="0">
                <a:solidFill>
                  <a:schemeClr val="tx1"/>
                </a:solidFill>
                <a:latin typeface="Calibri"/>
                <a:cs typeface="Times New Roman"/>
              </a:rPr>
              <a:t>Ecosystem costs</a:t>
            </a:r>
          </a:p>
          <a:p>
            <a:pPr marL="645795" lvl="1" indent="-248285" defTabSz="795528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50" kern="100" dirty="0">
                <a:solidFill>
                  <a:schemeClr val="tx1"/>
                </a:solidFill>
                <a:latin typeface="Calibri"/>
                <a:cs typeface="Times New Roman"/>
              </a:rPr>
              <a:t>EX: Emerald Ash Borer Beetle</a:t>
            </a:r>
            <a:endParaRPr lang="en-US" sz="1650" kern="100" dirty="0">
              <a:solidFill>
                <a:schemeClr val="tx1"/>
              </a:solidFill>
              <a:latin typeface="Calibri"/>
              <a:cs typeface="Times New Roman"/>
            </a:endParaRPr>
          </a:p>
          <a:p>
            <a:pPr marL="956183" lvl="3" indent="-297815" defTabSz="795528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450" kern="100" dirty="0">
                <a:solidFill>
                  <a:schemeClr val="tx1"/>
                </a:solidFill>
                <a:latin typeface="Calibri"/>
                <a:cs typeface="Times New Roman"/>
              </a:rPr>
              <a:t>100 million dead trees in the first 8 years of monitoring in Michigan</a:t>
            </a:r>
          </a:p>
          <a:p>
            <a:pPr marL="956183" lvl="3" indent="-297815" defTabSz="795528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1450" kern="100" dirty="0">
                <a:solidFill>
                  <a:schemeClr val="tx1"/>
                </a:solidFill>
                <a:latin typeface="Calibri"/>
                <a:cs typeface="Times New Roman"/>
              </a:rPr>
              <a:t>99% of ash trees in Oregon are now affected  (Trent, 2022)</a:t>
            </a:r>
          </a:p>
          <a:p>
            <a:pPr marL="297815" indent="-297815" defTabSz="795528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050" kern="100" dirty="0">
                <a:solidFill>
                  <a:schemeClr val="tx1"/>
                </a:solidFill>
                <a:latin typeface="Calibri"/>
                <a:cs typeface="Times New Roman"/>
              </a:rPr>
              <a:t>Relatively new establishment, yet numbers are troubling</a:t>
            </a:r>
          </a:p>
          <a:p>
            <a:pPr marL="297815" indent="-297815" defTabSz="795528">
              <a:spcBef>
                <a:spcPts val="0"/>
              </a:spcBef>
              <a:spcAft>
                <a:spcPts val="600"/>
              </a:spcAft>
              <a:buFont typeface="Symbol" pitchFamily="2" charset="2"/>
              <a:buChar char=""/>
            </a:pPr>
            <a:r>
              <a:rPr lang="en-US" sz="2050" kern="100" dirty="0">
                <a:solidFill>
                  <a:schemeClr val="tx1"/>
                </a:solidFill>
                <a:latin typeface="Calibri"/>
                <a:cs typeface="Times New Roman"/>
              </a:rPr>
              <a:t>Our Method:</a:t>
            </a:r>
          </a:p>
          <a:p>
            <a:pPr marL="645795" lvl="1" indent="-248285" defTabSz="795528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50" kern="100" dirty="0">
                <a:solidFill>
                  <a:schemeClr val="tx1"/>
                </a:solidFill>
                <a:latin typeface="Calibri"/>
                <a:cs typeface="Times New Roman"/>
              </a:rPr>
              <a:t>Input: Year</a:t>
            </a:r>
          </a:p>
          <a:p>
            <a:pPr marL="645795" lvl="1" indent="-248285" defTabSz="795528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50" kern="100" dirty="0">
                <a:solidFill>
                  <a:schemeClr val="tx1"/>
                </a:solidFill>
                <a:latin typeface="Calibri"/>
                <a:cs typeface="Times New Roman"/>
              </a:rPr>
              <a:t>Use Random Forest  &amp; Logistic Regression to output a predicted </a:t>
            </a:r>
            <a:r>
              <a:rPr lang="en-US" sz="2050" kern="100" dirty="0" err="1">
                <a:solidFill>
                  <a:schemeClr val="tx1"/>
                </a:solidFill>
                <a:latin typeface="Calibri"/>
                <a:cs typeface="Times New Roman"/>
              </a:rPr>
              <a:t>lyde</a:t>
            </a:r>
            <a:r>
              <a:rPr lang="en-US" sz="2050" kern="100" dirty="0">
                <a:solidFill>
                  <a:schemeClr val="tx1"/>
                </a:solidFill>
                <a:latin typeface="Calibri"/>
                <a:cs typeface="Times New Roman"/>
              </a:rPr>
              <a:t> density</a:t>
            </a:r>
            <a:endParaRPr lang="en-US" sz="2050" kern="100" dirty="0">
              <a:solidFill>
                <a:schemeClr val="tx1"/>
              </a:solidFill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1026" name="Picture 2" descr="Oozing wounds caused by spotted lanternfly">
            <a:extLst>
              <a:ext uri="{FF2B5EF4-FFF2-40B4-BE49-F238E27FC236}">
                <a16:creationId xmlns:a16="http://schemas.microsoft.com/office/drawing/2014/main" id="{B38A0455-6C27-9623-CA42-5E4B293D1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1" r="19004"/>
          <a:stretch/>
        </p:blipFill>
        <p:spPr bwMode="auto">
          <a:xfrm>
            <a:off x="7528060" y="2112579"/>
            <a:ext cx="3438883" cy="35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F0B2B0-76AE-62BD-713F-772F546CA2D6}"/>
              </a:ext>
            </a:extLst>
          </p:cNvPr>
          <p:cNvSpPr txBox="1"/>
          <p:nvPr/>
        </p:nvSpPr>
        <p:spPr>
          <a:xfrm>
            <a:off x="7528060" y="5781695"/>
            <a:ext cx="3187656" cy="5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5528">
              <a:spcAft>
                <a:spcPts val="600"/>
              </a:spcAft>
            </a:pPr>
            <a:r>
              <a:rPr lang="en-US" sz="957" i="1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rPr>
              <a:t>Oozing wounds and adult SLF on a tree</a:t>
            </a:r>
            <a:br>
              <a:rPr lang="en-US" sz="957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957" i="1" kern="1200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rPr>
              <a:t>Photo: Pennsylvania Department of Agriculture, </a:t>
            </a:r>
            <a:r>
              <a:rPr lang="en-US" sz="957" i="1" kern="1200" err="1">
                <a:solidFill>
                  <a:srgbClr val="000000"/>
                </a:solidFill>
                <a:latin typeface="Helvetica" pitchFamily="2" charset="0"/>
                <a:ea typeface="+mn-ea"/>
                <a:cs typeface="+mn-cs"/>
              </a:rPr>
              <a:t>bugwood.org</a:t>
            </a:r>
            <a:endParaRPr lang="en-NP" sz="11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4C4FC5-8166-9ED6-2CA6-E737A872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1"/>
                </a:solidFill>
                <a:cs typeface="Calibri Light"/>
              </a:rPr>
              <a:t>Motivation and Research Aim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6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74DE-C4F0-9844-687B-33AE02A5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56" y="1873688"/>
            <a:ext cx="5703575" cy="3873969"/>
          </a:xfrm>
        </p:spPr>
        <p:txBody>
          <a:bodyPr anchor="t">
            <a:normAutofit fontScale="77500" lnSpcReduction="20000"/>
          </a:bodyPr>
          <a:lstStyle/>
          <a:p>
            <a:pPr marL="321945" indent="-321945" defTabSz="859536">
              <a:spcBef>
                <a:spcPts val="0"/>
              </a:spcBef>
              <a:spcAft>
                <a:spcPts val="564"/>
              </a:spcAft>
              <a:buFont typeface="Symbol" pitchFamily="2" charset="2"/>
              <a:buChar char="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Jones et al. 2022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Spotted Lantern Fly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Process-based model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Competitive against </a:t>
            </a:r>
            <a:r>
              <a:rPr lang="en-US" sz="1550" kern="100" noProof="1">
                <a:solidFill>
                  <a:schemeClr val="tx1"/>
                </a:solidFill>
                <a:latin typeface="Calibri"/>
                <a:cs typeface="Times New Roman"/>
              </a:rPr>
              <a:t>MaxEnt</a:t>
            </a:r>
            <a:endParaRPr lang="en-US" sz="1550" kern="100" dirty="0">
              <a:solidFill>
                <a:schemeClr val="tx1"/>
              </a:solidFill>
              <a:latin typeface="Calibri"/>
              <a:cs typeface="Times New Roman"/>
            </a:endParaRPr>
          </a:p>
          <a:p>
            <a:pPr marL="321945" indent="-321945" defTabSz="859536">
              <a:spcBef>
                <a:spcPts val="0"/>
              </a:spcBef>
              <a:spcAft>
                <a:spcPts val="564"/>
              </a:spcAft>
              <a:buFont typeface="Symbol" pitchFamily="2" charset="2"/>
              <a:buChar char="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Zhang, Wang, &amp; Lei 2022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Asian Longhorn Beetle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 err="1">
                <a:solidFill>
                  <a:schemeClr val="tx1"/>
                </a:solidFill>
                <a:latin typeface="Calibri"/>
                <a:cs typeface="Times New Roman"/>
              </a:rPr>
              <a:t>MaxEnt</a:t>
            </a: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 models of ALB &amp; enemy spp. for future introductions</a:t>
            </a:r>
          </a:p>
          <a:p>
            <a:pPr marL="321945" indent="-321945" defTabSz="859536">
              <a:spcBef>
                <a:spcPts val="0"/>
              </a:spcBef>
              <a:spcAft>
                <a:spcPts val="564"/>
              </a:spcAft>
              <a:buFont typeface="Symbol" pitchFamily="2" charset="2"/>
              <a:buChar char=""/>
            </a:pPr>
            <a:r>
              <a:rPr lang="en-US" sz="1550" kern="100" dirty="0" err="1">
                <a:solidFill>
                  <a:schemeClr val="tx1"/>
                </a:solidFill>
                <a:latin typeface="Calibri"/>
                <a:cs typeface="Times New Roman"/>
              </a:rPr>
              <a:t>Formoso</a:t>
            </a: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-Freire et al. 2023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Spotted Lanternfly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Modified SDMs</a:t>
            </a:r>
          </a:p>
          <a:p>
            <a:pPr marL="321945" indent="-321945" defTabSz="859536">
              <a:spcBef>
                <a:spcPts val="0"/>
              </a:spcBef>
              <a:spcAft>
                <a:spcPts val="564"/>
              </a:spcAft>
              <a:buFont typeface="Symbol" pitchFamily="2" charset="2"/>
              <a:buChar char=""/>
            </a:pPr>
            <a:r>
              <a:rPr lang="en-US" sz="1550" kern="100" dirty="0" err="1">
                <a:solidFill>
                  <a:schemeClr val="tx1"/>
                </a:solidFill>
                <a:latin typeface="Calibri"/>
                <a:cs typeface="Times New Roman"/>
              </a:rPr>
              <a:t>Ramazi</a:t>
            </a: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 et al. 2021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Mountain Pine Beetle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1,3,5,7 years w 9 ML models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Naïve Bayes &amp; NN performed better with increased history-lengths</a:t>
            </a:r>
          </a:p>
          <a:p>
            <a:pPr marL="321945" indent="-321945" defTabSz="859536">
              <a:spcBef>
                <a:spcPts val="0"/>
              </a:spcBef>
              <a:spcAft>
                <a:spcPts val="564"/>
              </a:spcAft>
              <a:buFont typeface="Symbol" pitchFamily="2" charset="2"/>
              <a:buChar char="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Palma et al. 2023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Aphid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Pattern-Based Prediction method</a:t>
            </a:r>
          </a:p>
          <a:p>
            <a:pPr marL="697865" lvl="1" indent="-268605" defTabSz="859536">
              <a:spcBef>
                <a:spcPts val="0"/>
              </a:spcBef>
              <a:spcAft>
                <a:spcPts val="564"/>
              </a:spcAft>
              <a:buFont typeface="Courier New" panose="02070309020205020404" pitchFamily="49" charset="0"/>
              <a:buChar char="o"/>
            </a:pPr>
            <a:r>
              <a:rPr lang="en-US" sz="1550" kern="100" dirty="0">
                <a:solidFill>
                  <a:schemeClr val="tx1"/>
                </a:solidFill>
                <a:latin typeface="Calibri"/>
                <a:cs typeface="Times New Roman"/>
              </a:rPr>
              <a:t>Competitive SVM, DNN, LSTM, &amp; Random Forests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392C7-4519-D03D-71A7-935411971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631" y="2121124"/>
            <a:ext cx="5224254" cy="2815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16B8CE-CE68-3A7D-C7DF-D013384ECDBC}"/>
              </a:ext>
            </a:extLst>
          </p:cNvPr>
          <p:cNvSpPr txBox="1"/>
          <p:nvPr/>
        </p:nvSpPr>
        <p:spPr>
          <a:xfrm>
            <a:off x="6347631" y="4984312"/>
            <a:ext cx="4911409" cy="3527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n-US" sz="1650" kern="1200" noProof="1">
                <a:latin typeface="+mn-lt"/>
                <a:ea typeface="+mn-ea"/>
                <a:cs typeface="+mn-cs"/>
              </a:rPr>
              <a:t>PoPs</a:t>
            </a:r>
            <a:r>
              <a:rPr lang="en-US" sz="1650" kern="1200">
                <a:latin typeface="+mn-lt"/>
                <a:ea typeface="+mn-ea"/>
                <a:cs typeface="+mn-cs"/>
              </a:rPr>
              <a:t> Predicted distribution in 2050 (Jones et al. 2022)</a:t>
            </a:r>
            <a:endParaRPr lang="en-US" sz="1650"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5FE483-56DA-1245-9015-0E30232E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1"/>
                </a:solidFill>
                <a:cs typeface="Calibri Light"/>
              </a:rPr>
              <a:t>Related Work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P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P"/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36C939B8-4536-49AC-8063-8D668EC696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822" y="263048"/>
            <a:ext cx="5129139" cy="63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P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0D7ACC-F007-F9BA-816A-358226B7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Work </a:t>
            </a:r>
            <a:r>
              <a:rPr lang="en-US" sz="4400" noProof="1">
                <a:solidFill>
                  <a:srgbClr val="FFFFFF"/>
                </a:solidFill>
              </a:rPr>
              <a:t>flow</a:t>
            </a:r>
            <a:endParaRPr lang="en-US" sz="4400" noProof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320458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DEDDD-15D1-42E0-8BF1-EEBF96AD5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91" y="1737359"/>
            <a:ext cx="6733785" cy="44129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noProof="1">
                <a:solidFill>
                  <a:schemeClr val="tx1"/>
                </a:solidFill>
                <a:latin typeface="Calibri"/>
                <a:cs typeface="Times New Roman"/>
              </a:rPr>
              <a:t>lydemapr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Times New Roman"/>
              </a:rPr>
              <a:t>: an R package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Times New Roman"/>
              </a:rPr>
              <a:t>A </a:t>
            </a:r>
            <a:r>
              <a:rPr lang="en-US" sz="2000" noProof="1">
                <a:solidFill>
                  <a:schemeClr val="tx1"/>
                </a:solidFill>
                <a:latin typeface="Calibri"/>
                <a:cs typeface="Times New Roman"/>
              </a:rPr>
              <a:t>dataframe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Times New Roman"/>
              </a:rPr>
              <a:t> with 658,390 observations and 14 variables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>
                <a:solidFill>
                  <a:schemeClr val="tx1"/>
                </a:solidFill>
                <a:latin typeface="Calibri"/>
                <a:cs typeface="Times New Roman"/>
              </a:rPr>
              <a:t>Train data &lt;= 2020; Test data == 2021</a:t>
            </a:r>
            <a:endParaRPr lang="en-US" sz="2000">
              <a:solidFill>
                <a:schemeClr val="tx1"/>
              </a:solidFill>
              <a:latin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Times New Roman"/>
              </a:rPr>
              <a:t> Data preprocessing:</a:t>
            </a:r>
          </a:p>
          <a:p>
            <a:r>
              <a:rPr lang="en-US" sz="2000" dirty="0">
                <a:solidFill>
                  <a:schemeClr val="tx1"/>
                </a:solidFill>
                <a:latin typeface="Calibri"/>
                <a:cs typeface="Times New Roman"/>
              </a:rPr>
              <a:t>	- Feature selection</a:t>
            </a:r>
          </a:p>
          <a:p>
            <a:r>
              <a:rPr lang="en-US" sz="2000" dirty="0">
                <a:solidFill>
                  <a:schemeClr val="tx1"/>
                </a:solidFill>
                <a:latin typeface="Calibri"/>
                <a:cs typeface="Times New Roman"/>
              </a:rPr>
              <a:t>	- One-hot encoding, label encoding	</a:t>
            </a:r>
          </a:p>
          <a:p>
            <a:r>
              <a:rPr lang="en-US" sz="2000" dirty="0">
                <a:solidFill>
                  <a:schemeClr val="tx1"/>
                </a:solidFill>
                <a:latin typeface="Calibri"/>
                <a:cs typeface="Times New Roman"/>
              </a:rPr>
              <a:t>	- Imputing missing variables</a:t>
            </a:r>
            <a:endParaRPr lang="en-US" dirty="0">
              <a:solidFill>
                <a:schemeClr val="tx1"/>
              </a:solidFill>
              <a:latin typeface="Calibri"/>
              <a:cs typeface="Times New Roman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/>
                <a:cs typeface="Times New Roman"/>
              </a:rPr>
              <a:t>	 - 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 of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avg_temp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column using data from </a:t>
            </a:r>
            <a:r>
              <a:rPr lang="en-US" sz="1900" b="0" i="0" dirty="0">
                <a:solidFill>
                  <a:srgbClr val="1C1D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NOAA 		National Centers for Environmental information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9820" lvl="5"/>
            <a:r>
              <a:rPr lang="en-US" sz="1700" dirty="0">
                <a:solidFill>
                  <a:schemeClr val="tx1"/>
                </a:solidFill>
                <a:latin typeface="Calibri"/>
                <a:cs typeface="Calibri"/>
              </a:rPr>
              <a:t>https://www.ncei.noaa.gov/access/monitoring/climate-at-a-glance/statewide/time-series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7CA13285-DCB3-D62F-2AE9-B7B296A3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  <a:cs typeface="Calibri Light"/>
              </a:rPr>
              <a:t>Materials and Methods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6B96CF-8799-184F-FE77-CB751E29A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736" y="1666241"/>
            <a:ext cx="4744233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7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2" descr="Spotted Lanternfly">
            <a:extLst>
              <a:ext uri="{FF2B5EF4-FFF2-40B4-BE49-F238E27FC236}">
                <a16:creationId xmlns:a16="http://schemas.microsoft.com/office/drawing/2014/main" id="{1B8B66EA-9E1B-4602-AE7E-465B2C1E0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4" y="1263670"/>
            <a:ext cx="12017709" cy="5030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0FD036-71B4-483B-B33A-E9E28DB6A5E2}"/>
              </a:ext>
            </a:extLst>
          </p:cNvPr>
          <p:cNvSpPr txBox="1"/>
          <p:nvPr/>
        </p:nvSpPr>
        <p:spPr>
          <a:xfrm>
            <a:off x="304800" y="221672"/>
            <a:ext cx="937952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>
                <a:latin typeface="Calibri Light"/>
                <a:cs typeface="Calibri"/>
              </a:rPr>
              <a:t>Dataset and Features – SLF Population </a:t>
            </a:r>
          </a:p>
        </p:txBody>
      </p:sp>
    </p:spTree>
    <p:extLst>
      <p:ext uri="{BB962C8B-B14F-4D97-AF65-F5344CB8AC3E}">
        <p14:creationId xmlns:p14="http://schemas.microsoft.com/office/powerpoint/2010/main" val="416738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3A33EDBF-24FA-4E21-BF5B-D6BFF0C4B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1" y="746234"/>
            <a:ext cx="11618821" cy="55455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68DCD0-B739-9BB3-81F0-8D6A6FE21C24}"/>
              </a:ext>
            </a:extLst>
          </p:cNvPr>
          <p:cNvSpPr txBox="1"/>
          <p:nvPr/>
        </p:nvSpPr>
        <p:spPr>
          <a:xfrm>
            <a:off x="332509" y="193963"/>
            <a:ext cx="114230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Calibri Light"/>
                <a:cs typeface="Calibri Light"/>
              </a:rPr>
              <a:t>Dataset and Features - </a:t>
            </a:r>
            <a:r>
              <a:rPr lang="en-GB" sz="3600" b="1">
                <a:latin typeface="Calibri Light"/>
                <a:cs typeface="Calibri Light"/>
              </a:rPr>
              <a:t>Selected features and correlations</a:t>
            </a:r>
            <a:endParaRPr lang="en-GB" sz="3600">
              <a:latin typeface="Calibri Light"/>
              <a:cs typeface="Calibri Light"/>
            </a:endParaRPr>
          </a:p>
          <a:p>
            <a:endParaRPr lang="en-GB" sz="3600" b="1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41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373F-028A-2D95-67F0-F928191C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NP" b="1">
                <a:solidFill>
                  <a:schemeClr val="tx1"/>
                </a:solidFill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2C9A-D267-3229-4185-85ECCFEB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762" y="1926266"/>
            <a:ext cx="3852390" cy="2888892"/>
          </a:xfrm>
        </p:spPr>
        <p:txBody>
          <a:bodyPr anchor="t">
            <a:normAutofit/>
          </a:bodyPr>
          <a:lstStyle/>
          <a:p>
            <a:pPr marL="189738" indent="-189738" defTabSz="758952">
              <a:spcBef>
                <a:spcPts val="830"/>
              </a:spcBef>
            </a:pPr>
            <a:r>
              <a:rPr lang="en-NP" sz="16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Algorithms:</a:t>
            </a:r>
          </a:p>
          <a:p>
            <a:pPr marL="569214" lvl="1" indent="-189738" defTabSz="758952">
              <a:spcBef>
                <a:spcPts val="415"/>
              </a:spcBef>
            </a:pPr>
            <a:r>
              <a:rPr lang="en-NP" sz="16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Forest Classifier:</a:t>
            </a:r>
          </a:p>
          <a:p>
            <a:pPr marL="758952" lvl="2" indent="0" defTabSz="758952">
              <a:spcBef>
                <a:spcPts val="415"/>
              </a:spcBef>
              <a:buNone/>
            </a:pPr>
            <a:endParaRPr lang="en-NP" sz="132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9738" indent="-189738" defTabSz="758952">
              <a:spcBef>
                <a:spcPts val="830"/>
              </a:spcBef>
            </a:pPr>
            <a:endParaRPr lang="en-NP" sz="166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NP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B2728-909B-15C9-8C28-46FB9544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221" y="2936227"/>
            <a:ext cx="4456771" cy="2863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B76F77-B7C9-9938-A66D-4DE3D22592F0}"/>
              </a:ext>
            </a:extLst>
          </p:cNvPr>
          <p:cNvSpPr txBox="1"/>
          <p:nvPr/>
        </p:nvSpPr>
        <p:spPr>
          <a:xfrm>
            <a:off x="1577026" y="5799434"/>
            <a:ext cx="8343405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747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747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www.analyticsvidhya.com</a:t>
            </a:r>
            <a:r>
              <a:rPr lang="en-US" sz="747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/blog/2021/05/bagging-25-questions-to-test-your-skills-on-random-forest-algorithm/</a:t>
            </a:r>
            <a:endParaRPr lang="en-NP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83792A-D81F-12B7-DF33-9773C5056F51}"/>
              </a:ext>
            </a:extLst>
          </p:cNvPr>
          <p:cNvSpPr txBox="1"/>
          <p:nvPr/>
        </p:nvSpPr>
        <p:spPr>
          <a:xfrm>
            <a:off x="6441708" y="5802002"/>
            <a:ext cx="5750292" cy="207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8952">
              <a:spcAft>
                <a:spcPts val="600"/>
              </a:spcAft>
            </a:pPr>
            <a:r>
              <a:rPr lang="en-US" sz="747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747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www.researchgate.net</a:t>
            </a:r>
            <a:r>
              <a:rPr lang="en-US" sz="747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/figure/Flow-diagram-of-gradient-boosting-machine-learning-method-The-ensemble-classifiers_fig1_351542039</a:t>
            </a:r>
            <a:endParaRPr lang="en-NP" sz="9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0C6E97-CEB8-047C-695B-2B38E086741C}"/>
              </a:ext>
            </a:extLst>
          </p:cNvPr>
          <p:cNvSpPr txBox="1">
            <a:spLocks/>
          </p:cNvSpPr>
          <p:nvPr/>
        </p:nvSpPr>
        <p:spPr>
          <a:xfrm>
            <a:off x="6441708" y="1984554"/>
            <a:ext cx="3852390" cy="2888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214" lvl="1" indent="-189738" defTabSz="758952">
              <a:spcBef>
                <a:spcPts val="415"/>
              </a:spcBef>
            </a:pPr>
            <a:endParaRPr lang="en-NP" sz="166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69214" lvl="1" indent="-189738" defTabSz="758952">
              <a:spcBef>
                <a:spcPts val="415"/>
              </a:spcBef>
            </a:pPr>
            <a:r>
              <a:rPr lang="en-NP" sz="16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Boosting</a:t>
            </a:r>
          </a:p>
          <a:p>
            <a:pPr marL="758952" lvl="2" indent="0" defTabSz="758952">
              <a:spcBef>
                <a:spcPts val="415"/>
              </a:spcBef>
              <a:buNone/>
            </a:pPr>
            <a:endParaRPr lang="en-NP" sz="13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9738" indent="-189738" defTabSz="758952">
              <a:spcBef>
                <a:spcPts val="830"/>
              </a:spcBef>
            </a:pPr>
            <a:endParaRPr lang="en-NP" sz="166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endParaRPr lang="en-NP" sz="2000" dirty="0"/>
          </a:p>
        </p:txBody>
      </p:sp>
      <p:pic>
        <p:nvPicPr>
          <p:cNvPr id="1026" name="Picture 2" descr="Flow diagram of gradient boosting machine learning method. The ensemble classifiers consist of a set of weak classifiers. The weights of the incorrectly predicted points are increased in the next classifier. The final decision is based on the weighted average of the individual predictions.">
            <a:extLst>
              <a:ext uri="{FF2B5EF4-FFF2-40B4-BE49-F238E27FC236}">
                <a16:creationId xmlns:a16="http://schemas.microsoft.com/office/drawing/2014/main" id="{DC85053F-DE4C-6B7E-4714-9EBC3CD0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07" y="2608757"/>
            <a:ext cx="5137883" cy="30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1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0971-8498-5A3A-60E1-D3DBD3E4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70065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Methods - Evaluation Metrics</a:t>
            </a:r>
            <a:endParaRPr lang="en-NP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50DE5-748A-132F-E8C7-E586B9FD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716" y="1941167"/>
            <a:ext cx="8558369" cy="3541439"/>
          </a:xfrm>
        </p:spPr>
        <p:txBody>
          <a:bodyPr>
            <a:normAutofit/>
          </a:bodyPr>
          <a:lstStyle/>
          <a:p>
            <a:pPr marL="185166" indent="-185166" defTabSz="740664">
              <a:spcBef>
                <a:spcPts val="810"/>
              </a:spcBef>
            </a:pPr>
            <a:r>
              <a:rPr lang="en-NP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Precision</a:t>
            </a:r>
          </a:p>
          <a:p>
            <a:pPr marL="555498" lvl="1" indent="-185166" defTabSz="740664">
              <a:spcBef>
                <a:spcPts val="405"/>
              </a:spcBef>
            </a:pPr>
            <a:r>
              <a:rPr lang="en-NP" sz="19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of True Positive out of Positive Prediction</a:t>
            </a:r>
          </a:p>
          <a:p>
            <a:pPr marL="555498" lvl="1" indent="-185166" defTabSz="740664">
              <a:spcBef>
                <a:spcPts val="405"/>
              </a:spcBef>
            </a:pPr>
            <a:endParaRPr lang="en-NP" sz="194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5166" indent="-185166" defTabSz="740664">
              <a:spcBef>
                <a:spcPts val="810"/>
              </a:spcBef>
            </a:pPr>
            <a:r>
              <a:rPr lang="en-NP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</a:t>
            </a:r>
          </a:p>
          <a:p>
            <a:pPr marL="555498" lvl="1" indent="-185166" defTabSz="740664">
              <a:spcBef>
                <a:spcPts val="405"/>
              </a:spcBef>
            </a:pPr>
            <a:r>
              <a:rPr lang="en-NP" sz="19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of total positive, % of predicted positive</a:t>
            </a:r>
          </a:p>
          <a:p>
            <a:pPr marL="0" indent="0" defTabSz="740664">
              <a:spcBef>
                <a:spcPts val="810"/>
              </a:spcBef>
              <a:buNone/>
            </a:pPr>
            <a:endParaRPr lang="en-NP" sz="226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5166" indent="-185166" defTabSz="740664">
              <a:spcBef>
                <a:spcPts val="810"/>
              </a:spcBef>
            </a:pPr>
            <a:r>
              <a:rPr lang="en-NP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Confusion Matrix</a:t>
            </a:r>
            <a:br>
              <a:rPr lang="en-NP" sz="226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NP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3883D-F0FD-3614-60AF-FD21D1E3E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711" y="4207915"/>
            <a:ext cx="2737453" cy="1588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1ADD69-059E-4865-C0FD-3E23E413FE22}"/>
              </a:ext>
            </a:extLst>
          </p:cNvPr>
          <p:cNvSpPr txBox="1"/>
          <p:nvPr/>
        </p:nvSpPr>
        <p:spPr>
          <a:xfrm>
            <a:off x="3840961" y="5879160"/>
            <a:ext cx="3859086" cy="31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729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</a:t>
            </a:r>
            <a:r>
              <a:rPr lang="en-US" sz="729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towardsdatascience.com</a:t>
            </a:r>
            <a:r>
              <a:rPr lang="en-US" sz="729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/performance-metrics-confusion-matrix-precision-recall-and-f1-score-a8fe076a2262</a:t>
            </a:r>
            <a:endParaRPr lang="en-NP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B9272-AE39-10D3-12F1-4B52BCE42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442" y="2263277"/>
            <a:ext cx="1963877" cy="506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9FF6D-0D5A-BEB9-30B7-30853D04A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442" y="3420941"/>
            <a:ext cx="1705472" cy="50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65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1110</Words>
  <Application>Microsoft Macintosh PowerPoint</Application>
  <PresentationFormat>Widescreen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Courier New</vt:lpstr>
      <vt:lpstr>Helvetica</vt:lpstr>
      <vt:lpstr>Helvetica Neue</vt:lpstr>
      <vt:lpstr>Menlo</vt:lpstr>
      <vt:lpstr>Symbol</vt:lpstr>
      <vt:lpstr>Wingdings</vt:lpstr>
      <vt:lpstr>Retrospect</vt:lpstr>
      <vt:lpstr>Office Theme</vt:lpstr>
      <vt:lpstr>Tracking the Spread of the Invasive  Spotted Lanternfly</vt:lpstr>
      <vt:lpstr>Motivation and Research Aim</vt:lpstr>
      <vt:lpstr>Related Work</vt:lpstr>
      <vt:lpstr>Work flow</vt:lpstr>
      <vt:lpstr>Materials and Methods</vt:lpstr>
      <vt:lpstr>PowerPoint Presentation</vt:lpstr>
      <vt:lpstr>PowerPoint Presentation</vt:lpstr>
      <vt:lpstr>Methods</vt:lpstr>
      <vt:lpstr>Methods - Evaluation Metrics</vt:lpstr>
      <vt:lpstr>Results</vt:lpstr>
      <vt:lpstr>Results</vt:lpstr>
      <vt:lpstr>Results</vt:lpstr>
      <vt:lpstr>Results – Prediction for the year 2030</vt:lpstr>
      <vt:lpstr>   Discussions and interesting facts</vt:lpstr>
      <vt:lpstr> 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the Spread of the Invasive  Spotted Lanternfly</dc:title>
  <dc:creator>Kafle, Sushrit</dc:creator>
  <cp:lastModifiedBy>Robin Lynch</cp:lastModifiedBy>
  <cp:revision>144</cp:revision>
  <dcterms:created xsi:type="dcterms:W3CDTF">2023-10-04T19:00:01Z</dcterms:created>
  <dcterms:modified xsi:type="dcterms:W3CDTF">2023-12-05T16:18:35Z</dcterms:modified>
</cp:coreProperties>
</file>