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52"/>
  </p:notesMasterIdLst>
  <p:handoutMasterIdLst>
    <p:handoutMasterId r:id="rId53"/>
  </p:handoutMasterIdLst>
  <p:sldIdLst>
    <p:sldId id="729" r:id="rId2"/>
    <p:sldId id="661" r:id="rId3"/>
    <p:sldId id="768"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288" r:id="rId18"/>
    <p:sldId id="289" r:id="rId19"/>
    <p:sldId id="744" r:id="rId20"/>
    <p:sldId id="836" r:id="rId21"/>
    <p:sldId id="828" r:id="rId22"/>
    <p:sldId id="735" r:id="rId23"/>
    <p:sldId id="746" r:id="rId24"/>
    <p:sldId id="758" r:id="rId25"/>
    <p:sldId id="759" r:id="rId26"/>
    <p:sldId id="749" r:id="rId27"/>
    <p:sldId id="736" r:id="rId28"/>
    <p:sldId id="745" r:id="rId29"/>
    <p:sldId id="737" r:id="rId30"/>
    <p:sldId id="738" r:id="rId31"/>
    <p:sldId id="723" r:id="rId32"/>
    <p:sldId id="747" r:id="rId33"/>
    <p:sldId id="727" r:id="rId34"/>
    <p:sldId id="753" r:id="rId35"/>
    <p:sldId id="754" r:id="rId36"/>
    <p:sldId id="769" r:id="rId37"/>
    <p:sldId id="648" r:id="rId38"/>
    <p:sldId id="763" r:id="rId39"/>
    <p:sldId id="715" r:id="rId40"/>
    <p:sldId id="764" r:id="rId41"/>
    <p:sldId id="751" r:id="rId42"/>
    <p:sldId id="649" r:id="rId43"/>
    <p:sldId id="682" r:id="rId44"/>
    <p:sldId id="765" r:id="rId45"/>
    <p:sldId id="766" r:id="rId46"/>
    <p:sldId id="752" r:id="rId47"/>
    <p:sldId id="760" r:id="rId48"/>
    <p:sldId id="762" r:id="rId49"/>
    <p:sldId id="770" r:id="rId50"/>
    <p:sldId id="714" r:id="rId51"/>
  </p:sldIdLst>
  <p:sldSz cx="12192000" cy="6858000"/>
  <p:notesSz cx="7315200" cy="9601200"/>
  <p:custDataLst>
    <p:tags r:id="rId5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C198E0"/>
    <a:srgbClr val="0432FF"/>
    <a:srgbClr val="C39BE1"/>
    <a:srgbClr val="BD92DE"/>
    <a:srgbClr val="FF9999"/>
    <a:srgbClr val="CCECFF"/>
    <a:srgbClr val="0066CC"/>
    <a:srgbClr val="BEE395"/>
    <a:srgbClr val="33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67" autoAdjust="0"/>
    <p:restoredTop sz="93875" autoAdjust="0"/>
  </p:normalViewPr>
  <p:slideViewPr>
    <p:cSldViewPr>
      <p:cViewPr varScale="1">
        <p:scale>
          <a:sx n="123" d="100"/>
          <a:sy n="123" d="100"/>
        </p:scale>
        <p:origin x="31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20</a:t>
            </a:fld>
            <a:endParaRPr lang="en-US">
              <a:latin typeface="Arial" charset="0"/>
            </a:endParaRPr>
          </a:p>
        </p:txBody>
      </p:sp>
    </p:spTree>
    <p:extLst>
      <p:ext uri="{BB962C8B-B14F-4D97-AF65-F5344CB8AC3E}">
        <p14:creationId xmlns:p14="http://schemas.microsoft.com/office/powerpoint/2010/main" val="389798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21</a:t>
            </a:fld>
            <a:endParaRPr lang="en-US">
              <a:latin typeface="Arial" charset="0"/>
            </a:endParaRPr>
          </a:p>
        </p:txBody>
      </p:sp>
    </p:spTree>
    <p:extLst>
      <p:ext uri="{BB962C8B-B14F-4D97-AF65-F5344CB8AC3E}">
        <p14:creationId xmlns:p14="http://schemas.microsoft.com/office/powerpoint/2010/main" val="3309774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22</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29</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76625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30</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558717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31</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72475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32</a:t>
            </a:fld>
            <a:endParaRPr lang="en-US">
              <a:latin typeface="Arial" charset="0"/>
            </a:endParaRPr>
          </a:p>
        </p:txBody>
      </p:sp>
    </p:spTree>
    <p:extLst>
      <p:ext uri="{BB962C8B-B14F-4D97-AF65-F5344CB8AC3E}">
        <p14:creationId xmlns:p14="http://schemas.microsoft.com/office/powerpoint/2010/main" val="477022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33</a:t>
            </a:fld>
            <a:endParaRPr lang="en-US">
              <a:latin typeface="Arial" charset="0"/>
            </a:endParaRPr>
          </a:p>
        </p:txBody>
      </p:sp>
    </p:spTree>
    <p:extLst>
      <p:ext uri="{BB962C8B-B14F-4D97-AF65-F5344CB8AC3E}">
        <p14:creationId xmlns:p14="http://schemas.microsoft.com/office/powerpoint/2010/main" val="806954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97369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a:latin typeface="Arial" charset="0"/>
            </a:endParaRPr>
          </a:p>
        </p:txBody>
      </p:sp>
    </p:spTree>
    <p:extLst>
      <p:ext uri="{BB962C8B-B14F-4D97-AF65-F5344CB8AC3E}">
        <p14:creationId xmlns:p14="http://schemas.microsoft.com/office/powerpoint/2010/main" val="3675718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extLst>
      <p:ext uri="{BB962C8B-B14F-4D97-AF65-F5344CB8AC3E}">
        <p14:creationId xmlns:p14="http://schemas.microsoft.com/office/powerpoint/2010/main" val="212979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3.png"/><Relationship Id="rId4" Type="http://schemas.openxmlformats.org/officeDocument/2006/relationships/image" Target="../media/image32.wmf"/></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oleObject" Target="../embeddings/oleObject2.bin"/><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35.png"/><Relationship Id="rId9"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438: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584771"/>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a:solidFill>
                  <a:schemeClr val="bg1"/>
                </a:solidFill>
                <a:latin typeface="Calibri"/>
                <a:cs typeface="Calibri"/>
              </a:rPr>
              <a:t>Instructors: Eren Gultepe</a:t>
            </a:r>
          </a:p>
          <a:p>
            <a:pPr algn="ctr">
              <a:spcBef>
                <a:spcPts val="0"/>
              </a:spcBef>
            </a:pPr>
            <a:r>
              <a:rPr lang="en-US" sz="1600" dirty="0">
                <a:solidFill>
                  <a:schemeClr val="bg1"/>
                </a:solidFill>
                <a:latin typeface="Calibri"/>
                <a:cs typeface="Calibri"/>
              </a:rPr>
              <a:t>SIUE</a:t>
            </a:r>
          </a:p>
        </p:txBody>
      </p:sp>
      <p:sp>
        <p:nvSpPr>
          <p:cNvPr id="7" name="Text Box 8"/>
          <p:cNvSpPr txBox="1">
            <a:spLocks noChangeArrowheads="1"/>
          </p:cNvSpPr>
          <p:nvPr/>
        </p:nvSpPr>
        <p:spPr bwMode="auto">
          <a:xfrm>
            <a:off x="0" y="6511753"/>
            <a:ext cx="12192000" cy="28469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400" dirty="0">
                <a:latin typeface="Calibri"/>
                <a:cs typeface="Calibri"/>
              </a:rPr>
              <a:t>[These slides were created by Dan Klein and Pieter Abbeel for CS188 Intro to AI at UC Berkeley (</a:t>
            </a:r>
            <a:r>
              <a:rPr lang="en-US" sz="1400" dirty="0" err="1">
                <a:latin typeface="Calibri"/>
                <a:cs typeface="Calibri"/>
              </a:rPr>
              <a:t>ai.berkeley.edu</a:t>
            </a:r>
            <a:r>
              <a:rPr lang="en-US" sz="1400" dirty="0">
                <a:latin typeface="Calibri"/>
                <a:cs typeface="Calibri"/>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Minimax Implementation</a:t>
            </a:r>
          </a:p>
        </p:txBody>
      </p:sp>
      <p:grpSp>
        <p:nvGrpSpPr>
          <p:cNvPr id="2" name="Group 1"/>
          <p:cNvGrpSpPr/>
          <p:nvPr/>
        </p:nvGrpSpPr>
        <p:grpSpPr>
          <a:xfrm>
            <a:off x="152400" y="3429000"/>
            <a:ext cx="5562600" cy="2590800"/>
            <a:chOff x="0" y="1981200"/>
            <a:chExt cx="5562600" cy="2590800"/>
          </a:xfrm>
        </p:grpSpPr>
        <p:sp>
          <p:nvSpPr>
            <p:cNvPr id="11" name="Rounded Rectangle 10"/>
            <p:cNvSpPr/>
            <p:nvPr/>
          </p:nvSpPr>
          <p:spPr>
            <a:xfrm>
              <a:off x="0" y="1981200"/>
              <a:ext cx="5429250" cy="2590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bwMode="auto">
            <a:xfrm>
              <a:off x="0" y="2209800"/>
              <a:ext cx="55626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a:cs typeface="Calibri"/>
                </a:rPr>
                <a:t>function</a:t>
              </a:r>
              <a:r>
                <a:rPr kumimoji="0" lang="en-US" sz="2400" b="0" i="0" u="none" strike="noStrike" kern="0" cap="none" spc="0" normalizeH="0" baseline="0" noProof="0" dirty="0">
                  <a:ln>
                    <a:noFill/>
                  </a:ln>
                  <a:solidFill>
                    <a:srgbClr val="0070C0"/>
                  </a:solidFill>
                  <a:effectLst/>
                  <a:uLnTx/>
                  <a:uFillTx/>
                  <a:latin typeface="Calibri"/>
                  <a:cs typeface="Calibri"/>
                </a:rPr>
                <a:t> </a:t>
              </a:r>
              <a:r>
                <a:rPr kumimoji="0" lang="en-US" sz="2400" b="0" i="0" u="none" strike="noStrike" kern="0" cap="none" spc="0" normalizeH="0" baseline="0" noProof="0" dirty="0">
                  <a:ln>
                    <a:noFill/>
                  </a:ln>
                  <a:solidFill>
                    <a:srgbClr val="0000FF"/>
                  </a:solidFill>
                  <a:effectLst/>
                  <a:uLnTx/>
                  <a:uFillTx/>
                  <a:latin typeface="Calibri"/>
                  <a:cs typeface="Calibri"/>
                </a:rPr>
                <a:t>max-value(s)</a:t>
              </a:r>
              <a:r>
                <a:rPr lang="en-US" sz="2400" kern="0" dirty="0">
                  <a:solidFill>
                    <a:srgbClr val="0000FF"/>
                  </a:solidFill>
                  <a:latin typeface="Calibri"/>
                  <a:cs typeface="Calibri"/>
                </a:rPr>
                <a:t> </a:t>
              </a:r>
              <a:r>
                <a:rPr lang="en-US" sz="2400" kern="0" dirty="0">
                  <a:latin typeface="Calibri"/>
                  <a:cs typeface="Calibri"/>
                </a:rPr>
                <a:t>returns value</a:t>
              </a:r>
              <a:endParaRPr kumimoji="0" lang="en-US" sz="2400" b="0" i="0" u="none" strike="noStrike" kern="0" cap="none" spc="0" normalizeH="0" baseline="0" noProof="0" dirty="0">
                <a:ln>
                  <a:noFill/>
                </a:ln>
                <a:effectLst/>
                <a:uLnTx/>
                <a:uFillTx/>
                <a:latin typeface="Calibri"/>
                <a:cs typeface="Calibri"/>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lang="en-US" sz="2400" kern="0" dirty="0">
                  <a:latin typeface="Calibri"/>
                  <a:cs typeface="Calibri"/>
                </a:rPr>
                <a:t>i</a:t>
              </a:r>
              <a:r>
                <a:rPr kumimoji="0" lang="en-US" sz="2400" b="0" i="0" u="none" strike="noStrike" kern="0" cap="none" spc="0" normalizeH="0" baseline="0" noProof="0" dirty="0">
                  <a:ln>
                    <a:noFill/>
                  </a:ln>
                  <a:solidFill>
                    <a:schemeClr val="tx1"/>
                  </a:solidFill>
                  <a:effectLst/>
                  <a:uLnTx/>
                  <a:uFillTx/>
                  <a:latin typeface="Calibri"/>
                  <a:cs typeface="Calibri"/>
                </a:rPr>
                <a:t>f Terminal-Test(s) then return Utility(s)</a:t>
              </a:r>
            </a:p>
            <a:p>
              <a:pPr marL="742913" lvl="1" indent="-285737">
                <a:lnSpc>
                  <a:spcPct val="80000"/>
                </a:lnSpc>
                <a:spcBef>
                  <a:spcPct val="20000"/>
                </a:spcBef>
                <a:buClr>
                  <a:schemeClr val="tx1"/>
                </a:buClr>
                <a:defRPr/>
              </a:pPr>
              <a:r>
                <a:rPr kumimoji="0" lang="en-US" sz="2400" b="0" i="0" u="none" strike="noStrike" kern="0" cap="none" spc="0" normalizeH="0" baseline="0" noProof="0" dirty="0">
                  <a:ln>
                    <a:noFill/>
                  </a:ln>
                  <a:solidFill>
                    <a:schemeClr val="tx1"/>
                  </a:solidFill>
                  <a:effectLst/>
                  <a:uLnTx/>
                  <a:uFillTx/>
                  <a:latin typeface="Calibri"/>
                  <a:cs typeface="Calibri"/>
                </a:rPr>
                <a:t>initialize v =</a:t>
              </a:r>
              <a:r>
                <a:rPr kumimoji="0" lang="en-US" sz="2400" b="0" i="0" u="none" strike="noStrike" kern="0" cap="none" spc="0" normalizeH="0" baseline="0" noProof="0" dirty="0">
                  <a:ln>
                    <a:noFill/>
                  </a:ln>
                  <a:effectLst/>
                  <a:uLnTx/>
                  <a:uFillTx/>
                  <a:latin typeface="Calibri"/>
                  <a:cs typeface="Calibri"/>
                </a:rPr>
                <a:t> </a:t>
              </a:r>
              <a:r>
                <a:rPr lang="en-US" sz="2400" kern="0" noProof="0" dirty="0">
                  <a:latin typeface="Times New Roman" pitchFamily="18" charset="0"/>
                  <a:cs typeface="Times New Roman" pitchFamily="18" charset="0"/>
                </a:rPr>
                <a:t>-</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kumimoji="0" lang="en-US" sz="2400" b="0" i="0" u="none" strike="noStrike" kern="0" cap="none" spc="0" normalizeH="0" baseline="0" noProof="0" dirty="0">
                  <a:ln>
                    <a:noFill/>
                  </a:ln>
                  <a:solidFill>
                    <a:schemeClr val="tx1"/>
                  </a:solidFill>
                  <a:effectLst/>
                  <a:uLnTx/>
                  <a:uFillTx/>
                  <a:latin typeface="Calibri"/>
                  <a:cs typeface="Calibri"/>
                </a:rPr>
                <a:t>for each </a:t>
              </a:r>
              <a:r>
                <a:rPr lang="en-US" sz="2400" kern="0" dirty="0">
                  <a:latin typeface="Calibri"/>
                  <a:cs typeface="Calibri"/>
                </a:rPr>
                <a:t>a in Actions(</a:t>
              </a:r>
              <a:r>
                <a:rPr kumimoji="0" lang="en-US" sz="2400" b="0" i="0" u="none" strike="noStrike" kern="0" cap="none" spc="0" normalizeH="0" baseline="0" noProof="0" dirty="0">
                  <a:ln>
                    <a:noFill/>
                  </a:ln>
                  <a:solidFill>
                    <a:schemeClr val="tx1"/>
                  </a:solidFill>
                  <a:effectLst/>
                  <a:uLnTx/>
                  <a:uFillTx/>
                  <a:latin typeface="Calibri"/>
                  <a:cs typeface="Calibri"/>
                </a:rPr>
                <a:t>s):</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a:cs typeface="Calibri"/>
                </a:rPr>
                <a:t>v = </a:t>
              </a:r>
              <a:r>
                <a:rPr kumimoji="0" lang="en-US" sz="2400" b="0" i="0" u="none" strike="noStrike" kern="0" cap="none" spc="0" normalizeH="0" baseline="0" noProof="0" dirty="0">
                  <a:ln>
                    <a:noFill/>
                  </a:ln>
                  <a:effectLst/>
                  <a:uLnTx/>
                  <a:uFillTx/>
                  <a:latin typeface="Calibri"/>
                  <a:cs typeface="Calibri"/>
                </a:rPr>
                <a:t>max</a:t>
              </a:r>
              <a:r>
                <a:rPr kumimoji="0" lang="en-US" sz="2400" b="0" i="0" u="none" strike="noStrike" kern="0" cap="none" spc="0" normalizeH="0" baseline="0" noProof="0" dirty="0">
                  <a:ln>
                    <a:noFill/>
                  </a:ln>
                  <a:solidFill>
                    <a:schemeClr val="tx1"/>
                  </a:solidFill>
                  <a:effectLst/>
                  <a:uLnTx/>
                  <a:uFillTx/>
                  <a:latin typeface="Calibri"/>
                  <a:cs typeface="Calibri"/>
                </a:rPr>
                <a:t>(v, </a:t>
              </a:r>
              <a:r>
                <a:rPr kumimoji="0" lang="en-US" sz="2400" b="0" i="0" u="none" strike="noStrike" kern="0" cap="none" spc="0" normalizeH="0" baseline="0" noProof="0" dirty="0">
                  <a:ln>
                    <a:noFill/>
                  </a:ln>
                  <a:solidFill>
                    <a:srgbClr val="FF0000"/>
                  </a:solidFill>
                  <a:effectLst/>
                  <a:uLnTx/>
                  <a:uFillTx/>
                  <a:latin typeface="Calibri"/>
                  <a:cs typeface="Calibri"/>
                </a:rPr>
                <a:t>min-value(</a:t>
              </a:r>
              <a:r>
                <a:rPr lang="en-US" sz="2400" kern="0" dirty="0">
                  <a:solidFill>
                    <a:srgbClr val="FF0000"/>
                  </a:solidFill>
                  <a:latin typeface="Calibri"/>
                  <a:cs typeface="Calibri"/>
                </a:rPr>
                <a:t>Result(</a:t>
              </a:r>
              <a:r>
                <a:rPr lang="en-US" sz="2400" kern="0" dirty="0" err="1">
                  <a:solidFill>
                    <a:srgbClr val="FF0000"/>
                  </a:solidFill>
                  <a:latin typeface="Calibri"/>
                  <a:cs typeface="Calibri"/>
                </a:rPr>
                <a:t>s,a</a:t>
              </a:r>
              <a:r>
                <a:rPr lang="en-US" sz="2400" kern="0" dirty="0">
                  <a:solidFill>
                    <a:srgbClr val="FF0000"/>
                  </a:solidFill>
                  <a:latin typeface="Calibri"/>
                  <a:cs typeface="Calibri"/>
                </a:rPr>
                <a:t>)</a:t>
              </a:r>
              <a:r>
                <a:rPr kumimoji="0" lang="en-US" sz="2400" b="0" i="0" u="none" strike="noStrike" kern="0" cap="none" spc="0" normalizeH="0" baseline="0" noProof="0" dirty="0">
                  <a:ln>
                    <a:noFill/>
                  </a:ln>
                  <a:solidFill>
                    <a:srgbClr val="FF0000"/>
                  </a:solidFill>
                  <a:effectLst/>
                  <a:uLnTx/>
                  <a:uFillTx/>
                  <a:latin typeface="Calibri"/>
                  <a:cs typeface="Calibri"/>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a:cs typeface="Calibri"/>
                </a:rPr>
                <a:t>return v</a:t>
              </a:r>
            </a:p>
          </p:txBody>
        </p:sp>
      </p:grpSp>
      <p:grpSp>
        <p:nvGrpSpPr>
          <p:cNvPr id="3" name="Group 2"/>
          <p:cNvGrpSpPr/>
          <p:nvPr/>
        </p:nvGrpSpPr>
        <p:grpSpPr>
          <a:xfrm>
            <a:off x="6629400" y="3429000"/>
            <a:ext cx="5562600" cy="2590800"/>
            <a:chOff x="6477000" y="1981200"/>
            <a:chExt cx="5562600" cy="2590800"/>
          </a:xfrm>
        </p:grpSpPr>
        <p:sp>
          <p:nvSpPr>
            <p:cNvPr id="12" name="Rounded Rectangle 11"/>
            <p:cNvSpPr/>
            <p:nvPr/>
          </p:nvSpPr>
          <p:spPr>
            <a:xfrm>
              <a:off x="6477000" y="1981200"/>
              <a:ext cx="5467351" cy="2590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6477000" y="22098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pitchFamily="34" charset="0"/>
                </a:rPr>
                <a:t>function</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 </a:t>
              </a:r>
              <a:r>
                <a:rPr kumimoji="0" lang="en-US" sz="2400" b="0" i="0" u="none" strike="noStrike" kern="0" cap="none" spc="0" normalizeH="0" baseline="0" noProof="0" dirty="0">
                  <a:ln>
                    <a:noFill/>
                  </a:ln>
                  <a:solidFill>
                    <a:srgbClr val="FF0000"/>
                  </a:solidFill>
                  <a:effectLst/>
                  <a:uLnTx/>
                  <a:uFillTx/>
                  <a:latin typeface="Calibri" pitchFamily="34" charset="0"/>
                  <a:ea typeface="+mn-ea"/>
                  <a:cs typeface="+mn-cs"/>
                </a:rPr>
                <a:t>min-value(s)</a:t>
              </a:r>
              <a:r>
                <a:rPr kumimoji="0" lang="en-US" sz="2400" b="0" i="0" u="none" strike="noStrike" kern="0" cap="none" spc="0" normalizeH="0" noProof="0" dirty="0">
                  <a:ln>
                    <a:noFill/>
                  </a:ln>
                  <a:solidFill>
                    <a:srgbClr val="FF0000"/>
                  </a:solidFill>
                  <a:effectLst/>
                  <a:uLnTx/>
                  <a:uFillTx/>
                  <a:latin typeface="Calibri" pitchFamily="34" charset="0"/>
                  <a:ea typeface="+mn-ea"/>
                  <a:cs typeface="+mn-cs"/>
                </a:rPr>
                <a:t> </a:t>
              </a:r>
              <a:r>
                <a:rPr kumimoji="0" lang="en-US" sz="2400" b="0" i="0" u="none" strike="noStrike" kern="0" cap="none" spc="0" normalizeH="0" noProof="0" dirty="0">
                  <a:ln>
                    <a:noFill/>
                  </a:ln>
                  <a:effectLst/>
                  <a:uLnTx/>
                  <a:uFillTx/>
                  <a:latin typeface="Calibri" pitchFamily="34" charset="0"/>
                  <a:ea typeface="+mn-ea"/>
                  <a:cs typeface="+mn-cs"/>
                </a:rPr>
                <a:t>returns value</a:t>
              </a:r>
              <a:endParaRPr kumimoji="0" lang="en-US" sz="2400" b="0" i="0" u="none" strike="noStrike" kern="0" cap="none" spc="0" normalizeH="0" baseline="0" noProof="0" dirty="0">
                <a:ln>
                  <a:noFill/>
                </a:ln>
                <a:effectLst/>
                <a:uLnTx/>
                <a:uFillTx/>
                <a:latin typeface="Calibri" pitchFamily="34" charset="0"/>
                <a:ea typeface="+mn-ea"/>
                <a:cs typeface="+mn-cs"/>
              </a:endParaRPr>
            </a:p>
            <a:p>
              <a:pPr marL="742913" lvl="1" indent="-285737">
                <a:lnSpc>
                  <a:spcPct val="80000"/>
                </a:lnSpc>
                <a:spcBef>
                  <a:spcPct val="20000"/>
                </a:spcBef>
                <a:buClr>
                  <a:schemeClr val="tx1"/>
                </a:buClr>
                <a:defRPr/>
              </a:pPr>
              <a:r>
                <a:rPr lang="en-US" sz="2400" kern="0" dirty="0">
                  <a:latin typeface="Calibri"/>
                  <a:cs typeface="Calibri"/>
                </a:rPr>
                <a:t>if Terminal-Test(s) then return Utility(s)</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a:t>
              </a:r>
              <a:r>
                <a:rPr kumimoji="0" lang="en-US" sz="2400" b="0" i="0" u="none" strike="noStrike" kern="0" cap="none" spc="0" normalizeH="0" baseline="0" noProof="0" dirty="0">
                  <a:ln>
                    <a:noFill/>
                  </a:ln>
                  <a:effectLst/>
                  <a:uLnTx/>
                  <a:uFillTx/>
                  <a:latin typeface="Calibri" pitchFamily="34" charset="0"/>
                </a:rPr>
                <a:t>=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effectLst/>
                  <a:uLnTx/>
                  <a:uFillTx/>
                  <a:latin typeface="Times New Roman" pitchFamily="18" charset="0"/>
                  <a:cs typeface="Times New Roman" pitchFamily="18" charset="0"/>
                </a:rPr>
                <a:t>∞</a:t>
              </a:r>
            </a:p>
            <a:p>
              <a:pPr marL="742913" lvl="1" indent="-285737">
                <a:lnSpc>
                  <a:spcPct val="80000"/>
                </a:lnSpc>
                <a:spcBef>
                  <a:spcPct val="20000"/>
                </a:spcBef>
                <a:buClr>
                  <a:schemeClr val="tx1"/>
                </a:buClr>
                <a:defRPr/>
              </a:pPr>
              <a:r>
                <a:rPr kumimoji="0" lang="en-US" sz="2400" b="0" i="0" u="none" strike="noStrike" kern="0" cap="none" spc="0" normalizeH="0" baseline="0" noProof="0" dirty="0">
                  <a:ln>
                    <a:noFill/>
                  </a:ln>
                  <a:solidFill>
                    <a:schemeClr val="tx1"/>
                  </a:solidFill>
                  <a:effectLst/>
                  <a:uLnTx/>
                  <a:uFillTx/>
                  <a:latin typeface="Calibri" pitchFamily="34" charset="0"/>
                </a:rPr>
                <a:t>for each </a:t>
              </a:r>
              <a:r>
                <a:rPr lang="en-US" sz="2400" kern="0" dirty="0">
                  <a:latin typeface="Calibri" pitchFamily="34" charset="0"/>
                </a:rPr>
                <a:t>a in Actions(state):</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432FF"/>
                  </a:solidFill>
                  <a:effectLst/>
                  <a:uLnTx/>
                  <a:uFillTx/>
                  <a:latin typeface="Calibri" pitchFamily="34" charset="0"/>
                </a:rPr>
                <a:t>max-value(</a:t>
              </a:r>
              <a:r>
                <a:rPr lang="en-US" sz="2400" kern="0" dirty="0">
                  <a:solidFill>
                    <a:srgbClr val="0432FF"/>
                  </a:solidFill>
                  <a:latin typeface="Calibri" pitchFamily="34" charset="0"/>
                </a:rPr>
                <a:t>Result(</a:t>
              </a:r>
              <a:r>
                <a:rPr lang="en-US" sz="2400" kern="0" dirty="0" err="1">
                  <a:solidFill>
                    <a:srgbClr val="0432FF"/>
                  </a:solidFill>
                  <a:latin typeface="Calibri" pitchFamily="34" charset="0"/>
                </a:rPr>
                <a:t>s,a</a:t>
              </a:r>
              <a:r>
                <a:rPr kumimoji="0" lang="en-US" sz="2400" b="0" i="0" u="none" strike="noStrike" kern="0" cap="none" spc="0" normalizeH="0" baseline="0" noProof="0" dirty="0">
                  <a:ln>
                    <a:noFill/>
                  </a:ln>
                  <a:solidFill>
                    <a:srgbClr val="0432FF"/>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grpSp>
      <p:sp>
        <p:nvSpPr>
          <p:cNvPr id="6" name="Left-Right Arrow 5"/>
          <p:cNvSpPr/>
          <p:nvPr/>
        </p:nvSpPr>
        <p:spPr>
          <a:xfrm>
            <a:off x="5715000" y="4724400"/>
            <a:ext cx="838200" cy="304800"/>
          </a:xfrm>
          <a:prstGeom prst="leftRightArrow">
            <a:avLst/>
          </a:prstGeom>
          <a:solidFill>
            <a:srgbClr val="BD00B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752600" y="2133599"/>
            <a:ext cx="9220200" cy="1052515"/>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bwMode="auto">
          <a:xfrm>
            <a:off x="1943100" y="2230735"/>
            <a:ext cx="8839200" cy="89346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a:cs typeface="Calibri"/>
              </a:rPr>
              <a:t>function</a:t>
            </a:r>
            <a:r>
              <a:rPr kumimoji="0" lang="en-US" sz="2400" b="0" i="0" u="none" strike="noStrike" kern="0" cap="none" spc="0" normalizeH="0" baseline="0" noProof="0" dirty="0">
                <a:ln>
                  <a:noFill/>
                </a:ln>
                <a:effectLst/>
                <a:uLnTx/>
                <a:uFillTx/>
                <a:latin typeface="Calibri"/>
                <a:cs typeface="Calibri"/>
              </a:rPr>
              <a:t> </a:t>
            </a:r>
            <a:r>
              <a:rPr kumimoji="0" lang="en-US" sz="2400" b="0" i="0" u="none" strike="noStrike" kern="0" cap="none" spc="0" normalizeH="0" baseline="0" noProof="0" dirty="0">
                <a:ln>
                  <a:noFill/>
                </a:ln>
                <a:solidFill>
                  <a:srgbClr val="0000FF"/>
                </a:solidFill>
                <a:effectLst/>
                <a:uLnTx/>
                <a:uFillTx/>
                <a:latin typeface="Calibri"/>
                <a:cs typeface="Calibri"/>
              </a:rPr>
              <a:t>minimax-decision(</a:t>
            </a:r>
            <a:r>
              <a:rPr kumimoji="0" lang="en-US" sz="2400" b="0" i="0" u="none" strike="noStrike" kern="0" cap="none" spc="0" normalizeH="0" baseline="0" noProof="0" dirty="0">
                <a:ln>
                  <a:noFill/>
                </a:ln>
                <a:effectLst/>
                <a:uLnTx/>
                <a:uFillTx/>
                <a:latin typeface="Calibri"/>
                <a:cs typeface="Calibri"/>
              </a:rPr>
              <a:t>s</a:t>
            </a:r>
            <a:r>
              <a:rPr kumimoji="0" lang="en-US" sz="2400" b="0" i="0" u="none" strike="noStrike" kern="0" cap="none" spc="0" normalizeH="0" baseline="0" noProof="0" dirty="0">
                <a:ln>
                  <a:noFill/>
                </a:ln>
                <a:solidFill>
                  <a:srgbClr val="0000FF"/>
                </a:solidFill>
                <a:effectLst/>
                <a:uLnTx/>
                <a:uFillTx/>
                <a:latin typeface="Calibri"/>
                <a:cs typeface="Calibri"/>
              </a:rPr>
              <a:t>)</a:t>
            </a:r>
            <a:r>
              <a:rPr lang="en-US" sz="2400" kern="0" dirty="0">
                <a:solidFill>
                  <a:srgbClr val="0000FF"/>
                </a:solidFill>
                <a:latin typeface="Calibri"/>
                <a:cs typeface="Calibri"/>
              </a:rPr>
              <a:t> </a:t>
            </a:r>
            <a:r>
              <a:rPr lang="en-US" sz="2400" kern="0" dirty="0">
                <a:latin typeface="Calibri"/>
                <a:cs typeface="Calibri"/>
              </a:rPr>
              <a:t>returns action</a:t>
            </a: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a:cs typeface="Calibri"/>
              </a:rPr>
              <a:t>    return the action a in Actions(s) with highest </a:t>
            </a:r>
            <a:r>
              <a:rPr lang="en-US" sz="2400" kern="0" dirty="0">
                <a:solidFill>
                  <a:srgbClr val="FF0000"/>
                </a:solidFill>
                <a:latin typeface="Calibri"/>
                <a:cs typeface="Calibri"/>
              </a:rPr>
              <a:t>min-value(Result(</a:t>
            </a:r>
            <a:r>
              <a:rPr lang="en-US" sz="2400" kern="0" dirty="0" err="1">
                <a:solidFill>
                  <a:srgbClr val="FF0000"/>
                </a:solidFill>
                <a:latin typeface="Calibri"/>
                <a:cs typeface="Calibri"/>
              </a:rPr>
              <a:t>s,a</a:t>
            </a:r>
            <a:r>
              <a:rPr lang="en-US" sz="2400" kern="0" dirty="0">
                <a:solidFill>
                  <a:srgbClr val="FF0000"/>
                </a:solidFill>
                <a:latin typeface="Calibri"/>
                <a:cs typeface="Calibri"/>
              </a:rPr>
              <a:t>))</a:t>
            </a: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effectLst/>
                <a:uLnTx/>
                <a:uFillTx/>
                <a:latin typeface="Calibri"/>
                <a:cs typeface="Calibri"/>
              </a:rPr>
              <a:t>    </a:t>
            </a:r>
          </a:p>
        </p:txBody>
      </p:sp>
      <p:sp>
        <p:nvSpPr>
          <p:cNvPr id="17" name="Left-Right Arrow 16"/>
          <p:cNvSpPr/>
          <p:nvPr/>
        </p:nvSpPr>
        <p:spPr>
          <a:xfrm rot="3861907">
            <a:off x="7105542" y="3194998"/>
            <a:ext cx="409432" cy="258216"/>
          </a:xfrm>
          <a:prstGeom prst="leftRightArrow">
            <a:avLst/>
          </a:prstGeom>
          <a:solidFill>
            <a:srgbClr val="BD00B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1143000" y="6090046"/>
            <a:ext cx="4648200" cy="694731"/>
            <a:chOff x="8534400" y="1447800"/>
            <a:chExt cx="4648200" cy="694731"/>
          </a:xfrm>
        </p:grpSpPr>
        <p:sp>
          <p:nvSpPr>
            <p:cNvPr id="23" name="TextBox 22"/>
            <p:cNvSpPr txBox="1"/>
            <p:nvPr/>
          </p:nvSpPr>
          <p:spPr>
            <a:xfrm>
              <a:off x="8534400" y="1447800"/>
              <a:ext cx="4648200" cy="461665"/>
            </a:xfrm>
            <a:prstGeom prst="rect">
              <a:avLst/>
            </a:prstGeom>
            <a:noFill/>
          </p:spPr>
          <p:txBody>
            <a:bodyPr wrap="square" rtlCol="0">
              <a:spAutoFit/>
            </a:bodyPr>
            <a:lstStyle/>
            <a:p>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 =   max </a:t>
              </a:r>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a:t>
              </a:r>
            </a:p>
          </p:txBody>
        </p:sp>
        <p:sp>
          <p:nvSpPr>
            <p:cNvPr id="24" name="TextBox 23"/>
            <p:cNvSpPr txBox="1"/>
            <p:nvPr/>
          </p:nvSpPr>
          <p:spPr>
            <a:xfrm>
              <a:off x="9272061" y="1834754"/>
              <a:ext cx="1700739" cy="307777"/>
            </a:xfrm>
            <a:prstGeom prst="rect">
              <a:avLst/>
            </a:prstGeom>
            <a:noFill/>
          </p:spPr>
          <p:txBody>
            <a:bodyPr wrap="none" rtlCol="0">
              <a:spAutoFit/>
            </a:bodyPr>
            <a:lstStyle/>
            <a:p>
              <a:r>
                <a:rPr lang="en-US" sz="1400" i="1" dirty="0">
                  <a:solidFill>
                    <a:srgbClr val="7030A0"/>
                  </a:solidFill>
                </a:rPr>
                <a:t>s</a:t>
              </a:r>
              <a:r>
                <a:rPr lang="en-US" sz="1400" dirty="0">
                  <a:solidFill>
                    <a:srgbClr val="7030A0"/>
                  </a:solidFill>
                </a:rPr>
                <a:t>’ </a:t>
              </a:r>
              <a:r>
                <a:rPr lang="en-US" sz="1400" dirty="0">
                  <a:solidFill>
                    <a:srgbClr val="7030A0"/>
                  </a:solidFill>
                  <a:sym typeface="Symbol"/>
                </a:rPr>
                <a:t></a:t>
              </a:r>
              <a:r>
                <a:rPr lang="en-US" sz="1400" dirty="0">
                  <a:solidFill>
                    <a:srgbClr val="7030A0"/>
                  </a:solidFill>
                </a:rPr>
                <a:t>  successors(</a:t>
              </a:r>
              <a:r>
                <a:rPr lang="en-US" sz="1400" i="1" dirty="0">
                  <a:solidFill>
                    <a:srgbClr val="7030A0"/>
                  </a:solidFill>
                </a:rPr>
                <a:t>s</a:t>
              </a:r>
              <a:r>
                <a:rPr lang="en-US" sz="1400" dirty="0">
                  <a:solidFill>
                    <a:srgbClr val="7030A0"/>
                  </a:solidFill>
                </a:rPr>
                <a:t>)</a:t>
              </a:r>
            </a:p>
          </p:txBody>
        </p:sp>
      </p:grpSp>
      <p:grpSp>
        <p:nvGrpSpPr>
          <p:cNvPr id="25" name="Group 24"/>
          <p:cNvGrpSpPr/>
          <p:nvPr/>
        </p:nvGrpSpPr>
        <p:grpSpPr>
          <a:xfrm>
            <a:off x="7696200" y="6090046"/>
            <a:ext cx="5181600" cy="691754"/>
            <a:chOff x="8534400" y="1447800"/>
            <a:chExt cx="4648200" cy="691754"/>
          </a:xfrm>
        </p:grpSpPr>
        <p:sp>
          <p:nvSpPr>
            <p:cNvPr id="26" name="TextBox 25"/>
            <p:cNvSpPr txBox="1"/>
            <p:nvPr/>
          </p:nvSpPr>
          <p:spPr>
            <a:xfrm>
              <a:off x="8534400" y="1447800"/>
              <a:ext cx="4648200" cy="461665"/>
            </a:xfrm>
            <a:prstGeom prst="rect">
              <a:avLst/>
            </a:prstGeom>
            <a:noFill/>
          </p:spPr>
          <p:txBody>
            <a:bodyPr wrap="square" rtlCol="0">
              <a:spAutoFit/>
            </a:bodyPr>
            <a:lstStyle/>
            <a:p>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 =   min </a:t>
              </a:r>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a:t>
              </a:r>
            </a:p>
          </p:txBody>
        </p:sp>
        <p:sp>
          <p:nvSpPr>
            <p:cNvPr id="27" name="TextBox 26"/>
            <p:cNvSpPr txBox="1"/>
            <p:nvPr/>
          </p:nvSpPr>
          <p:spPr>
            <a:xfrm>
              <a:off x="9157761" y="1831777"/>
              <a:ext cx="1515698" cy="307777"/>
            </a:xfrm>
            <a:prstGeom prst="rect">
              <a:avLst/>
            </a:prstGeom>
            <a:noFill/>
          </p:spPr>
          <p:txBody>
            <a:bodyPr wrap="none" rtlCol="0">
              <a:spAutoFit/>
            </a:bodyPr>
            <a:lstStyle/>
            <a:p>
              <a:r>
                <a:rPr lang="en-US" sz="1400" i="1" dirty="0">
                  <a:solidFill>
                    <a:srgbClr val="7030A0"/>
                  </a:solidFill>
                </a:rPr>
                <a:t>s</a:t>
              </a:r>
              <a:r>
                <a:rPr lang="en-US" sz="1400" dirty="0">
                  <a:solidFill>
                    <a:srgbClr val="7030A0"/>
                  </a:solidFill>
                </a:rPr>
                <a:t>’ </a:t>
              </a:r>
              <a:r>
                <a:rPr lang="en-US" sz="1400" dirty="0">
                  <a:solidFill>
                    <a:srgbClr val="7030A0"/>
                  </a:solidFill>
                  <a:sym typeface="Symbol"/>
                </a:rPr>
                <a:t></a:t>
              </a:r>
              <a:r>
                <a:rPr lang="en-US" sz="1400" dirty="0">
                  <a:solidFill>
                    <a:srgbClr val="7030A0"/>
                  </a:solidFill>
                </a:rPr>
                <a:t>  successors(</a:t>
              </a:r>
              <a:r>
                <a:rPr lang="en-US" sz="1400" i="1" dirty="0">
                  <a:solidFill>
                    <a:srgbClr val="7030A0"/>
                  </a:solidFill>
                </a:rPr>
                <a:t>s</a:t>
              </a:r>
              <a:r>
                <a:rPr lang="en-US" sz="1400" dirty="0">
                  <a:solidFill>
                    <a:srgbClr val="7030A0"/>
                  </a:solidFill>
                </a:rPr>
                <a:t>)</a:t>
              </a:r>
            </a:p>
          </p:txBody>
        </p:sp>
      </p:grpSp>
      <p:sp>
        <p:nvSpPr>
          <p:cNvPr id="4" name="Rectangle 3">
            <a:extLst>
              <a:ext uri="{FF2B5EF4-FFF2-40B4-BE49-F238E27FC236}">
                <a16:creationId xmlns:a16="http://schemas.microsoft.com/office/drawing/2014/main" id="{4596EF45-5C8E-FA02-AB7D-28A16F26A320}"/>
              </a:ext>
            </a:extLst>
          </p:cNvPr>
          <p:cNvSpPr/>
          <p:nvPr/>
        </p:nvSpPr>
        <p:spPr>
          <a:xfrm>
            <a:off x="5010087" y="6260453"/>
            <a:ext cx="1980029" cy="461665"/>
          </a:xfrm>
          <a:prstGeom prst="rect">
            <a:avLst/>
          </a:prstGeom>
        </p:spPr>
        <p:txBody>
          <a:bodyPr wrap="none">
            <a:spAutoFit/>
          </a:bodyPr>
          <a:lstStyle/>
          <a:p>
            <a:r>
              <a:rPr lang="en-US" sz="2400" kern="0" dirty="0">
                <a:solidFill>
                  <a:srgbClr val="7030A0"/>
                </a:solidFill>
                <a:latin typeface="Calibri"/>
                <a:cs typeface="Calibri"/>
                <a:sym typeface="Wingdings"/>
              </a:rPr>
              <a:t>s’ = </a:t>
            </a:r>
            <a:r>
              <a:rPr lang="en-US" sz="2400" kern="0" dirty="0">
                <a:solidFill>
                  <a:srgbClr val="7030A0"/>
                </a:solidFill>
                <a:latin typeface="Calibri"/>
                <a:cs typeface="Calibri"/>
              </a:rPr>
              <a:t>Result(</a:t>
            </a:r>
            <a:r>
              <a:rPr lang="en-US" sz="2400" kern="0" dirty="0" err="1">
                <a:solidFill>
                  <a:srgbClr val="7030A0"/>
                </a:solidFill>
                <a:latin typeface="Calibri"/>
                <a:cs typeface="Calibri"/>
              </a:rPr>
              <a:t>s,a</a:t>
            </a:r>
            <a:r>
              <a:rPr lang="en-US" sz="2400" kern="0" dirty="0">
                <a:solidFill>
                  <a:srgbClr val="7030A0"/>
                </a:solidFill>
                <a:latin typeface="Calibri"/>
                <a:cs typeface="Calibri"/>
              </a:rPr>
              <a:t>)</a:t>
            </a:r>
            <a:endParaRPr lang="en-US" sz="2400" dirty="0">
              <a:solidFill>
                <a:srgbClr val="7030A0"/>
              </a:solidFill>
            </a:endParaRPr>
          </a:p>
        </p:txBody>
      </p:sp>
    </p:spTree>
    <p:extLst>
      <p:ext uri="{BB962C8B-B14F-4D97-AF65-F5344CB8AC3E}">
        <p14:creationId xmlns:p14="http://schemas.microsoft.com/office/powerpoint/2010/main" val="291645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Alternative Minimax Implementation – Step 1</a:t>
            </a:r>
          </a:p>
        </p:txBody>
      </p:sp>
      <p:grpSp>
        <p:nvGrpSpPr>
          <p:cNvPr id="3" name="Group 2"/>
          <p:cNvGrpSpPr/>
          <p:nvPr/>
        </p:nvGrpSpPr>
        <p:grpSpPr>
          <a:xfrm>
            <a:off x="1524000" y="3733800"/>
            <a:ext cx="9372600" cy="2209800"/>
            <a:chOff x="6111574" y="1981200"/>
            <a:chExt cx="5765615" cy="2438400"/>
          </a:xfrm>
          <a:solidFill>
            <a:schemeClr val="accent2">
              <a:lumMod val="40000"/>
              <a:lumOff val="60000"/>
            </a:schemeClr>
          </a:solidFill>
        </p:grpSpPr>
        <p:sp>
          <p:nvSpPr>
            <p:cNvPr id="12" name="Rounded Rectangle 11"/>
            <p:cNvSpPr/>
            <p:nvPr/>
          </p:nvSpPr>
          <p:spPr>
            <a:xfrm>
              <a:off x="6111574" y="1981200"/>
              <a:ext cx="5467351" cy="2057400"/>
            </a:xfrm>
            <a:prstGeom prst="roundRect">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6314589"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indent="-342882">
                <a:lnSpc>
                  <a:spcPct val="80000"/>
                </a:lnSpc>
                <a:spcBef>
                  <a:spcPts val="1200"/>
                </a:spcBef>
                <a:buClr>
                  <a:schemeClr val="accent2"/>
                </a:buClr>
                <a:defRPr/>
              </a:pPr>
              <a:r>
                <a:rPr lang="en-US" sz="2400" kern="0" dirty="0">
                  <a:latin typeface="Calibri" pitchFamily="34" charset="0"/>
                </a:rPr>
                <a:t>function</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 </a:t>
              </a:r>
              <a:r>
                <a:rPr lang="en-US" sz="2400" kern="0" dirty="0">
                  <a:solidFill>
                    <a:srgbClr val="9B01FF"/>
                  </a:solidFill>
                  <a:latin typeface="Calibri"/>
                  <a:cs typeface="Calibri"/>
                </a:rPr>
                <a:t>value(s) </a:t>
              </a:r>
              <a:r>
                <a:rPr kumimoji="0" lang="en-US" sz="2400" b="0" i="0" u="none" strike="noStrike" kern="0" cap="none" spc="0" normalizeH="0" noProof="0" dirty="0">
                  <a:ln>
                    <a:noFill/>
                  </a:ln>
                  <a:effectLst/>
                  <a:uLnTx/>
                  <a:uFillTx/>
                  <a:latin typeface="Calibri" pitchFamily="34" charset="0"/>
                  <a:ea typeface="+mn-ea"/>
                  <a:cs typeface="+mn-cs"/>
                </a:rPr>
                <a:t>returns a value</a:t>
              </a:r>
              <a:endParaRPr kumimoji="0" lang="en-US" sz="2400" b="0" i="0" u="none" strike="noStrike" kern="0" cap="none" spc="0" normalizeH="0" baseline="0" noProof="0" dirty="0">
                <a:ln>
                  <a:noFill/>
                </a:ln>
                <a:effectLst/>
                <a:uLnTx/>
                <a:uFillTx/>
                <a:latin typeface="Calibri" pitchFamily="34" charset="0"/>
                <a:ea typeface="+mn-ea"/>
                <a:cs typeface="+mn-cs"/>
              </a:endParaRPr>
            </a:p>
            <a:p>
              <a:pPr marL="742913" lvl="1" indent="-285737">
                <a:lnSpc>
                  <a:spcPct val="80000"/>
                </a:lnSpc>
                <a:spcBef>
                  <a:spcPct val="20000"/>
                </a:spcBef>
                <a:buClr>
                  <a:schemeClr val="tx1"/>
                </a:buClr>
                <a:defRPr/>
              </a:pPr>
              <a:r>
                <a:rPr lang="en-US" sz="2400" kern="0" dirty="0">
                  <a:latin typeface="Calibri"/>
                  <a:cs typeface="Calibri"/>
                </a:rPr>
                <a:t>if Terminal-Test(s) then return Utility(s)</a:t>
              </a:r>
            </a:p>
            <a:p>
              <a:pPr marL="742913" lvl="1" indent="-285737">
                <a:lnSpc>
                  <a:spcPct val="80000"/>
                </a:lnSpc>
                <a:spcBef>
                  <a:spcPct val="20000"/>
                </a:spcBef>
                <a:buClr>
                  <a:schemeClr val="tx1"/>
                </a:buClr>
                <a:defRPr/>
              </a:pPr>
              <a:r>
                <a:rPr lang="en-US" sz="2400" kern="0" dirty="0">
                  <a:latin typeface="Calibri"/>
                  <a:cs typeface="Calibri"/>
                </a:rPr>
                <a:t>if Player(s) = </a:t>
              </a:r>
              <a:r>
                <a:rPr lang="en-US" sz="2400" kern="0" dirty="0">
                  <a:solidFill>
                    <a:srgbClr val="0000FF"/>
                  </a:solidFill>
                  <a:latin typeface="Calibri"/>
                  <a:cs typeface="Calibri"/>
                </a:rPr>
                <a:t>MAX</a:t>
              </a:r>
              <a:r>
                <a:rPr lang="en-US" sz="2400" kern="0" dirty="0">
                  <a:latin typeface="Calibri"/>
                  <a:cs typeface="Calibri"/>
                </a:rPr>
                <a:t> then return </a:t>
              </a:r>
              <a:r>
                <a:rPr lang="en-US" sz="2400" kern="0" dirty="0">
                  <a:solidFill>
                    <a:srgbClr val="0000FF"/>
                  </a:solidFill>
                  <a:latin typeface="Calibri"/>
                  <a:cs typeface="Calibri"/>
                </a:rPr>
                <a:t>max</a:t>
              </a:r>
              <a:r>
                <a:rPr lang="en-US" sz="2400" kern="0" dirty="0">
                  <a:solidFill>
                    <a:srgbClr val="0432FF"/>
                  </a:solidFill>
                  <a:latin typeface="Calibri"/>
                  <a:cs typeface="Calibri"/>
                </a:rPr>
                <a:t>-value(Result(</a:t>
              </a:r>
              <a:r>
                <a:rPr lang="en-US" sz="2400" kern="0" dirty="0" err="1">
                  <a:solidFill>
                    <a:srgbClr val="0432FF"/>
                  </a:solidFill>
                  <a:latin typeface="Calibri"/>
                  <a:cs typeface="Calibri"/>
                </a:rPr>
                <a:t>s,a</a:t>
              </a:r>
              <a:r>
                <a:rPr lang="en-US" sz="2400" kern="0" dirty="0">
                  <a:solidFill>
                    <a:srgbClr val="0432FF"/>
                  </a:solidFill>
                  <a:latin typeface="Calibri"/>
                  <a:cs typeface="Calibri"/>
                </a:rPr>
                <a:t>))</a:t>
              </a:r>
            </a:p>
            <a:p>
              <a:pPr marL="742913" lvl="1" indent="-285737">
                <a:lnSpc>
                  <a:spcPct val="80000"/>
                </a:lnSpc>
                <a:spcBef>
                  <a:spcPct val="20000"/>
                </a:spcBef>
                <a:buClr>
                  <a:schemeClr val="tx1"/>
                </a:buClr>
                <a:defRPr/>
              </a:pPr>
              <a:r>
                <a:rPr lang="en-US" sz="2400" kern="0" dirty="0">
                  <a:latin typeface="Calibri"/>
                  <a:cs typeface="Calibri"/>
                </a:rPr>
                <a:t>if Player(s) = </a:t>
              </a:r>
              <a:r>
                <a:rPr lang="en-US" sz="2400" kern="0" dirty="0">
                  <a:solidFill>
                    <a:srgbClr val="FF0000"/>
                  </a:solidFill>
                  <a:latin typeface="Calibri"/>
                  <a:cs typeface="Calibri"/>
                </a:rPr>
                <a:t>MIN</a:t>
              </a:r>
              <a:r>
                <a:rPr lang="en-US" sz="2400" kern="0" dirty="0">
                  <a:latin typeface="Calibri"/>
                  <a:cs typeface="Calibri"/>
                </a:rPr>
                <a:t> then return </a:t>
              </a:r>
              <a:r>
                <a:rPr lang="en-US" sz="2400" kern="0" dirty="0">
                  <a:solidFill>
                    <a:srgbClr val="FF0000"/>
                  </a:solidFill>
                  <a:latin typeface="Calibri"/>
                  <a:cs typeface="Calibri"/>
                </a:rPr>
                <a:t>min-value(Result(</a:t>
              </a:r>
              <a:r>
                <a:rPr lang="en-US" sz="2400" kern="0" dirty="0" err="1">
                  <a:solidFill>
                    <a:srgbClr val="FF0000"/>
                  </a:solidFill>
                  <a:latin typeface="Calibri"/>
                  <a:cs typeface="Calibri"/>
                </a:rPr>
                <a:t>s,a</a:t>
              </a:r>
              <a:r>
                <a:rPr lang="en-US" sz="2400" kern="0" dirty="0">
                  <a:solidFill>
                    <a:srgbClr val="FF0000"/>
                  </a:solidFill>
                  <a:latin typeface="Calibri"/>
                  <a:cs typeface="Calibri"/>
                </a:rPr>
                <a:t>))</a:t>
              </a:r>
            </a:p>
            <a:p>
              <a:pPr marL="742913" lvl="1" indent="-285737">
                <a:lnSpc>
                  <a:spcPct val="80000"/>
                </a:lnSpc>
                <a:spcBef>
                  <a:spcPct val="20000"/>
                </a:spcBef>
                <a:buClr>
                  <a:schemeClr val="tx1"/>
                </a:buClr>
                <a:defRPr/>
              </a:pPr>
              <a:endParaRPr lang="en-US" sz="2400" kern="0" dirty="0">
                <a:solidFill>
                  <a:srgbClr val="9B01FF"/>
                </a:solidFill>
                <a:latin typeface="Calibri"/>
                <a:cs typeface="Calibri"/>
              </a:endParaRPr>
            </a:p>
          </p:txBody>
        </p:sp>
      </p:grpSp>
      <p:sp>
        <p:nvSpPr>
          <p:cNvPr id="15" name="Rounded Rectangle 14"/>
          <p:cNvSpPr/>
          <p:nvPr/>
        </p:nvSpPr>
        <p:spPr>
          <a:xfrm>
            <a:off x="1676400" y="2102642"/>
            <a:ext cx="8686800" cy="1097758"/>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bwMode="auto">
          <a:xfrm>
            <a:off x="1676400" y="2239000"/>
            <a:ext cx="8686800" cy="838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a:cs typeface="Calibri"/>
              </a:rPr>
              <a:t>function</a:t>
            </a:r>
            <a:r>
              <a:rPr kumimoji="0" lang="en-US" sz="2400" b="0" i="0" u="none" strike="noStrike" kern="0" cap="none" spc="0" normalizeH="0" baseline="0" noProof="0" dirty="0">
                <a:ln>
                  <a:noFill/>
                </a:ln>
                <a:effectLst/>
                <a:uLnTx/>
                <a:uFillTx/>
                <a:latin typeface="Calibri"/>
                <a:cs typeface="Calibri"/>
              </a:rPr>
              <a:t> </a:t>
            </a:r>
            <a:r>
              <a:rPr kumimoji="0" lang="en-US" sz="2400" b="0" i="0" u="none" strike="noStrike" kern="0" cap="none" spc="0" normalizeH="0" baseline="0" noProof="0" dirty="0">
                <a:ln>
                  <a:noFill/>
                </a:ln>
                <a:solidFill>
                  <a:srgbClr val="0000FF"/>
                </a:solidFill>
                <a:effectLst/>
                <a:uLnTx/>
                <a:uFillTx/>
                <a:latin typeface="Calibri"/>
                <a:cs typeface="Calibri"/>
              </a:rPr>
              <a:t>minimax-decision(s)</a:t>
            </a:r>
            <a:r>
              <a:rPr lang="en-US" sz="2400" kern="0" dirty="0">
                <a:solidFill>
                  <a:srgbClr val="0000FF"/>
                </a:solidFill>
                <a:latin typeface="Calibri"/>
                <a:cs typeface="Calibri"/>
              </a:rPr>
              <a:t> </a:t>
            </a:r>
            <a:r>
              <a:rPr lang="en-US" sz="2400" kern="0" dirty="0">
                <a:latin typeface="Calibri"/>
                <a:cs typeface="Calibri"/>
              </a:rPr>
              <a:t>returns an action</a:t>
            </a: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lang="en-US" sz="2400" kern="0" dirty="0">
                <a:latin typeface="Calibri"/>
                <a:cs typeface="Calibri"/>
              </a:rPr>
              <a:t>    return the action a in Actions(s) with the highest </a:t>
            </a:r>
            <a:r>
              <a:rPr lang="en-US" sz="2400" kern="0" dirty="0">
                <a:solidFill>
                  <a:srgbClr val="9B01FF"/>
                </a:solidFill>
                <a:latin typeface="Calibri"/>
                <a:cs typeface="Calibri"/>
              </a:rPr>
              <a:t>value(Result(</a:t>
            </a:r>
            <a:r>
              <a:rPr lang="en-US" sz="2400" kern="0" dirty="0" err="1">
                <a:solidFill>
                  <a:srgbClr val="9B01FF"/>
                </a:solidFill>
                <a:latin typeface="Calibri"/>
                <a:cs typeface="Calibri"/>
              </a:rPr>
              <a:t>s,a</a:t>
            </a:r>
            <a:r>
              <a:rPr lang="en-US" sz="2400" kern="0" dirty="0">
                <a:solidFill>
                  <a:srgbClr val="9B01FF"/>
                </a:solidFill>
                <a:latin typeface="Calibri"/>
                <a:cs typeface="Calibri"/>
              </a:rPr>
              <a:t>))</a:t>
            </a:r>
            <a:r>
              <a:rPr kumimoji="0" lang="en-US" sz="2400" b="0" i="0" u="none" strike="noStrike" kern="0" cap="none" spc="0" normalizeH="0" baseline="0" noProof="0" dirty="0">
                <a:ln>
                  <a:noFill/>
                </a:ln>
                <a:effectLst/>
                <a:uLnTx/>
                <a:uFillTx/>
                <a:latin typeface="Calibri"/>
                <a:cs typeface="Calibri"/>
              </a:rPr>
              <a:t>    </a:t>
            </a:r>
          </a:p>
        </p:txBody>
      </p:sp>
      <p:sp>
        <p:nvSpPr>
          <p:cNvPr id="17" name="Left-Right Arrow 16"/>
          <p:cNvSpPr/>
          <p:nvPr/>
        </p:nvSpPr>
        <p:spPr>
          <a:xfrm rot="5400000">
            <a:off x="5524501" y="3314702"/>
            <a:ext cx="533398" cy="304800"/>
          </a:xfrm>
          <a:prstGeom prst="leftRightArrow">
            <a:avLst/>
          </a:prstGeom>
          <a:solidFill>
            <a:srgbClr val="BD92DE"/>
          </a:solidFill>
          <a:ln w="2540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0ED10A37-CD22-5943-B97C-80A8FD4C7CD0}"/>
              </a:ext>
            </a:extLst>
          </p:cNvPr>
          <p:cNvSpPr/>
          <p:nvPr/>
        </p:nvSpPr>
        <p:spPr>
          <a:xfrm rot="5400000">
            <a:off x="5524501" y="5753101"/>
            <a:ext cx="533398" cy="304800"/>
          </a:xfrm>
          <a:prstGeom prst="leftRightArrow">
            <a:avLst/>
          </a:prstGeom>
          <a:solidFill>
            <a:srgbClr val="BD92DE"/>
          </a:solidFill>
          <a:ln w="2540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12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3352800"/>
            <a:ext cx="2133600" cy="1981200"/>
          </a:xfrm>
          <a:prstGeom prst="leftRightUpArrow">
            <a:avLst>
              <a:gd name="adj1" fmla="val 18522"/>
              <a:gd name="adj2" fmla="val 19062"/>
              <a:gd name="adj3" fmla="val 19062"/>
            </a:avLst>
          </a:prstGeom>
          <a:solidFill>
            <a:schemeClr val="accent2">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162800" y="3962400"/>
            <a:ext cx="50292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6376" y="3962400"/>
            <a:ext cx="5002824"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752600"/>
            <a:ext cx="7620000" cy="2057400"/>
          </a:xfrm>
          <a:prstGeom prst="roundRect">
            <a:avLst/>
          </a:prstGeom>
          <a:solidFill>
            <a:schemeClr val="accent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4" name="Title 1"/>
          <p:cNvSpPr>
            <a:spLocks noGrp="1"/>
          </p:cNvSpPr>
          <p:nvPr>
            <p:ph type="title"/>
          </p:nvPr>
        </p:nvSpPr>
        <p:spPr/>
        <p:txBody>
          <a:bodyPr/>
          <a:lstStyle/>
          <a:p>
            <a:r>
              <a:rPr lang="en-US" dirty="0"/>
              <a:t>Alternative Minimax Implementation – Step 2</a:t>
            </a:r>
          </a:p>
        </p:txBody>
      </p:sp>
      <p:sp>
        <p:nvSpPr>
          <p:cNvPr id="13315" name="Content Placeholder 2"/>
          <p:cNvSpPr>
            <a:spLocks noGrp="1"/>
          </p:cNvSpPr>
          <p:nvPr>
            <p:ph idx="1"/>
          </p:nvPr>
        </p:nvSpPr>
        <p:spPr>
          <a:xfrm>
            <a:off x="2438400" y="1752688"/>
            <a:ext cx="8229600" cy="1981112"/>
          </a:xfrm>
        </p:spPr>
        <p:txBody>
          <a:bodyPr/>
          <a:lstStyle/>
          <a:p>
            <a:pPr>
              <a:lnSpc>
                <a:spcPct val="80000"/>
              </a:lnSpc>
              <a:spcBef>
                <a:spcPts val="1200"/>
              </a:spcBef>
              <a:buFont typeface="Wingdings" pitchFamily="2" charset="2"/>
              <a:buNone/>
            </a:pPr>
            <a:endParaRPr lang="en-US" sz="200" dirty="0"/>
          </a:p>
          <a:p>
            <a:pPr lvl="0">
              <a:lnSpc>
                <a:spcPct val="80000"/>
              </a:lnSpc>
              <a:spcBef>
                <a:spcPts val="1200"/>
              </a:spcBef>
              <a:buClr>
                <a:srgbClr val="333399"/>
              </a:buClr>
              <a:buNone/>
              <a:defRPr/>
            </a:pPr>
            <a:r>
              <a:rPr lang="en-US" sz="2400" dirty="0">
                <a:solidFill>
                  <a:schemeClr val="tx1"/>
                </a:solidFill>
              </a:rPr>
              <a:t>function</a:t>
            </a:r>
            <a:r>
              <a:rPr lang="en-US" sz="2400" dirty="0">
                <a:solidFill>
                  <a:srgbClr val="C00000"/>
                </a:solidFill>
              </a:rPr>
              <a:t> </a:t>
            </a:r>
            <a:r>
              <a:rPr lang="en-US" sz="2400" dirty="0">
                <a:solidFill>
                  <a:srgbClr val="9B01FF"/>
                </a:solidFill>
                <a:latin typeface="Calibri"/>
                <a:cs typeface="Calibri"/>
              </a:rPr>
              <a:t>value(s) </a:t>
            </a:r>
            <a:r>
              <a:rPr lang="en-US" sz="2400" dirty="0">
                <a:solidFill>
                  <a:schemeClr val="tx1"/>
                </a:solidFill>
              </a:rPr>
              <a:t>returns a value</a:t>
            </a:r>
          </a:p>
          <a:p>
            <a:pPr lvl="1">
              <a:lnSpc>
                <a:spcPct val="80000"/>
              </a:lnSpc>
              <a:buClr>
                <a:srgbClr val="000000"/>
              </a:buClr>
              <a:buNone/>
              <a:defRPr/>
            </a:pPr>
            <a:r>
              <a:rPr lang="en-US" sz="2400" dirty="0">
                <a:latin typeface="Calibri"/>
                <a:ea typeface="+mn-ea"/>
                <a:cs typeface="Calibri"/>
              </a:rPr>
              <a:t>if Terminal-Test</a:t>
            </a:r>
            <a:r>
              <a:rPr lang="en-US" sz="2400" dirty="0">
                <a:solidFill>
                  <a:srgbClr val="000000"/>
                </a:solidFill>
                <a:latin typeface="Calibri"/>
                <a:ea typeface="+mn-ea"/>
                <a:cs typeface="Calibri"/>
              </a:rPr>
              <a:t>(s) </a:t>
            </a:r>
            <a:r>
              <a:rPr lang="en-US" sz="2400" dirty="0">
                <a:latin typeface="Calibri"/>
                <a:ea typeface="+mn-ea"/>
                <a:cs typeface="Calibri"/>
              </a:rPr>
              <a:t>then return </a:t>
            </a:r>
            <a:r>
              <a:rPr lang="en-US" sz="2400" dirty="0">
                <a:solidFill>
                  <a:srgbClr val="000000"/>
                </a:solidFill>
                <a:latin typeface="Calibri"/>
                <a:ea typeface="+mn-ea"/>
                <a:cs typeface="Calibri"/>
              </a:rPr>
              <a:t>Utility(s)</a:t>
            </a:r>
          </a:p>
          <a:p>
            <a:pPr lvl="1">
              <a:lnSpc>
                <a:spcPct val="80000"/>
              </a:lnSpc>
              <a:buClr>
                <a:srgbClr val="000000"/>
              </a:buClr>
              <a:buNone/>
              <a:defRPr/>
            </a:pPr>
            <a:r>
              <a:rPr lang="en-US" sz="2400" dirty="0">
                <a:latin typeface="Calibri"/>
                <a:ea typeface="+mn-ea"/>
                <a:cs typeface="Calibri"/>
              </a:rPr>
              <a:t>if Player</a:t>
            </a:r>
            <a:r>
              <a:rPr lang="en-US" sz="2400" dirty="0">
                <a:solidFill>
                  <a:srgbClr val="000000"/>
                </a:solidFill>
                <a:latin typeface="Calibri"/>
                <a:ea typeface="+mn-ea"/>
                <a:cs typeface="Calibri"/>
              </a:rPr>
              <a:t>(s) = </a:t>
            </a:r>
            <a:r>
              <a:rPr lang="en-US" sz="2400" dirty="0">
                <a:solidFill>
                  <a:srgbClr val="0000FF"/>
                </a:solidFill>
                <a:latin typeface="Calibri"/>
                <a:ea typeface="+mn-ea"/>
                <a:cs typeface="Calibri"/>
              </a:rPr>
              <a:t>MAX</a:t>
            </a:r>
            <a:r>
              <a:rPr lang="en-US" sz="2400" dirty="0">
                <a:solidFill>
                  <a:srgbClr val="000000"/>
                </a:solidFill>
                <a:latin typeface="Calibri"/>
                <a:ea typeface="+mn-ea"/>
                <a:cs typeface="Calibri"/>
              </a:rPr>
              <a:t> </a:t>
            </a:r>
            <a:r>
              <a:rPr lang="en-US" sz="2400" dirty="0">
                <a:latin typeface="Calibri"/>
                <a:ea typeface="+mn-ea"/>
                <a:cs typeface="Calibri"/>
              </a:rPr>
              <a:t>then return </a:t>
            </a:r>
            <a:r>
              <a:rPr lang="en-US" sz="2400" dirty="0">
                <a:solidFill>
                  <a:srgbClr val="0000FF"/>
                </a:solidFill>
                <a:latin typeface="Calibri"/>
                <a:ea typeface="+mn-ea"/>
                <a:cs typeface="Calibri"/>
              </a:rPr>
              <a:t>max</a:t>
            </a:r>
            <a:r>
              <a:rPr lang="en-US" sz="2400" dirty="0">
                <a:solidFill>
                  <a:srgbClr val="0432FF"/>
                </a:solidFill>
                <a:latin typeface="Calibri"/>
                <a:ea typeface="+mn-ea"/>
                <a:cs typeface="Calibri"/>
              </a:rPr>
              <a:t>-value(Result(</a:t>
            </a:r>
            <a:r>
              <a:rPr lang="en-US" sz="2400" dirty="0" err="1">
                <a:solidFill>
                  <a:srgbClr val="0432FF"/>
                </a:solidFill>
                <a:latin typeface="Calibri"/>
                <a:ea typeface="+mn-ea"/>
                <a:cs typeface="Calibri"/>
              </a:rPr>
              <a:t>s,a</a:t>
            </a:r>
            <a:r>
              <a:rPr lang="en-US" sz="2400" dirty="0">
                <a:solidFill>
                  <a:srgbClr val="0432FF"/>
                </a:solidFill>
                <a:latin typeface="Calibri"/>
                <a:ea typeface="+mn-ea"/>
                <a:cs typeface="Calibri"/>
              </a:rPr>
              <a:t>))</a:t>
            </a:r>
          </a:p>
          <a:p>
            <a:pPr lvl="1">
              <a:lnSpc>
                <a:spcPct val="80000"/>
              </a:lnSpc>
              <a:buClr>
                <a:srgbClr val="000000"/>
              </a:buClr>
              <a:buNone/>
              <a:defRPr/>
            </a:pPr>
            <a:r>
              <a:rPr lang="en-US" sz="2400" dirty="0">
                <a:latin typeface="Calibri"/>
                <a:ea typeface="+mn-ea"/>
                <a:cs typeface="Calibri"/>
              </a:rPr>
              <a:t>if Player</a:t>
            </a:r>
            <a:r>
              <a:rPr lang="en-US" sz="2400" dirty="0">
                <a:solidFill>
                  <a:srgbClr val="000000"/>
                </a:solidFill>
                <a:latin typeface="Calibri"/>
                <a:ea typeface="+mn-ea"/>
                <a:cs typeface="Calibri"/>
              </a:rPr>
              <a:t>(s) = </a:t>
            </a:r>
            <a:r>
              <a:rPr lang="en-US" sz="2400" dirty="0">
                <a:solidFill>
                  <a:srgbClr val="FF0000"/>
                </a:solidFill>
                <a:latin typeface="Calibri"/>
                <a:ea typeface="+mn-ea"/>
                <a:cs typeface="Calibri"/>
              </a:rPr>
              <a:t>MIN</a:t>
            </a:r>
            <a:r>
              <a:rPr lang="en-US" sz="2400" dirty="0">
                <a:solidFill>
                  <a:srgbClr val="000000"/>
                </a:solidFill>
                <a:latin typeface="Calibri"/>
                <a:ea typeface="+mn-ea"/>
                <a:cs typeface="Calibri"/>
              </a:rPr>
              <a:t> </a:t>
            </a:r>
            <a:r>
              <a:rPr lang="en-US" sz="2400" dirty="0">
                <a:latin typeface="Calibri"/>
                <a:ea typeface="+mn-ea"/>
                <a:cs typeface="Calibri"/>
              </a:rPr>
              <a:t>then return </a:t>
            </a:r>
            <a:r>
              <a:rPr lang="en-US" sz="2400" dirty="0">
                <a:solidFill>
                  <a:srgbClr val="FF0000"/>
                </a:solidFill>
                <a:latin typeface="Calibri"/>
                <a:ea typeface="+mn-ea"/>
                <a:cs typeface="Calibri"/>
              </a:rPr>
              <a:t>min-value(Result(</a:t>
            </a:r>
            <a:r>
              <a:rPr lang="en-US" sz="2400" dirty="0" err="1">
                <a:solidFill>
                  <a:srgbClr val="FF0000"/>
                </a:solidFill>
                <a:latin typeface="Calibri"/>
                <a:ea typeface="+mn-ea"/>
                <a:cs typeface="Calibri"/>
              </a:rPr>
              <a:t>s,a</a:t>
            </a:r>
            <a:r>
              <a:rPr lang="en-US" sz="2400" dirty="0">
                <a:solidFill>
                  <a:srgbClr val="FF0000"/>
                </a:solidFill>
                <a:latin typeface="Calibri"/>
                <a:ea typeface="+mn-ea"/>
                <a:cs typeface="Calibri"/>
              </a:rPr>
              <a:t>))</a:t>
            </a:r>
          </a:p>
          <a:p>
            <a:pPr lvl="1">
              <a:lnSpc>
                <a:spcPct val="80000"/>
              </a:lnSpc>
              <a:buClr>
                <a:srgbClr val="000000"/>
              </a:buClr>
              <a:buNone/>
              <a:defRPr/>
            </a:pPr>
            <a:endParaRPr lang="en-US" sz="2400" dirty="0">
              <a:solidFill>
                <a:srgbClr val="9B01FF"/>
              </a:solidFill>
              <a:latin typeface="Calibri"/>
              <a:ea typeface="+mn-ea"/>
              <a:cs typeface="Calibri"/>
            </a:endParaRPr>
          </a:p>
        </p:txBody>
      </p:sp>
      <p:sp>
        <p:nvSpPr>
          <p:cNvPr id="7" name="Content Placeholder 2"/>
          <p:cNvSpPr txBox="1">
            <a:spLocks/>
          </p:cNvSpPr>
          <p:nvPr/>
        </p:nvSpPr>
        <p:spPr bwMode="auto">
          <a:xfrm>
            <a:off x="7162800" y="4038600"/>
            <a:ext cx="52578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effectLst/>
                <a:uLnTx/>
                <a:uFillTx/>
                <a:latin typeface="Calibri" pitchFamily="34" charset="0"/>
                <a:ea typeface="+mn-ea"/>
                <a:cs typeface="+mn-cs"/>
              </a:rPr>
              <a:t>function</a:t>
            </a:r>
            <a:r>
              <a:rPr kumimoji="0" lang="en-US" sz="2400" b="0" i="0" u="none" strike="noStrike" kern="0" cap="none" spc="0" normalizeH="0" baseline="0" noProof="0" dirty="0">
                <a:ln>
                  <a:noFill/>
                </a:ln>
                <a:solidFill>
                  <a:srgbClr val="FF0000"/>
                </a:solidFill>
                <a:effectLst/>
                <a:uLnTx/>
                <a:uFillTx/>
                <a:latin typeface="Calibri" pitchFamily="34" charset="0"/>
                <a:ea typeface="+mn-ea"/>
                <a:cs typeface="+mn-cs"/>
              </a:rPr>
              <a:t> min-value(state) </a:t>
            </a:r>
            <a:r>
              <a:rPr kumimoji="0" lang="en-US" sz="2400" b="0" i="0" u="none" strike="noStrike" kern="0" cap="none" spc="0" normalizeH="0" baseline="0" noProof="0" dirty="0">
                <a:ln>
                  <a:noFill/>
                </a:ln>
                <a:effectLst/>
                <a:uLnTx/>
                <a:uFillTx/>
                <a:latin typeface="Calibri" pitchFamily="34" charset="0"/>
                <a:ea typeface="+mn-ea"/>
                <a:cs typeface="+mn-cs"/>
              </a:rPr>
              <a:t>returns</a:t>
            </a:r>
            <a:r>
              <a:rPr kumimoji="0" lang="en-US" sz="2400" b="0" i="0" u="none" strike="noStrike" kern="0" cap="none" spc="0" normalizeH="0" noProof="0" dirty="0">
                <a:ln>
                  <a:noFill/>
                </a:ln>
                <a:effectLst/>
                <a:uLnTx/>
                <a:uFillTx/>
                <a:latin typeface="Calibri" pitchFamily="34" charset="0"/>
                <a:ea typeface="+mn-ea"/>
                <a:cs typeface="+mn-cs"/>
              </a:rPr>
              <a:t> value</a:t>
            </a:r>
            <a:endParaRPr kumimoji="0" lang="en-US" sz="2400" b="0" i="0" u="none" strike="noStrike" kern="0" cap="none" spc="0" normalizeH="0" baseline="0" noProof="0" dirty="0">
              <a:ln>
                <a:noFill/>
              </a:ln>
              <a:effectLst/>
              <a:uLnTx/>
              <a:uFillTx/>
              <a:latin typeface="Calibri" pitchFamily="34" charset="0"/>
              <a:ea typeface="+mn-ea"/>
              <a:cs typeface="+mn-cs"/>
            </a:endParaRP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a in Actions(state):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value(Result(</a:t>
            </a:r>
            <a:r>
              <a:rPr lang="en-US" sz="2400" kern="0" dirty="0" err="1">
                <a:solidFill>
                  <a:srgbClr val="7030A0"/>
                </a:solidFill>
                <a:latin typeface="Calibri" pitchFamily="34" charset="0"/>
              </a:rPr>
              <a:t>s,a</a:t>
            </a:r>
            <a:r>
              <a:rPr lang="en-US" sz="2400" kern="0" dirty="0">
                <a:solidFill>
                  <a:srgbClr val="7030A0"/>
                </a:solidFill>
                <a:latin typeface="Calibri" pitchFamily="34" charset="0"/>
              </a:rPr>
              <a:t>))</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0" y="38862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effectLst/>
                <a:uLnTx/>
                <a:uFillTx/>
                <a:latin typeface="Calibri" pitchFamily="34" charset="0"/>
                <a:ea typeface="+mn-ea"/>
                <a:cs typeface="+mn-cs"/>
              </a:rPr>
              <a:t>function</a:t>
            </a:r>
            <a:r>
              <a:rPr kumimoji="0" lang="en-US" sz="2400" b="0" i="0" u="none" strike="noStrike" kern="0" cap="none" spc="0" normalizeH="0" baseline="0" noProof="0" dirty="0">
                <a:ln>
                  <a:noFill/>
                </a:ln>
                <a:solidFill>
                  <a:srgbClr val="0432FF"/>
                </a:solidFill>
                <a:effectLst/>
                <a:uLnTx/>
                <a:uFillTx/>
                <a:latin typeface="Calibri" pitchFamily="34" charset="0"/>
                <a:ea typeface="+mn-ea"/>
                <a:cs typeface="+mn-cs"/>
              </a:rPr>
              <a:t> max-value(state)</a:t>
            </a:r>
            <a:r>
              <a:rPr kumimoji="0" lang="en-US" sz="2400" b="0" i="0" u="none" strike="noStrike" kern="0" cap="none" spc="0" normalizeH="0" noProof="0" dirty="0">
                <a:ln>
                  <a:noFill/>
                </a:ln>
                <a:solidFill>
                  <a:srgbClr val="0432FF"/>
                </a:solidFill>
                <a:effectLst/>
                <a:uLnTx/>
                <a:uFillTx/>
                <a:latin typeface="Calibri" pitchFamily="34" charset="0"/>
                <a:ea typeface="+mn-ea"/>
                <a:cs typeface="+mn-cs"/>
              </a:rPr>
              <a:t> </a:t>
            </a:r>
            <a:r>
              <a:rPr kumimoji="0" lang="en-US" sz="2400" b="0" i="0" u="none" strike="noStrike" kern="0" cap="none" spc="0" normalizeH="0" baseline="0" noProof="0" dirty="0">
                <a:ln>
                  <a:noFill/>
                </a:ln>
                <a:effectLst/>
                <a:uLnTx/>
                <a:uFillTx/>
                <a:latin typeface="Calibri" pitchFamily="34" charset="0"/>
                <a:ea typeface="+mn-ea"/>
                <a:cs typeface="+mn-cs"/>
              </a:rPr>
              <a:t>returns</a:t>
            </a:r>
            <a:r>
              <a:rPr kumimoji="0" lang="en-US" sz="2400" b="0" i="0" u="none" strike="noStrike" kern="0" cap="none" spc="0" normalizeH="0" noProof="0" dirty="0">
                <a:ln>
                  <a:noFill/>
                </a:ln>
                <a:effectLst/>
                <a:uLnTx/>
                <a:uFillTx/>
                <a:latin typeface="Calibri" pitchFamily="34" charset="0"/>
                <a:ea typeface="+mn-ea"/>
                <a:cs typeface="+mn-cs"/>
              </a:rPr>
              <a:t> value</a:t>
            </a:r>
            <a:endParaRPr kumimoji="0" lang="en-US" sz="2400" b="0" i="0" u="none" strike="noStrike" kern="0" cap="none" spc="0" normalizeH="0" baseline="0" noProof="0" dirty="0">
              <a:ln>
                <a:noFill/>
              </a:ln>
              <a:effectLst/>
              <a:uLnTx/>
              <a:uFillTx/>
              <a:latin typeface="Calibri" pitchFamily="34" charset="0"/>
              <a:ea typeface="+mn-ea"/>
              <a:cs typeface="+mn-cs"/>
            </a:endParaRP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a in Actions(state):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value(Result(</a:t>
            </a:r>
            <a:r>
              <a:rPr lang="en-US" sz="2400" kern="0" dirty="0" err="1">
                <a:solidFill>
                  <a:srgbClr val="7030A0"/>
                </a:solidFill>
                <a:latin typeface="Calibri" pitchFamily="34" charset="0"/>
              </a:rPr>
              <a:t>s,a</a:t>
            </a:r>
            <a:r>
              <a:rPr lang="en-US" sz="2400" kern="0" dirty="0">
                <a:solidFill>
                  <a:srgbClr val="7030A0"/>
                </a:solidFill>
                <a:latin typeface="Calibri" pitchFamily="34" charset="0"/>
              </a:rPr>
              <a:t>))</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
        <p:nvSpPr>
          <p:cNvPr id="15" name="Left-Right Arrow 14">
            <a:extLst>
              <a:ext uri="{FF2B5EF4-FFF2-40B4-BE49-F238E27FC236}">
                <a16:creationId xmlns:a16="http://schemas.microsoft.com/office/drawing/2014/main" id="{B3A4F2ED-753E-AD40-857A-FF754929B0FF}"/>
              </a:ext>
            </a:extLst>
          </p:cNvPr>
          <p:cNvSpPr/>
          <p:nvPr/>
        </p:nvSpPr>
        <p:spPr>
          <a:xfrm rot="5400000">
            <a:off x="5829301" y="1333499"/>
            <a:ext cx="533398" cy="304800"/>
          </a:xfrm>
          <a:prstGeom prst="leftRightArrow">
            <a:avLst/>
          </a:prstGeom>
          <a:solidFill>
            <a:srgbClr val="BD92DE"/>
          </a:solidFill>
          <a:ln w="2540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131F35C-E6D2-FD0E-5355-4DF980E3AFC0}"/>
              </a:ext>
            </a:extLst>
          </p:cNvPr>
          <p:cNvGrpSpPr/>
          <p:nvPr/>
        </p:nvGrpSpPr>
        <p:grpSpPr>
          <a:xfrm>
            <a:off x="1143000" y="6163269"/>
            <a:ext cx="4648200" cy="694731"/>
            <a:chOff x="8534400" y="1447800"/>
            <a:chExt cx="4648200" cy="694731"/>
          </a:xfrm>
        </p:grpSpPr>
        <p:sp>
          <p:nvSpPr>
            <p:cNvPr id="3" name="TextBox 2">
              <a:extLst>
                <a:ext uri="{FF2B5EF4-FFF2-40B4-BE49-F238E27FC236}">
                  <a16:creationId xmlns:a16="http://schemas.microsoft.com/office/drawing/2014/main" id="{A80AAB17-1500-E6AB-8B5B-DB424AE7C70E}"/>
                </a:ext>
              </a:extLst>
            </p:cNvPr>
            <p:cNvSpPr txBox="1"/>
            <p:nvPr/>
          </p:nvSpPr>
          <p:spPr>
            <a:xfrm>
              <a:off x="8534400" y="1447800"/>
              <a:ext cx="4648200" cy="461665"/>
            </a:xfrm>
            <a:prstGeom prst="rect">
              <a:avLst/>
            </a:prstGeom>
            <a:noFill/>
          </p:spPr>
          <p:txBody>
            <a:bodyPr wrap="square" rtlCol="0">
              <a:spAutoFit/>
            </a:bodyPr>
            <a:lstStyle/>
            <a:p>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 =   max </a:t>
              </a:r>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a:t>
              </a:r>
            </a:p>
          </p:txBody>
        </p:sp>
        <p:sp>
          <p:nvSpPr>
            <p:cNvPr id="4" name="TextBox 3">
              <a:extLst>
                <a:ext uri="{FF2B5EF4-FFF2-40B4-BE49-F238E27FC236}">
                  <a16:creationId xmlns:a16="http://schemas.microsoft.com/office/drawing/2014/main" id="{2E99955A-FBC2-47EB-D401-16981C597572}"/>
                </a:ext>
              </a:extLst>
            </p:cNvPr>
            <p:cNvSpPr txBox="1"/>
            <p:nvPr/>
          </p:nvSpPr>
          <p:spPr>
            <a:xfrm>
              <a:off x="9272061" y="1834754"/>
              <a:ext cx="1700739" cy="307777"/>
            </a:xfrm>
            <a:prstGeom prst="rect">
              <a:avLst/>
            </a:prstGeom>
            <a:noFill/>
          </p:spPr>
          <p:txBody>
            <a:bodyPr wrap="none" rtlCol="0">
              <a:spAutoFit/>
            </a:bodyPr>
            <a:lstStyle/>
            <a:p>
              <a:r>
                <a:rPr lang="en-US" sz="1400" i="1" dirty="0">
                  <a:solidFill>
                    <a:srgbClr val="7030A0"/>
                  </a:solidFill>
                </a:rPr>
                <a:t>s</a:t>
              </a:r>
              <a:r>
                <a:rPr lang="en-US" sz="1400" dirty="0">
                  <a:solidFill>
                    <a:srgbClr val="7030A0"/>
                  </a:solidFill>
                </a:rPr>
                <a:t>’ </a:t>
              </a:r>
              <a:r>
                <a:rPr lang="en-US" sz="1400" dirty="0">
                  <a:solidFill>
                    <a:srgbClr val="7030A0"/>
                  </a:solidFill>
                  <a:sym typeface="Symbol"/>
                </a:rPr>
                <a:t></a:t>
              </a:r>
              <a:r>
                <a:rPr lang="en-US" sz="1400" dirty="0">
                  <a:solidFill>
                    <a:srgbClr val="7030A0"/>
                  </a:solidFill>
                </a:rPr>
                <a:t>  successors(</a:t>
              </a:r>
              <a:r>
                <a:rPr lang="en-US" sz="1400" i="1" dirty="0">
                  <a:solidFill>
                    <a:srgbClr val="7030A0"/>
                  </a:solidFill>
                </a:rPr>
                <a:t>s</a:t>
              </a:r>
              <a:r>
                <a:rPr lang="en-US" sz="1400" dirty="0">
                  <a:solidFill>
                    <a:srgbClr val="7030A0"/>
                  </a:solidFill>
                </a:rPr>
                <a:t>)</a:t>
              </a:r>
            </a:p>
          </p:txBody>
        </p:sp>
      </p:grpSp>
      <p:grpSp>
        <p:nvGrpSpPr>
          <p:cNvPr id="5" name="Group 4">
            <a:extLst>
              <a:ext uri="{FF2B5EF4-FFF2-40B4-BE49-F238E27FC236}">
                <a16:creationId xmlns:a16="http://schemas.microsoft.com/office/drawing/2014/main" id="{97A76E55-EE40-9FB3-17B0-3A055FB6DDDE}"/>
              </a:ext>
            </a:extLst>
          </p:cNvPr>
          <p:cNvGrpSpPr/>
          <p:nvPr/>
        </p:nvGrpSpPr>
        <p:grpSpPr>
          <a:xfrm>
            <a:off x="8077200" y="6172200"/>
            <a:ext cx="3886200" cy="691754"/>
            <a:chOff x="8534400" y="1447800"/>
            <a:chExt cx="4648200" cy="691754"/>
          </a:xfrm>
        </p:grpSpPr>
        <p:sp>
          <p:nvSpPr>
            <p:cNvPr id="6" name="TextBox 5">
              <a:extLst>
                <a:ext uri="{FF2B5EF4-FFF2-40B4-BE49-F238E27FC236}">
                  <a16:creationId xmlns:a16="http://schemas.microsoft.com/office/drawing/2014/main" id="{C1329134-FD15-65EC-7E28-B9B074593438}"/>
                </a:ext>
              </a:extLst>
            </p:cNvPr>
            <p:cNvSpPr txBox="1"/>
            <p:nvPr/>
          </p:nvSpPr>
          <p:spPr>
            <a:xfrm>
              <a:off x="8534400" y="1447800"/>
              <a:ext cx="4648200" cy="461665"/>
            </a:xfrm>
            <a:prstGeom prst="rect">
              <a:avLst/>
            </a:prstGeom>
            <a:noFill/>
          </p:spPr>
          <p:txBody>
            <a:bodyPr wrap="square" rtlCol="0">
              <a:spAutoFit/>
            </a:bodyPr>
            <a:lstStyle/>
            <a:p>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 =   min </a:t>
              </a:r>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a:t>
              </a:r>
            </a:p>
          </p:txBody>
        </p:sp>
        <p:sp>
          <p:nvSpPr>
            <p:cNvPr id="16" name="TextBox 15">
              <a:extLst>
                <a:ext uri="{FF2B5EF4-FFF2-40B4-BE49-F238E27FC236}">
                  <a16:creationId xmlns:a16="http://schemas.microsoft.com/office/drawing/2014/main" id="{C40C7EB2-9B57-879A-137A-3B5CC1C08D30}"/>
                </a:ext>
              </a:extLst>
            </p:cNvPr>
            <p:cNvSpPr txBox="1"/>
            <p:nvPr/>
          </p:nvSpPr>
          <p:spPr>
            <a:xfrm>
              <a:off x="9157761" y="1831777"/>
              <a:ext cx="2020930" cy="307777"/>
            </a:xfrm>
            <a:prstGeom prst="rect">
              <a:avLst/>
            </a:prstGeom>
            <a:noFill/>
          </p:spPr>
          <p:txBody>
            <a:bodyPr wrap="none" rtlCol="0">
              <a:spAutoFit/>
            </a:bodyPr>
            <a:lstStyle/>
            <a:p>
              <a:r>
                <a:rPr lang="en-US" sz="1400" i="1" dirty="0">
                  <a:solidFill>
                    <a:srgbClr val="7030A0"/>
                  </a:solidFill>
                </a:rPr>
                <a:t>s</a:t>
              </a:r>
              <a:r>
                <a:rPr lang="en-US" sz="1400" dirty="0">
                  <a:solidFill>
                    <a:srgbClr val="7030A0"/>
                  </a:solidFill>
                </a:rPr>
                <a:t>’ </a:t>
              </a:r>
              <a:r>
                <a:rPr lang="en-US" sz="1400" dirty="0">
                  <a:solidFill>
                    <a:srgbClr val="7030A0"/>
                  </a:solidFill>
                  <a:sym typeface="Symbol"/>
                </a:rPr>
                <a:t></a:t>
              </a:r>
              <a:r>
                <a:rPr lang="en-US" sz="1400" dirty="0">
                  <a:solidFill>
                    <a:srgbClr val="7030A0"/>
                  </a:solidFill>
                </a:rPr>
                <a:t>  successors(</a:t>
              </a:r>
              <a:r>
                <a:rPr lang="en-US" sz="1400" i="1" dirty="0">
                  <a:solidFill>
                    <a:srgbClr val="7030A0"/>
                  </a:solidFill>
                </a:rPr>
                <a:t>s</a:t>
              </a:r>
              <a:r>
                <a:rPr lang="en-US" sz="1400" dirty="0">
                  <a:solidFill>
                    <a:srgbClr val="7030A0"/>
                  </a:solidFill>
                </a:rPr>
                <a:t>)</a:t>
              </a:r>
            </a:p>
          </p:txBody>
        </p:sp>
      </p:grpSp>
      <p:sp>
        <p:nvSpPr>
          <p:cNvPr id="17" name="Rectangle 16">
            <a:extLst>
              <a:ext uri="{FF2B5EF4-FFF2-40B4-BE49-F238E27FC236}">
                <a16:creationId xmlns:a16="http://schemas.microsoft.com/office/drawing/2014/main" id="{090258EB-286F-2376-7B25-60B4FAF0F62D}"/>
              </a:ext>
            </a:extLst>
          </p:cNvPr>
          <p:cNvSpPr/>
          <p:nvPr/>
        </p:nvSpPr>
        <p:spPr>
          <a:xfrm>
            <a:off x="4953000" y="6309744"/>
            <a:ext cx="1980029" cy="461665"/>
          </a:xfrm>
          <a:prstGeom prst="rect">
            <a:avLst/>
          </a:prstGeom>
        </p:spPr>
        <p:txBody>
          <a:bodyPr wrap="none">
            <a:spAutoFit/>
          </a:bodyPr>
          <a:lstStyle/>
          <a:p>
            <a:r>
              <a:rPr lang="en-US" sz="2400" kern="0" dirty="0">
                <a:solidFill>
                  <a:srgbClr val="7030A0"/>
                </a:solidFill>
                <a:latin typeface="Calibri"/>
                <a:cs typeface="Calibri"/>
                <a:sym typeface="Wingdings"/>
              </a:rPr>
              <a:t>s’ = </a:t>
            </a:r>
            <a:r>
              <a:rPr lang="en-US" sz="2400" kern="0" dirty="0">
                <a:solidFill>
                  <a:srgbClr val="7030A0"/>
                </a:solidFill>
                <a:latin typeface="Calibri"/>
                <a:cs typeface="Calibri"/>
              </a:rPr>
              <a:t>Result(</a:t>
            </a:r>
            <a:r>
              <a:rPr lang="en-US" sz="2400" kern="0" dirty="0" err="1">
                <a:solidFill>
                  <a:srgbClr val="7030A0"/>
                </a:solidFill>
                <a:latin typeface="Calibri"/>
                <a:cs typeface="Calibri"/>
              </a:rPr>
              <a:t>s,a</a:t>
            </a:r>
            <a:r>
              <a:rPr lang="en-US" sz="2400" kern="0" dirty="0">
                <a:solidFill>
                  <a:srgbClr val="7030A0"/>
                </a:solidFill>
                <a:latin typeface="Calibri"/>
                <a:cs typeface="Calibri"/>
              </a:rPr>
              <a:t>)</a:t>
            </a:r>
            <a:endParaRPr lang="en-US" sz="24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In go, b &gt; 300!  Classic programs use pattern knowledge bases, but big recent advances use Monte Carlo (randomized) expansion methods.</a:t>
            </a:r>
          </a:p>
          <a:p>
            <a:pPr eaLnBrk="1" hangingPunct="1">
              <a:lnSpc>
                <a:spcPct val="80000"/>
              </a:lnSpc>
            </a:pPr>
            <a:endParaRPr lang="en-US" sz="1600" b="1" dirty="0"/>
          </a:p>
          <a:p>
            <a:pPr eaLnBrk="1" hangingPunct="1">
              <a:lnSpc>
                <a:spcPct val="80000"/>
              </a:lnSpc>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4A6E99-34B5-450C-B65D-950DFAFF87EC}"/>
              </a:ext>
            </a:extLst>
          </p:cNvPr>
          <p:cNvPicPr>
            <a:picLocks noChangeAspect="1"/>
          </p:cNvPicPr>
          <p:nvPr/>
        </p:nvPicPr>
        <p:blipFill rotWithShape="1">
          <a:blip r:embed="rId3"/>
          <a:srcRect r="1316"/>
          <a:stretch/>
        </p:blipFill>
        <p:spPr>
          <a:xfrm>
            <a:off x="152400" y="1219200"/>
            <a:ext cx="5715000" cy="4490252"/>
          </a:xfrm>
          <a:prstGeom prst="rect">
            <a:avLst/>
          </a:prstGeom>
        </p:spPr>
      </p:pic>
      <p:sp>
        <p:nvSpPr>
          <p:cNvPr id="3" name="Title 2">
            <a:extLst>
              <a:ext uri="{FF2B5EF4-FFF2-40B4-BE49-F238E27FC236}">
                <a16:creationId xmlns:a16="http://schemas.microsoft.com/office/drawing/2014/main" id="{289EE407-AD31-400B-BCD1-1C3EBD8EF2F7}"/>
              </a:ext>
            </a:extLst>
          </p:cNvPr>
          <p:cNvSpPr>
            <a:spLocks noGrp="1"/>
          </p:cNvSpPr>
          <p:nvPr>
            <p:ph type="title"/>
          </p:nvPr>
        </p:nvSpPr>
        <p:spPr/>
        <p:txBody>
          <a:bodyPr/>
          <a:lstStyle/>
          <a:p>
            <a:r>
              <a:rPr lang="en-US" dirty="0"/>
              <a:t>Max Code</a:t>
            </a:r>
          </a:p>
        </p:txBody>
      </p:sp>
    </p:spTree>
    <p:extLst>
      <p:ext uri="{BB962C8B-B14F-4D97-AF65-F5344CB8AC3E}">
        <p14:creationId xmlns:p14="http://schemas.microsoft.com/office/powerpoint/2010/main" val="178600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9EE407-AD31-400B-BCD1-1C3EBD8EF2F7}"/>
              </a:ext>
            </a:extLst>
          </p:cNvPr>
          <p:cNvSpPr>
            <a:spLocks noGrp="1"/>
          </p:cNvSpPr>
          <p:nvPr>
            <p:ph type="title"/>
          </p:nvPr>
        </p:nvSpPr>
        <p:spPr>
          <a:xfrm>
            <a:off x="0" y="76200"/>
            <a:ext cx="12192000" cy="1143000"/>
          </a:xfrm>
        </p:spPr>
        <p:txBody>
          <a:bodyPr/>
          <a:lstStyle/>
          <a:p>
            <a:r>
              <a:rPr lang="en-US" dirty="0"/>
              <a:t>Minimax Code </a:t>
            </a:r>
            <a:r>
              <a:rPr lang="en-US" i="1" dirty="0"/>
              <a:t>(just add min)</a:t>
            </a:r>
          </a:p>
        </p:txBody>
      </p:sp>
      <p:pic>
        <p:nvPicPr>
          <p:cNvPr id="5" name="Picture 4">
            <a:extLst>
              <a:ext uri="{FF2B5EF4-FFF2-40B4-BE49-F238E27FC236}">
                <a16:creationId xmlns:a16="http://schemas.microsoft.com/office/drawing/2014/main" id="{AD4382EB-22AC-4466-8EBF-8C4D38C0B338}"/>
              </a:ext>
            </a:extLst>
          </p:cNvPr>
          <p:cNvPicPr>
            <a:picLocks noChangeAspect="1"/>
          </p:cNvPicPr>
          <p:nvPr/>
        </p:nvPicPr>
        <p:blipFill>
          <a:blip r:embed="rId3"/>
          <a:stretch>
            <a:fillRect/>
          </a:stretch>
        </p:blipFill>
        <p:spPr>
          <a:xfrm>
            <a:off x="152400" y="1219200"/>
            <a:ext cx="5476459" cy="4953000"/>
          </a:xfrm>
          <a:prstGeom prst="rect">
            <a:avLst/>
          </a:prstGeom>
        </p:spPr>
      </p:pic>
      <p:grpSp>
        <p:nvGrpSpPr>
          <p:cNvPr id="2" name="Group 1">
            <a:extLst>
              <a:ext uri="{FF2B5EF4-FFF2-40B4-BE49-F238E27FC236}">
                <a16:creationId xmlns:a16="http://schemas.microsoft.com/office/drawing/2014/main" id="{AE361302-4941-4F0C-4452-AB2CBA807534}"/>
              </a:ext>
            </a:extLst>
          </p:cNvPr>
          <p:cNvGrpSpPr/>
          <p:nvPr/>
        </p:nvGrpSpPr>
        <p:grpSpPr>
          <a:xfrm>
            <a:off x="5715000" y="1447800"/>
            <a:ext cx="954505" cy="1119558"/>
            <a:chOff x="7128501" y="1326408"/>
            <a:chExt cx="954505" cy="1119558"/>
          </a:xfrm>
        </p:grpSpPr>
        <p:sp>
          <p:nvSpPr>
            <p:cNvPr id="4" name="Triangle 25">
              <a:extLst>
                <a:ext uri="{FF2B5EF4-FFF2-40B4-BE49-F238E27FC236}">
                  <a16:creationId xmlns:a16="http://schemas.microsoft.com/office/drawing/2014/main" id="{75C1516E-EB3B-6BB6-8C15-05AD52C7D8A9}"/>
                </a:ext>
              </a:extLst>
            </p:cNvPr>
            <p:cNvSpPr/>
            <p:nvPr/>
          </p:nvSpPr>
          <p:spPr>
            <a:xfrm>
              <a:off x="7315200" y="1326408"/>
              <a:ext cx="485695" cy="385427"/>
            </a:xfrm>
            <a:prstGeom prst="triangle">
              <a:avLst/>
            </a:prstGeom>
            <a:solidFill>
              <a:srgbClr val="0000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14FFA41-8290-3D5D-DC24-C41F0D89F0D3}"/>
                </a:ext>
              </a:extLst>
            </p:cNvPr>
            <p:cNvCxnSpPr>
              <a:cxnSpLocks/>
            </p:cNvCxnSpPr>
            <p:nvPr/>
          </p:nvCxnSpPr>
          <p:spPr>
            <a:xfrm flipH="1">
              <a:off x="7128501" y="1711836"/>
              <a:ext cx="429548" cy="72110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2C25CD6-F8C0-DF0D-9E3E-84B11FB77857}"/>
                </a:ext>
              </a:extLst>
            </p:cNvPr>
            <p:cNvCxnSpPr>
              <a:cxnSpLocks/>
            </p:cNvCxnSpPr>
            <p:nvPr/>
          </p:nvCxnSpPr>
          <p:spPr>
            <a:xfrm>
              <a:off x="7558049" y="1711836"/>
              <a:ext cx="524957" cy="73413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F4B0672-658A-12CD-17DB-7D57A6367D44}"/>
              </a:ext>
            </a:extLst>
          </p:cNvPr>
          <p:cNvGrpSpPr/>
          <p:nvPr/>
        </p:nvGrpSpPr>
        <p:grpSpPr>
          <a:xfrm>
            <a:off x="5715337" y="5459045"/>
            <a:ext cx="954505" cy="1119557"/>
            <a:chOff x="7184647" y="4953450"/>
            <a:chExt cx="954505" cy="1119557"/>
          </a:xfrm>
        </p:grpSpPr>
        <p:sp>
          <p:nvSpPr>
            <p:cNvPr id="10" name="Triangle 25">
              <a:extLst>
                <a:ext uri="{FF2B5EF4-FFF2-40B4-BE49-F238E27FC236}">
                  <a16:creationId xmlns:a16="http://schemas.microsoft.com/office/drawing/2014/main" id="{FF4D52BA-1CAF-F548-D6A5-11B901DFE9AF}"/>
                </a:ext>
              </a:extLst>
            </p:cNvPr>
            <p:cNvSpPr/>
            <p:nvPr/>
          </p:nvSpPr>
          <p:spPr>
            <a:xfrm rot="10800000">
              <a:off x="7371348" y="4953450"/>
              <a:ext cx="485695" cy="385427"/>
            </a:xfrm>
            <a:prstGeom prst="triangle">
              <a:avLst/>
            </a:prstGeom>
            <a:solidFill>
              <a:srgbClr val="CA00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9FF6893-969A-3FE9-644E-91035AD7BB9A}"/>
                </a:ext>
              </a:extLst>
            </p:cNvPr>
            <p:cNvCxnSpPr>
              <a:cxnSpLocks/>
            </p:cNvCxnSpPr>
            <p:nvPr/>
          </p:nvCxnSpPr>
          <p:spPr>
            <a:xfrm flipH="1">
              <a:off x="7184647" y="5338877"/>
              <a:ext cx="429548" cy="72110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BCBCE6-4151-40B3-AD6D-C156E5B9AF29}"/>
                </a:ext>
              </a:extLst>
            </p:cNvPr>
            <p:cNvCxnSpPr>
              <a:cxnSpLocks/>
            </p:cNvCxnSpPr>
            <p:nvPr/>
          </p:nvCxnSpPr>
          <p:spPr>
            <a:xfrm>
              <a:off x="7614195" y="5338877"/>
              <a:ext cx="524957" cy="73413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3E975B5-9A9D-8C65-E373-5AA8801106FB}"/>
              </a:ext>
            </a:extLst>
          </p:cNvPr>
          <p:cNvGrpSpPr/>
          <p:nvPr/>
        </p:nvGrpSpPr>
        <p:grpSpPr>
          <a:xfrm>
            <a:off x="7099053" y="2219992"/>
            <a:ext cx="4648200" cy="694731"/>
            <a:chOff x="8534400" y="1447800"/>
            <a:chExt cx="4648200" cy="694731"/>
          </a:xfrm>
        </p:grpSpPr>
        <p:sp>
          <p:nvSpPr>
            <p:cNvPr id="14" name="TextBox 13">
              <a:extLst>
                <a:ext uri="{FF2B5EF4-FFF2-40B4-BE49-F238E27FC236}">
                  <a16:creationId xmlns:a16="http://schemas.microsoft.com/office/drawing/2014/main" id="{A8F00A9E-A745-42E8-4A6E-98E1C0CE44C5}"/>
                </a:ext>
              </a:extLst>
            </p:cNvPr>
            <p:cNvSpPr txBox="1"/>
            <p:nvPr/>
          </p:nvSpPr>
          <p:spPr>
            <a:xfrm>
              <a:off x="8534400" y="1447800"/>
              <a:ext cx="4648200" cy="461665"/>
            </a:xfrm>
            <a:prstGeom prst="rect">
              <a:avLst/>
            </a:prstGeom>
            <a:noFill/>
          </p:spPr>
          <p:txBody>
            <a:bodyPr wrap="square" rtlCol="0">
              <a:spAutoFit/>
            </a:bodyPr>
            <a:lstStyle/>
            <a:p>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 =   max </a:t>
              </a:r>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a:t>
              </a:r>
            </a:p>
          </p:txBody>
        </p:sp>
        <p:sp>
          <p:nvSpPr>
            <p:cNvPr id="15" name="TextBox 14">
              <a:extLst>
                <a:ext uri="{FF2B5EF4-FFF2-40B4-BE49-F238E27FC236}">
                  <a16:creationId xmlns:a16="http://schemas.microsoft.com/office/drawing/2014/main" id="{C6E8B30E-6D1C-0F71-FA67-E21221AF1CA7}"/>
                </a:ext>
              </a:extLst>
            </p:cNvPr>
            <p:cNvSpPr txBox="1"/>
            <p:nvPr/>
          </p:nvSpPr>
          <p:spPr>
            <a:xfrm>
              <a:off x="9272061" y="1834754"/>
              <a:ext cx="1700739" cy="307777"/>
            </a:xfrm>
            <a:prstGeom prst="rect">
              <a:avLst/>
            </a:prstGeom>
            <a:noFill/>
          </p:spPr>
          <p:txBody>
            <a:bodyPr wrap="none" rtlCol="0">
              <a:spAutoFit/>
            </a:bodyPr>
            <a:lstStyle/>
            <a:p>
              <a:r>
                <a:rPr lang="en-US" sz="1400" i="1" dirty="0">
                  <a:solidFill>
                    <a:srgbClr val="7030A0"/>
                  </a:solidFill>
                </a:rPr>
                <a:t>s</a:t>
              </a:r>
              <a:r>
                <a:rPr lang="en-US" sz="1400" dirty="0">
                  <a:solidFill>
                    <a:srgbClr val="7030A0"/>
                  </a:solidFill>
                </a:rPr>
                <a:t>’ </a:t>
              </a:r>
              <a:r>
                <a:rPr lang="en-US" sz="1400" dirty="0">
                  <a:solidFill>
                    <a:srgbClr val="7030A0"/>
                  </a:solidFill>
                  <a:sym typeface="Symbol"/>
                </a:rPr>
                <a:t></a:t>
              </a:r>
              <a:r>
                <a:rPr lang="en-US" sz="1400" dirty="0">
                  <a:solidFill>
                    <a:srgbClr val="7030A0"/>
                  </a:solidFill>
                </a:rPr>
                <a:t>  successors(</a:t>
              </a:r>
              <a:r>
                <a:rPr lang="en-US" sz="1400" i="1" dirty="0">
                  <a:solidFill>
                    <a:srgbClr val="7030A0"/>
                  </a:solidFill>
                </a:rPr>
                <a:t>s</a:t>
              </a:r>
              <a:r>
                <a:rPr lang="en-US" sz="1400" dirty="0">
                  <a:solidFill>
                    <a:srgbClr val="7030A0"/>
                  </a:solidFill>
                </a:rPr>
                <a:t>)</a:t>
              </a:r>
            </a:p>
          </p:txBody>
        </p:sp>
      </p:grpSp>
      <p:grpSp>
        <p:nvGrpSpPr>
          <p:cNvPr id="16" name="Group 15">
            <a:extLst>
              <a:ext uri="{FF2B5EF4-FFF2-40B4-BE49-F238E27FC236}">
                <a16:creationId xmlns:a16="http://schemas.microsoft.com/office/drawing/2014/main" id="{1EF2EF7D-AB43-0F5F-7B86-8092A8F36B77}"/>
              </a:ext>
            </a:extLst>
          </p:cNvPr>
          <p:cNvGrpSpPr/>
          <p:nvPr/>
        </p:nvGrpSpPr>
        <p:grpSpPr>
          <a:xfrm>
            <a:off x="7099390" y="5620586"/>
            <a:ext cx="3886200" cy="691754"/>
            <a:chOff x="8534400" y="1447800"/>
            <a:chExt cx="4648200" cy="691754"/>
          </a:xfrm>
        </p:grpSpPr>
        <p:sp>
          <p:nvSpPr>
            <p:cNvPr id="17" name="TextBox 16">
              <a:extLst>
                <a:ext uri="{FF2B5EF4-FFF2-40B4-BE49-F238E27FC236}">
                  <a16:creationId xmlns:a16="http://schemas.microsoft.com/office/drawing/2014/main" id="{B20786DB-DB50-BB84-1FFB-804B7DFE7F85}"/>
                </a:ext>
              </a:extLst>
            </p:cNvPr>
            <p:cNvSpPr txBox="1"/>
            <p:nvPr/>
          </p:nvSpPr>
          <p:spPr>
            <a:xfrm>
              <a:off x="8534400" y="1447800"/>
              <a:ext cx="4648200" cy="461665"/>
            </a:xfrm>
            <a:prstGeom prst="rect">
              <a:avLst/>
            </a:prstGeom>
            <a:noFill/>
          </p:spPr>
          <p:txBody>
            <a:bodyPr wrap="square" rtlCol="0">
              <a:spAutoFit/>
            </a:bodyPr>
            <a:lstStyle/>
            <a:p>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 =   min </a:t>
              </a:r>
              <a:r>
                <a:rPr lang="en-US" sz="2400" i="1" dirty="0">
                  <a:solidFill>
                    <a:srgbClr val="7030A0"/>
                  </a:solidFill>
                  <a:latin typeface="Calibri" pitchFamily="34" charset="0"/>
                </a:rPr>
                <a:t>V</a:t>
              </a:r>
              <a:r>
                <a:rPr lang="en-US" sz="2400" dirty="0">
                  <a:solidFill>
                    <a:srgbClr val="7030A0"/>
                  </a:solidFill>
                  <a:latin typeface="Calibri" pitchFamily="34" charset="0"/>
                </a:rPr>
                <a:t>(</a:t>
              </a:r>
              <a:r>
                <a:rPr lang="en-US" sz="2400" i="1" dirty="0">
                  <a:solidFill>
                    <a:srgbClr val="7030A0"/>
                  </a:solidFill>
                  <a:latin typeface="Calibri" pitchFamily="34" charset="0"/>
                </a:rPr>
                <a:t>s’</a:t>
              </a:r>
              <a:r>
                <a:rPr lang="en-US" sz="2400" dirty="0">
                  <a:solidFill>
                    <a:srgbClr val="7030A0"/>
                  </a:solidFill>
                  <a:latin typeface="Calibri" pitchFamily="34" charset="0"/>
                </a:rPr>
                <a:t>)</a:t>
              </a:r>
            </a:p>
          </p:txBody>
        </p:sp>
        <p:sp>
          <p:nvSpPr>
            <p:cNvPr id="18" name="TextBox 17">
              <a:extLst>
                <a:ext uri="{FF2B5EF4-FFF2-40B4-BE49-F238E27FC236}">
                  <a16:creationId xmlns:a16="http://schemas.microsoft.com/office/drawing/2014/main" id="{1FB93BEB-BCBC-174E-3E6D-016989BCBA50}"/>
                </a:ext>
              </a:extLst>
            </p:cNvPr>
            <p:cNvSpPr txBox="1"/>
            <p:nvPr/>
          </p:nvSpPr>
          <p:spPr>
            <a:xfrm>
              <a:off x="9157761" y="1831777"/>
              <a:ext cx="2020930" cy="307777"/>
            </a:xfrm>
            <a:prstGeom prst="rect">
              <a:avLst/>
            </a:prstGeom>
            <a:noFill/>
          </p:spPr>
          <p:txBody>
            <a:bodyPr wrap="none" rtlCol="0">
              <a:spAutoFit/>
            </a:bodyPr>
            <a:lstStyle/>
            <a:p>
              <a:r>
                <a:rPr lang="en-US" sz="1400" i="1" dirty="0">
                  <a:solidFill>
                    <a:srgbClr val="7030A0"/>
                  </a:solidFill>
                </a:rPr>
                <a:t>s</a:t>
              </a:r>
              <a:r>
                <a:rPr lang="en-US" sz="1400" dirty="0">
                  <a:solidFill>
                    <a:srgbClr val="7030A0"/>
                  </a:solidFill>
                </a:rPr>
                <a:t>’ </a:t>
              </a:r>
              <a:r>
                <a:rPr lang="en-US" sz="1400" dirty="0">
                  <a:solidFill>
                    <a:srgbClr val="7030A0"/>
                  </a:solidFill>
                  <a:sym typeface="Symbol"/>
                </a:rPr>
                <a:t></a:t>
              </a:r>
              <a:r>
                <a:rPr lang="en-US" sz="1400" dirty="0">
                  <a:solidFill>
                    <a:srgbClr val="7030A0"/>
                  </a:solidFill>
                </a:rPr>
                <a:t>  successors(</a:t>
              </a:r>
              <a:r>
                <a:rPr lang="en-US" sz="1400" i="1" dirty="0">
                  <a:solidFill>
                    <a:srgbClr val="7030A0"/>
                  </a:solidFill>
                </a:rPr>
                <a:t>s</a:t>
              </a:r>
              <a:r>
                <a:rPr lang="en-US" sz="1400" dirty="0">
                  <a:solidFill>
                    <a:srgbClr val="7030A0"/>
                  </a:solidFill>
                </a:rPr>
                <a:t>)</a:t>
              </a:r>
            </a:p>
          </p:txBody>
        </p:sp>
      </p:grpSp>
      <p:sp>
        <p:nvSpPr>
          <p:cNvPr id="19" name="Rectangle 18">
            <a:extLst>
              <a:ext uri="{FF2B5EF4-FFF2-40B4-BE49-F238E27FC236}">
                <a16:creationId xmlns:a16="http://schemas.microsoft.com/office/drawing/2014/main" id="{73F715A9-3669-0579-F8FC-72EEFC608BFB}"/>
              </a:ext>
            </a:extLst>
          </p:cNvPr>
          <p:cNvSpPr/>
          <p:nvPr/>
        </p:nvSpPr>
        <p:spPr>
          <a:xfrm>
            <a:off x="7352291" y="1428493"/>
            <a:ext cx="1980029" cy="461665"/>
          </a:xfrm>
          <a:prstGeom prst="rect">
            <a:avLst/>
          </a:prstGeom>
        </p:spPr>
        <p:txBody>
          <a:bodyPr wrap="none">
            <a:spAutoFit/>
          </a:bodyPr>
          <a:lstStyle/>
          <a:p>
            <a:r>
              <a:rPr lang="en-US" sz="2400" kern="0" dirty="0">
                <a:solidFill>
                  <a:srgbClr val="7030A0"/>
                </a:solidFill>
                <a:latin typeface="Calibri"/>
                <a:cs typeface="Calibri"/>
                <a:sym typeface="Wingdings"/>
              </a:rPr>
              <a:t>s’ = </a:t>
            </a:r>
            <a:r>
              <a:rPr lang="en-US" sz="2400" kern="0" dirty="0">
                <a:solidFill>
                  <a:srgbClr val="7030A0"/>
                </a:solidFill>
                <a:latin typeface="Calibri"/>
                <a:cs typeface="Calibri"/>
              </a:rPr>
              <a:t>Result(</a:t>
            </a:r>
            <a:r>
              <a:rPr lang="en-US" sz="2400" kern="0" dirty="0" err="1">
                <a:solidFill>
                  <a:srgbClr val="7030A0"/>
                </a:solidFill>
                <a:latin typeface="Calibri"/>
                <a:cs typeface="Calibri"/>
              </a:rPr>
              <a:t>s,a</a:t>
            </a:r>
            <a:r>
              <a:rPr lang="en-US" sz="2400" kern="0" dirty="0">
                <a:solidFill>
                  <a:srgbClr val="7030A0"/>
                </a:solidFill>
                <a:latin typeface="Calibri"/>
                <a:cs typeface="Calibri"/>
              </a:rPr>
              <a:t>)</a:t>
            </a:r>
            <a:endParaRPr lang="en-US" sz="2400" dirty="0">
              <a:solidFill>
                <a:srgbClr val="7030A0"/>
              </a:solidFill>
            </a:endParaRPr>
          </a:p>
        </p:txBody>
      </p:sp>
    </p:spTree>
    <p:extLst>
      <p:ext uri="{BB962C8B-B14F-4D97-AF65-F5344CB8AC3E}">
        <p14:creationId xmlns:p14="http://schemas.microsoft.com/office/powerpoint/2010/main" val="11723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a14="http://schemas.microsoft.com/office/drawing/2010/main" xmlns="">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extLst>
      <p:ext uri="{BB962C8B-B14F-4D97-AF65-F5344CB8AC3E}">
        <p14:creationId xmlns:p14="http://schemas.microsoft.com/office/powerpoint/2010/main" val="892966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extLst>
      <p:ext uri="{BB962C8B-B14F-4D97-AF65-F5344CB8AC3E}">
        <p14:creationId xmlns:p14="http://schemas.microsoft.com/office/powerpoint/2010/main" val="2010796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 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10406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extLst>
      <p:ext uri="{BB962C8B-B14F-4D97-AF65-F5344CB8AC3E}">
        <p14:creationId xmlns:p14="http://schemas.microsoft.com/office/powerpoint/2010/main" val="97984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3415888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extLst>
      <p:ext uri="{BB962C8B-B14F-4D97-AF65-F5344CB8AC3E}">
        <p14:creationId xmlns:p14="http://schemas.microsoft.com/office/powerpoint/2010/main" val="234051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extLst>
      <p:ext uri="{BB962C8B-B14F-4D97-AF65-F5344CB8AC3E}">
        <p14:creationId xmlns:p14="http://schemas.microsoft.com/office/powerpoint/2010/main" val="15728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2708472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Tree>
    <p:extLst>
      <p:ext uri="{BB962C8B-B14F-4D97-AF65-F5344CB8AC3E}">
        <p14:creationId xmlns:p14="http://schemas.microsoft.com/office/powerpoint/2010/main" val="1654747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415165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(L6D6)]</a:t>
            </a:r>
          </a:p>
        </p:txBody>
      </p:sp>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waiting seems just as good as eating: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name="Photo Editor Photo" r:id="rId2" imgW="4519052" imgH="2461473" progId="MSPhotoEd.3">
                  <p:embed/>
                </p:oleObj>
              </mc:Choice>
              <mc:Fallback>
                <p:oleObj name="Photo Editor Photo" r:id="rId2" imgW="4519052" imgH="2461473" progId="MSPhotoEd.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(L6D7)]</a:t>
            </a:r>
          </a:p>
        </p:txBody>
      </p:sp>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2"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0"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name="Photo Editor Photo" r:id="rId5" imgW="327619" imgH="343075" progId="MSPhotoEd.3">
                      <p:embed/>
                    </p:oleObj>
                  </mc:Choice>
                  <mc:Fallback>
                    <p:oleObj name="Photo Editor Photo" r:id="rId5" imgW="327619" imgH="343075" progId="MSPhotoEd.3">
                      <p:embed/>
                      <p:pic>
                        <p:nvPicPr>
                          <p:cNvPr id="0"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name="Photo Editor Photo" r:id="rId6" imgW="327619" imgH="343075" progId="MSPhotoEd.3">
                    <p:embed/>
                  </p:oleObj>
                </mc:Choice>
                <mc:Fallback>
                  <p:oleObj name="Photo Editor Photo" r:id="rId6" imgW="327619" imgH="343075" progId="MSPhotoEd.3">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7"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8"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9"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7"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8"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8"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7"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75D4-E4C4-554F-98D0-08644BC78548}"/>
              </a:ext>
            </a:extLst>
          </p:cNvPr>
          <p:cNvSpPr>
            <a:spLocks noGrp="1"/>
          </p:cNvSpPr>
          <p:nvPr>
            <p:ph type="title"/>
          </p:nvPr>
        </p:nvSpPr>
        <p:spPr/>
        <p:txBody>
          <a:bodyPr/>
          <a:lstStyle/>
          <a:p>
            <a:r>
              <a:rPr lang="en-US" sz="4000" dirty="0"/>
              <a:t>Synergies between Evaluation Function and Alpha-Beta?</a:t>
            </a:r>
          </a:p>
        </p:txBody>
      </p:sp>
      <p:sp>
        <p:nvSpPr>
          <p:cNvPr id="3" name="Content Placeholder 2">
            <a:extLst>
              <a:ext uri="{FF2B5EF4-FFF2-40B4-BE49-F238E27FC236}">
                <a16:creationId xmlns:a16="http://schemas.microsoft.com/office/drawing/2014/main" id="{7404E906-14CC-F147-86E0-4866A091B4E8}"/>
              </a:ext>
            </a:extLst>
          </p:cNvPr>
          <p:cNvSpPr>
            <a:spLocks noGrp="1"/>
          </p:cNvSpPr>
          <p:nvPr>
            <p:ph idx="1"/>
          </p:nvPr>
        </p:nvSpPr>
        <p:spPr/>
        <p:txBody>
          <a:bodyPr/>
          <a:lstStyle/>
          <a:p>
            <a:r>
              <a:rPr lang="en-US" sz="2800" dirty="0"/>
              <a:t>Alpha-Beta: amount of pruning depends on expansion ordering</a:t>
            </a:r>
          </a:p>
          <a:p>
            <a:pPr lvl="1"/>
            <a:r>
              <a:rPr lang="en-US" sz="2400" dirty="0"/>
              <a:t>Evaluation function can provide guidance to expand most promising nodes first (which later makes it more likely there is already a good alternative on the path to the root)</a:t>
            </a:r>
          </a:p>
          <a:p>
            <a:pPr lvl="2"/>
            <a:r>
              <a:rPr lang="en-US" sz="2000" dirty="0"/>
              <a:t>(somewhat similar to role of A* heuristic,  CSPs filtering)</a:t>
            </a:r>
          </a:p>
          <a:p>
            <a:pPr lvl="2"/>
            <a:endParaRPr lang="en-US" sz="2000" dirty="0"/>
          </a:p>
          <a:p>
            <a:r>
              <a:rPr lang="en-US" sz="2800" dirty="0"/>
              <a:t>Alpha-Beta:  (similar for roles of min-max swapped)</a:t>
            </a:r>
          </a:p>
          <a:p>
            <a:pPr lvl="1"/>
            <a:r>
              <a:rPr lang="en-US" sz="2400" dirty="0"/>
              <a:t>Value at a min-node will only keep going down</a:t>
            </a:r>
          </a:p>
          <a:p>
            <a:pPr lvl="1"/>
            <a:r>
              <a:rPr lang="en-US" sz="2400" dirty="0"/>
              <a:t>Once value of min-node lower than better option for max along path to root, can prune</a:t>
            </a:r>
          </a:p>
          <a:p>
            <a:pPr lvl="1"/>
            <a:r>
              <a:rPr lang="en-US" sz="2400" dirty="0"/>
              <a:t>Hence: IF evaluation function provides upper-bound on value at min-node, and upper-bound already lower than better option for max along path to root </a:t>
            </a:r>
            <a:br>
              <a:rPr lang="en-US" sz="2400" dirty="0"/>
            </a:br>
            <a:r>
              <a:rPr lang="en-US" sz="2400" dirty="0"/>
              <a:t>THEN can prune</a:t>
            </a:r>
          </a:p>
          <a:p>
            <a:endParaRPr lang="en-US" sz="2800" dirty="0"/>
          </a:p>
        </p:txBody>
      </p:sp>
    </p:spTree>
    <p:extLst>
      <p:ext uri="{BB962C8B-B14F-4D97-AF65-F5344CB8AC3E}">
        <p14:creationId xmlns:p14="http://schemas.microsoft.com/office/powerpoint/2010/main" val="219124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a14="http://schemas.microsoft.com/office/drawing/2010/main" xmlns="">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a14="http://schemas.microsoft.com/office/drawing/2010/main" xmlns="">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a14="http://schemas.microsoft.com/office/drawing/2010/main" xmlns="">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a14="http://schemas.microsoft.com/office/drawing/2010/main" xmlns="">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43538</TotalTime>
  <Words>2192</Words>
  <Application>Microsoft Macintosh PowerPoint</Application>
  <PresentationFormat>Widescreen</PresentationFormat>
  <Paragraphs>379</Paragraphs>
  <Slides>50</Slides>
  <Notes>17</Notes>
  <HiddenSlides>0</HiddenSlides>
  <MMClips>9</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6" baseType="lpstr">
      <vt:lpstr>Arial</vt:lpstr>
      <vt:lpstr>Calibri</vt:lpstr>
      <vt:lpstr>Times New Roman</vt:lpstr>
      <vt:lpstr>Wingdings</vt:lpstr>
      <vt:lpstr>dan-berkeley-nlp-v1</vt:lpstr>
      <vt:lpstr>Photo Editor Photo</vt:lpstr>
      <vt:lpstr>CS 438: Artificial Intelligence </vt:lpstr>
      <vt:lpstr>Game Playing State-of-the-Art</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Alternative Minimax Implementation – Step 1</vt:lpstr>
      <vt:lpstr>Alternative Minimax Implementation – Step 2</vt:lpstr>
      <vt:lpstr>Max Code</vt:lpstr>
      <vt:lpstr>Minimax Code (just add min)</vt:lpstr>
      <vt:lpstr>Minimax Example</vt:lpstr>
      <vt:lpstr>Minimax Properties</vt:lpstr>
      <vt:lpstr>Video of Demo Min vs. Exp (Min)</vt:lpstr>
      <vt:lpstr>Video of Demo Min vs. Exp (Exp)</vt:lpstr>
      <vt:lpstr>Minimax Efficiency</vt:lpstr>
      <vt:lpstr>Resource Limits</vt:lpstr>
      <vt:lpstr>Game Tree Pruning</vt:lpstr>
      <vt:lpstr>Minimax Example</vt:lpstr>
      <vt:lpstr>Minimax Pruning</vt:lpstr>
      <vt:lpstr>Alpha-Beta Pruning</vt:lpstr>
      <vt:lpstr>Alpha-Beta Implementation</vt:lpstr>
      <vt:lpstr>Alpha-Beta Pruning Properties</vt:lpstr>
      <vt:lpstr>Alpha-Beta Quiz</vt:lpstr>
      <vt:lpstr>Alpha-Beta Quiz 2</vt:lpstr>
      <vt:lpstr>Resource Limits</vt:lpstr>
      <vt:lpstr>Resource Limits</vt:lpstr>
      <vt:lpstr>Video of Demo Thrashing (d=2)</vt:lpstr>
      <vt:lpstr>Why Pacman Starves</vt:lpstr>
      <vt:lpstr>Video of Demo Thrashing -- Fixed (d=2)</vt:lpstr>
      <vt:lpstr>Evaluation Functions</vt:lpstr>
      <vt:lpstr>Evaluation Functions</vt:lpstr>
      <vt:lpstr>Evaluation for Pacman</vt:lpstr>
      <vt:lpstr>Video of Demo Smart Ghosts (Coordination)</vt:lpstr>
      <vt:lpstr>Video of Demo Smart Ghosts (Coordination) – Zoomed In</vt:lpstr>
      <vt:lpstr>Depth Matters</vt:lpstr>
      <vt:lpstr>Video of Demo Limited Depth (2)</vt:lpstr>
      <vt:lpstr>Video of Demo Limited Depth (10)</vt:lpstr>
      <vt:lpstr>Synergies between Evaluation Function and Alpha-Beta?</vt:lpstr>
      <vt:lpstr>Next Time: Uncertainty!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Gultepe, Eren</cp:lastModifiedBy>
  <cp:revision>2140</cp:revision>
  <cp:lastPrinted>2016-02-04T17:52:29Z</cp:lastPrinted>
  <dcterms:created xsi:type="dcterms:W3CDTF">2004-08-27T04:16:05Z</dcterms:created>
  <dcterms:modified xsi:type="dcterms:W3CDTF">2022-09-30T01:07:47Z</dcterms:modified>
</cp:coreProperties>
</file>