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31"/>
  </p:notesMasterIdLst>
  <p:handoutMasterIdLst>
    <p:handoutMasterId r:id="rId32"/>
  </p:handoutMasterIdLst>
  <p:sldIdLst>
    <p:sldId id="424" r:id="rId2"/>
    <p:sldId id="426" r:id="rId3"/>
    <p:sldId id="430" r:id="rId4"/>
    <p:sldId id="431" r:id="rId5"/>
    <p:sldId id="401" r:id="rId6"/>
    <p:sldId id="413" r:id="rId7"/>
    <p:sldId id="420" r:id="rId8"/>
    <p:sldId id="432" r:id="rId9"/>
    <p:sldId id="403" r:id="rId10"/>
    <p:sldId id="421" r:id="rId11"/>
    <p:sldId id="404" r:id="rId12"/>
    <p:sldId id="405" r:id="rId13"/>
    <p:sldId id="434" r:id="rId14"/>
    <p:sldId id="406" r:id="rId15"/>
    <p:sldId id="422" r:id="rId16"/>
    <p:sldId id="435" r:id="rId17"/>
    <p:sldId id="408" r:id="rId18"/>
    <p:sldId id="409" r:id="rId19"/>
    <p:sldId id="423" r:id="rId20"/>
    <p:sldId id="410" r:id="rId21"/>
    <p:sldId id="411" r:id="rId22"/>
    <p:sldId id="436" r:id="rId23"/>
    <p:sldId id="415" r:id="rId24"/>
    <p:sldId id="416" r:id="rId25"/>
    <p:sldId id="417" r:id="rId26"/>
    <p:sldId id="418" r:id="rId27"/>
    <p:sldId id="437" r:id="rId28"/>
    <p:sldId id="443" r:id="rId29"/>
    <p:sldId id="412" r:id="rId30"/>
  </p:sldIdLst>
  <p:sldSz cx="12192000" cy="6858000"/>
  <p:notesSz cx="7315200" cy="96012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42"/>
    <a:srgbClr val="FFFF00"/>
    <a:srgbClr val="3333FF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5" autoAdjust="0"/>
    <p:restoredTop sz="94674"/>
  </p:normalViewPr>
  <p:slideViewPr>
    <p:cSldViewPr>
      <p:cViewPr varScale="1">
        <p:scale>
          <a:sx n="124" d="100"/>
          <a:sy n="124" d="100"/>
        </p:scale>
        <p:origin x="5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49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56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4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45.png"/><Relationship Id="rId5" Type="http://schemas.openxmlformats.org/officeDocument/2006/relationships/tags" Target="../tags/tag38.xml"/><Relationship Id="rId15" Type="http://schemas.openxmlformats.org/officeDocument/2006/relationships/image" Target="../media/image58.png"/><Relationship Id="rId10" Type="http://schemas.openxmlformats.org/officeDocument/2006/relationships/image" Target="../media/image44.png"/><Relationship Id="rId4" Type="http://schemas.openxmlformats.org/officeDocument/2006/relationships/tags" Target="../tags/tag37.xml"/><Relationship Id="rId9" Type="http://schemas.openxmlformats.org/officeDocument/2006/relationships/image" Target="../media/image43.png"/><Relationship Id="rId1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43.xml"/><Relationship Id="rId7" Type="http://schemas.openxmlformats.org/officeDocument/2006/relationships/image" Target="../media/image6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68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tags" Target="../tags/tag24.xml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50" Type="http://schemas.openxmlformats.org/officeDocument/2006/relationships/image" Target="../media/image32.png"/><Relationship Id="rId55" Type="http://schemas.openxmlformats.org/officeDocument/2006/relationships/image" Target="../media/image37.png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9" Type="http://schemas.openxmlformats.org/officeDocument/2006/relationships/image" Target="../media/image11.png"/><Relationship Id="rId11" Type="http://schemas.openxmlformats.org/officeDocument/2006/relationships/tags" Target="../tags/tag14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3" Type="http://schemas.openxmlformats.org/officeDocument/2006/relationships/image" Target="../media/image35.png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52" Type="http://schemas.openxmlformats.org/officeDocument/2006/relationships/image" Target="../media/image34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48" Type="http://schemas.openxmlformats.org/officeDocument/2006/relationships/image" Target="../media/image30.png"/><Relationship Id="rId8" Type="http://schemas.openxmlformats.org/officeDocument/2006/relationships/tags" Target="../tags/tag11.xml"/><Relationship Id="rId51" Type="http://schemas.openxmlformats.org/officeDocument/2006/relationships/image" Target="../media/image33.png"/><Relationship Id="rId3" Type="http://schemas.openxmlformats.org/officeDocument/2006/relationships/tags" Target="../tags/tag6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tags" Target="../tags/tag23.xml"/><Relationship Id="rId41" Type="http://schemas.openxmlformats.org/officeDocument/2006/relationships/image" Target="../media/image23.png"/><Relationship Id="rId54" Type="http://schemas.openxmlformats.org/officeDocument/2006/relationships/image" Target="../media/image36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5" Type="http://schemas.openxmlformats.org/officeDocument/2006/relationships/tags" Target="../tags/tag1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49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29.xml"/><Relationship Id="rId7" Type="http://schemas.openxmlformats.org/officeDocument/2006/relationships/image" Target="../media/image4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CS 438: Artificial Intelligence</a:t>
            </a:r>
            <a:br>
              <a:rPr lang="en-US" dirty="0">
                <a:latin typeface="Calibri"/>
                <a:cs typeface="Calibri"/>
              </a:rPr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>
                <a:latin typeface="Calibri"/>
                <a:cs typeface="Calibri"/>
              </a:rPr>
              <a:t>Bayes’ Nets: Sampling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57400"/>
            <a:ext cx="8822429" cy="36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sz="1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 = 1, 2, …, n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P(X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| Parents(X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(x</a:t>
            </a:r>
            <a:r>
              <a:rPr lang="en-US" sz="2800" baseline="-25000" dirty="0">
                <a:ea typeface="ＭＳ Ｐゴシック" pitchFamily="34" charset="-128"/>
              </a:rPr>
              <a:t>1</a:t>
            </a:r>
            <a:r>
              <a:rPr lang="en-US" sz="2800" dirty="0">
                <a:ea typeface="ＭＳ Ｐゴシック" pitchFamily="34" charset="-128"/>
              </a:rPr>
              <a:t>, x</a:t>
            </a:r>
            <a:r>
              <a:rPr lang="en-US" sz="2800" baseline="-25000" dirty="0">
                <a:ea typeface="ＭＳ Ｐゴシック" pitchFamily="34" charset="-128"/>
              </a:rPr>
              <a:t>2</a:t>
            </a:r>
            <a:r>
              <a:rPr lang="en-US" sz="2800" dirty="0">
                <a:ea typeface="ＭＳ Ｐゴシック" pitchFamily="34" charset="-128"/>
              </a:rPr>
              <a:t>, …, 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229600" cy="4876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This process generates samples with probability: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…i.e. the BN’</a:t>
            </a:r>
            <a:r>
              <a:rPr lang="en-US" altLang="ja-JP" sz="2400" dirty="0">
                <a:ea typeface="ＭＳ Ｐゴシック" pitchFamily="34" charset="-128"/>
                <a:cs typeface="Calibri" pitchFamily="34" charset="0"/>
              </a:rPr>
              <a:t>s joint probability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Let the number of samples of an event be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Then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I.e., the sampling procedure is </a:t>
            </a:r>
            <a:r>
              <a:rPr lang="en-US" sz="2400" dirty="0">
                <a:solidFill>
                  <a:srgbClr val="A50021"/>
                </a:solidFill>
                <a:ea typeface="ＭＳ Ｐゴシック" pitchFamily="34" charset="-128"/>
                <a:cs typeface="Calibri" pitchFamily="34" charset="0"/>
              </a:rPr>
              <a:t>consistent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85975"/>
            <a:ext cx="7086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810000"/>
            <a:ext cx="186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48200"/>
            <a:ext cx="6383338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ll get a bunch of samples from the BN: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+s,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c, +s, +r,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+c,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c,  -s,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+w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we want to know P(W)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have counts &lt;+w:4,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-w:1&gt;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P(W) =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&lt;+w:0.8,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-w:0.2&gt;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Can estimate anything else, too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What about P(C | +w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 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 | +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+w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 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 | -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-w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)?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Fast: can use fewer samples if less time (what’s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 the drawback?)</a:t>
            </a:r>
            <a:endParaRPr lang="en-US" sz="20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467600" y="4083050"/>
            <a:ext cx="289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+s,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+s, +r,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 -s,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r, +w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5867400" cy="4525963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P(C)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No point keeping all samples around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Just tally counts of C as we go</a:t>
            </a:r>
          </a:p>
          <a:p>
            <a:pPr lvl="2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Let’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P(C | +s</a:t>
            </a:r>
            <a:r>
              <a:rPr lang="en-US" altLang="ja-JP" sz="2800" dirty="0"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Same thing: tally C outcomes, but ignore (reject) samples which don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t have S=+s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253501" y="21336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6096000" cy="24384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= 1, 2, …, n</a:t>
            </a:r>
          </a:p>
          <a:p>
            <a:pPr lvl="2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Sample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from P(X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| Parents(X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Reject: return – no sample is generated in this cycle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Return (x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 and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weight by probability of evidence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P( Shape | blue 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95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43840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22989"/>
              </p:ext>
            </p:extLst>
          </p:nvPr>
        </p:nvGraphicFramePr>
        <p:xfrm>
          <a:off x="5486400" y="1620838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7200"/>
              </p:ext>
            </p:extLst>
          </p:nvPr>
        </p:nvGraphicFramePr>
        <p:xfrm>
          <a:off x="2514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29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2438400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223112"/>
              </p:ext>
            </p:extLst>
          </p:nvPr>
        </p:nvGraphicFramePr>
        <p:xfrm>
          <a:off x="8229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50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967309"/>
              </p:ext>
            </p:extLst>
          </p:nvPr>
        </p:nvGraphicFramePr>
        <p:xfrm>
          <a:off x="2438400" y="4602163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800100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+c, +s, +r, +w</a:t>
            </a:r>
          </a:p>
        </p:txBody>
      </p:sp>
      <p:sp>
        <p:nvSpPr>
          <p:cNvPr id="63590" name="TextBox 42"/>
          <p:cNvSpPr txBox="1">
            <a:spLocks noChangeArrowheads="1"/>
          </p:cNvSpPr>
          <p:nvPr/>
        </p:nvSpPr>
        <p:spPr bwMode="auto">
          <a:xfrm>
            <a:off x="8077200" y="510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607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69000"/>
            <a:ext cx="1044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969000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43600"/>
            <a:ext cx="7588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810000" y="1219200"/>
            <a:ext cx="4191000" cy="31749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Input: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= 1, 2, …, 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if X</a:t>
            </a:r>
            <a:r>
              <a:rPr lang="en-US" sz="1800" baseline="-25000" dirty="0"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= observation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for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Set w = w * P(x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Sample 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from P(X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| Parents(X</a:t>
            </a:r>
            <a:r>
              <a:rPr lang="en-US" sz="1600" baseline="-25000" dirty="0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(x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), 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01160"/>
            <a:ext cx="9906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Bayes’ </a:t>
            </a:r>
            <a:r>
              <a:rPr lang="en-US" altLang="ja-JP" dirty="0">
                <a:latin typeface="Calibri"/>
                <a:ea typeface="ＭＳ Ｐゴシック" pitchFamily="34" charset="-128"/>
                <a:cs typeface="Calibri"/>
              </a:rPr>
              <a:t>Net Representation</a:t>
            </a: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7467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directed, acyclic graph, one node per random variable</a:t>
            </a: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conditional probability table (CPT)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Bayes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 nets implicitly encode joint distributions</a:t>
            </a:r>
          </a:p>
          <a:p>
            <a:pPr lvl="5">
              <a:lnSpc>
                <a:spcPct val="80000"/>
              </a:lnSpc>
            </a:pPr>
            <a:endParaRPr lang="en-US" altLang="ja-JP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As a product of local conditional distributions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To see what probability a BN gives to a full assignment, multiply all the relevant conditionals together: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7660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14729"/>
            <a:ext cx="19272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38800"/>
            <a:ext cx="553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494919"/>
            <a:ext cx="2062553" cy="23621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34" y="1524000"/>
            <a:ext cx="3514965" cy="25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68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153400" cy="3581400"/>
          </a:xfrm>
        </p:spPr>
        <p:txBody>
          <a:bodyPr/>
          <a:lstStyle/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0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3581400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172200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05388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E.g. here, W’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doesn’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Calibri"/>
                <a:cs typeface="Calibri"/>
              </a:rPr>
              <a:t>t more likely to get a value matching the evidence)</a:t>
            </a:r>
          </a:p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would like to consider evidence when we sample every variable (leads to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Wingdings" pitchFamily="2" charset="2"/>
              </a:rPr>
              <a:t>Gibbs sampling)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296400" y="3896248"/>
            <a:ext cx="1652499" cy="1447799"/>
            <a:chOff x="7416868" y="3352800"/>
            <a:chExt cx="2870132" cy="2514600"/>
          </a:xfrm>
        </p:grpSpPr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0" idx="3"/>
              <a:endCxn id="1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9" idx="5"/>
              <a:endCxn id="1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5" name="AutoShape 6"/>
            <p:cNvCxnSpPr>
              <a:cxnSpLocks noChangeShapeType="1"/>
              <a:stCxn id="14" idx="5"/>
              <a:endCxn id="1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6"/>
            <p:cNvCxnSpPr>
              <a:cxnSpLocks noChangeShapeType="1"/>
              <a:stCxn id="14" idx="3"/>
              <a:endCxn id="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24400"/>
          </a:xfrm>
        </p:spPr>
        <p:txBody>
          <a:bodyPr/>
          <a:lstStyle/>
          <a:p>
            <a:r>
              <a:rPr lang="en-US" sz="2000" i="1" dirty="0">
                <a:ea typeface="ＭＳ Ｐゴシック" pitchFamily="34" charset="-128"/>
              </a:rPr>
              <a:t>Procedure: </a:t>
            </a:r>
            <a:r>
              <a:rPr lang="en-US" sz="2000" dirty="0">
                <a:ea typeface="ＭＳ Ｐゴシック" pitchFamily="34" charset="-128"/>
              </a:rPr>
              <a:t>keep track of a full instantiation x</a:t>
            </a:r>
            <a:r>
              <a:rPr lang="en-US" sz="2000" baseline="-25000" dirty="0">
                <a:ea typeface="ＭＳ Ｐゴシック" pitchFamily="34" charset="-128"/>
              </a:rPr>
              <a:t>1</a:t>
            </a:r>
            <a:r>
              <a:rPr lang="en-US" sz="2000" dirty="0">
                <a:ea typeface="ＭＳ Ｐゴシック" pitchFamily="34" charset="-128"/>
              </a:rPr>
              <a:t>, x</a:t>
            </a:r>
            <a:r>
              <a:rPr lang="en-US" sz="2000" baseline="-25000" dirty="0">
                <a:ea typeface="ＭＳ Ｐゴシック" pitchFamily="34" charset="-128"/>
              </a:rPr>
              <a:t>2</a:t>
            </a:r>
            <a:r>
              <a:rPr lang="en-US" sz="2000" dirty="0">
                <a:ea typeface="ＭＳ Ｐゴシック" pitchFamily="34" charset="-128"/>
              </a:rPr>
              <a:t>, …, </a:t>
            </a:r>
            <a:r>
              <a:rPr lang="en-US" sz="2000" dirty="0" err="1">
                <a:ea typeface="ＭＳ Ｐゴシック" pitchFamily="34" charset="-128"/>
              </a:rPr>
              <a:t>x</a:t>
            </a:r>
            <a:r>
              <a:rPr lang="en-US" sz="2000" baseline="-25000" dirty="0" err="1">
                <a:ea typeface="ＭＳ Ｐゴシック" pitchFamily="34" charset="-128"/>
              </a:rPr>
              <a:t>n</a:t>
            </a:r>
            <a:r>
              <a:rPr lang="en-US" sz="2000" dirty="0">
                <a:ea typeface="ＭＳ Ｐゴシック" pitchFamily="34" charset="-128"/>
              </a:rPr>
              <a:t>.   Start with an arbitrary instantiation consistent with the evidence.  Sample one variable at a time, conditioned on all the rest, but keep evidence fixed.  Keep repeating this for a long time.</a:t>
            </a:r>
          </a:p>
          <a:p>
            <a:pPr lvl="3"/>
            <a:endParaRPr lang="en-US" sz="800" i="1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</a:rPr>
              <a:t>Property: </a:t>
            </a:r>
            <a:r>
              <a:rPr lang="en-US" sz="2000" dirty="0">
                <a:ea typeface="ＭＳ Ｐゴシック" pitchFamily="34" charset="-128"/>
              </a:rPr>
              <a:t>in the limit of repeating this infinitely many times the resulting samples come from the correct distribution (i.e. conditioned </a:t>
            </a:r>
            <a:r>
              <a:rPr lang="en-US" sz="2000">
                <a:ea typeface="ＭＳ Ｐゴシック" pitchFamily="34" charset="-128"/>
              </a:rPr>
              <a:t>on evidence).</a:t>
            </a:r>
            <a:endParaRPr lang="en-US" sz="2000" dirty="0">
              <a:ea typeface="ＭＳ Ｐゴシック" pitchFamily="34" charset="-128"/>
            </a:endParaRPr>
          </a:p>
          <a:p>
            <a:pPr lvl="3"/>
            <a:endParaRPr lang="en-US" sz="800" i="1" dirty="0">
              <a:ea typeface="ＭＳ Ｐゴシック" pitchFamily="34" charset="-128"/>
            </a:endParaRPr>
          </a:p>
          <a:p>
            <a:r>
              <a:rPr lang="en-US" sz="2000" i="1" dirty="0">
                <a:ea typeface="ＭＳ Ｐゴシック" pitchFamily="34" charset="-128"/>
              </a:rPr>
              <a:t>Rationale</a:t>
            </a:r>
            <a:r>
              <a:rPr lang="en-US" sz="2000" dirty="0">
                <a:ea typeface="ＭＳ Ｐゴシック" pitchFamily="34" charset="-128"/>
              </a:rPr>
              <a:t>: both upstream and downstream variables condition on evidence.</a:t>
            </a:r>
          </a:p>
          <a:p>
            <a:pPr marL="1371531" lvl="3" indent="0">
              <a:buNone/>
            </a:pPr>
            <a:r>
              <a:rPr lang="en-US" sz="800" dirty="0">
                <a:ea typeface="ＭＳ Ｐゴシック" pitchFamily="34" charset="-128"/>
              </a:rPr>
              <a:t> </a:t>
            </a:r>
          </a:p>
          <a:p>
            <a:r>
              <a:rPr lang="en-US" sz="20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000" dirty="0">
                <a:ea typeface="ＭＳ Ｐゴシック" pitchFamily="34" charset="-128"/>
              </a:rPr>
              <a:t>“</a:t>
            </a:r>
            <a:r>
              <a:rPr lang="en-US" sz="2000" dirty="0">
                <a:ea typeface="ＭＳ Ｐゴシック" pitchFamily="34" charset="-128"/>
              </a:rPr>
              <a:t>effective</a:t>
            </a:r>
            <a:r>
              <a:rPr lang="en-US" altLang="en-US" sz="2000" dirty="0">
                <a:ea typeface="ＭＳ Ｐゴシック" pitchFamily="34" charset="-128"/>
              </a:rPr>
              <a:t>”</a:t>
            </a:r>
            <a:r>
              <a:rPr lang="en-US" sz="2000" dirty="0">
                <a:ea typeface="ＭＳ Ｐゴシック" pitchFamily="34" charset="-128"/>
              </a:rPr>
              <a:t> samples were obtained, so we want high weight.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How is this better than sampling from the full joint?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In a Bayes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 Net, sampling a variable given all the other variables (e.g. P(R|S,C,W)) is usually much easier than sampling from the full joint distribution</a:t>
            </a:r>
          </a:p>
          <a:p>
            <a:pPr lvl="2"/>
            <a:r>
              <a:rPr lang="en-US" sz="2000" dirty="0">
                <a:ea typeface="ＭＳ Ｐゴシック" pitchFamily="34" charset="-128"/>
              </a:rPr>
              <a:t>Only requires a join on the variable to be sampled (in this case, a join on R)</a:t>
            </a:r>
          </a:p>
          <a:p>
            <a:pPr lvl="2"/>
            <a:r>
              <a:rPr lang="en-US" sz="2000" dirty="0">
                <a:ea typeface="ＭＳ Ｐゴシック" pitchFamily="34" charset="-128"/>
              </a:rPr>
              <a:t>The resulting factor only depends on the variable</a:t>
            </a:r>
            <a:r>
              <a:rPr lang="en-US" altLang="en-US" sz="2000" dirty="0">
                <a:ea typeface="ＭＳ Ｐゴシック" pitchFamily="34" charset="-128"/>
              </a:rPr>
              <a:t>’</a:t>
            </a:r>
            <a:r>
              <a:rPr lang="en-US" sz="2000" dirty="0">
                <a:ea typeface="ＭＳ Ｐゴシック" pitchFamily="34" charset="-128"/>
              </a:rPr>
              <a:t>s parents, its children, and its children</a:t>
            </a:r>
            <a:r>
              <a:rPr lang="en-US" altLang="en-US" sz="2000" dirty="0">
                <a:ea typeface="ＭＳ Ｐゴシック" pitchFamily="34" charset="-128"/>
              </a:rPr>
              <a:t>’</a:t>
            </a:r>
            <a:r>
              <a:rPr lang="en-US" sz="2000" dirty="0">
                <a:ea typeface="ＭＳ Ｐゴシック" pitchFamily="34" charset="-128"/>
              </a:rPr>
              <a:t>s parents (this is often referred to as its Markov blanket)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P( Q )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|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Rejection Sampling  P( Q | e )</a:t>
            </a:r>
            <a:endParaRPr lang="en-US" sz="1200" dirty="0"/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r>
              <a:rPr lang="en-US" sz="2400" dirty="0"/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Further Reading on Gibbs Sampling*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7442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Metropolis-Hastings is one of the more famous MCMC methods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Chain Monte Carlo*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19200" y="1417637"/>
            <a:ext cx="8839200" cy="4525963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Idea</a:t>
            </a:r>
            <a:r>
              <a:rPr lang="en-US" sz="2400" dirty="0">
                <a:ea typeface="ＭＳ Ｐゴシック" pitchFamily="34" charset="-128"/>
              </a:rPr>
              <a:t>: instead of sampling from scratch, create samples that are each like the last one.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Procedure</a:t>
            </a:r>
            <a:r>
              <a:rPr lang="en-US" sz="2400" dirty="0">
                <a:ea typeface="ＭＳ Ｐゴシック" pitchFamily="34" charset="-128"/>
              </a:rPr>
              <a:t>: resample one variable at a time, conditioned on all the rest, but keep evidence fixed.  E.g., for P(</a:t>
            </a:r>
            <a:r>
              <a:rPr lang="en-US" sz="2400" dirty="0" err="1">
                <a:ea typeface="ＭＳ Ｐゴシック" pitchFamily="34" charset="-128"/>
              </a:rPr>
              <a:t>b|c</a:t>
            </a:r>
            <a:r>
              <a:rPr lang="en-US" sz="2400" dirty="0">
                <a:ea typeface="ＭＳ Ｐゴシック" pitchFamily="34" charset="-128"/>
              </a:rPr>
              <a:t>):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Properties</a:t>
            </a:r>
            <a:r>
              <a:rPr lang="en-US" sz="2400" dirty="0">
                <a:ea typeface="ＭＳ Ｐゴシック" pitchFamily="34" charset="-128"/>
              </a:rPr>
              <a:t>: Now samples are not independent (in fact they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re nearly identical), but sample averages are still consistent estimators!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What</a:t>
            </a:r>
            <a:r>
              <a:rPr lang="ja-JP" altLang="en-US" sz="2400" i="1" dirty="0">
                <a:ea typeface="ＭＳ Ｐゴシック" pitchFamily="34" charset="-128"/>
              </a:rPr>
              <a:t>’</a:t>
            </a:r>
            <a:r>
              <a:rPr lang="en-US" altLang="ja-JP" sz="2400" i="1" dirty="0">
                <a:ea typeface="ＭＳ Ｐゴシック" pitchFamily="34" charset="-128"/>
              </a:rPr>
              <a:t>s the point</a:t>
            </a:r>
            <a:r>
              <a:rPr lang="en-US" altLang="ja-JP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86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048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86" name="AutoShape 6"/>
          <p:cNvCxnSpPr>
            <a:cxnSpLocks noChangeShapeType="1"/>
            <a:stCxn id="71684" idx="6"/>
            <a:endCxn id="71685" idx="2"/>
          </p:cNvCxnSpPr>
          <p:nvPr/>
        </p:nvCxnSpPr>
        <p:spPr bwMode="auto">
          <a:xfrm>
            <a:off x="2819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687" name="Oval 11"/>
          <p:cNvSpPr>
            <a:spLocks noChangeArrowheads="1"/>
          </p:cNvSpPr>
          <p:nvPr/>
        </p:nvSpPr>
        <p:spPr bwMode="auto">
          <a:xfrm>
            <a:off x="1524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+b</a:t>
            </a:r>
          </a:p>
        </p:txBody>
      </p:sp>
      <p:cxnSp>
        <p:nvCxnSpPr>
          <p:cNvPr id="71688" name="AutoShape 12"/>
          <p:cNvCxnSpPr>
            <a:cxnSpLocks noChangeShapeType="1"/>
            <a:stCxn id="71687" idx="6"/>
            <a:endCxn id="71684" idx="2"/>
          </p:cNvCxnSpPr>
          <p:nvPr/>
        </p:nvCxnSpPr>
        <p:spPr bwMode="auto">
          <a:xfrm>
            <a:off x="2057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5105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867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5638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4343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876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772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8534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8305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7010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7543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stCxn id="71684" idx="7"/>
            <a:endCxn id="71684" idx="3"/>
          </p:cNvCxnSpPr>
          <p:nvPr/>
        </p:nvCxnSpPr>
        <p:spPr>
          <a:xfrm rot="16200000" flipH="1" flipV="1">
            <a:off x="2363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1685" idx="7"/>
            <a:endCxn id="71685" idx="3"/>
          </p:cNvCxnSpPr>
          <p:nvPr/>
        </p:nvCxnSpPr>
        <p:spPr>
          <a:xfrm rot="16200000" flipH="1" flipV="1">
            <a:off x="3125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4421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945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618" idx="7"/>
            <a:endCxn id="25618" idx="3"/>
          </p:cNvCxnSpPr>
          <p:nvPr/>
        </p:nvCxnSpPr>
        <p:spPr>
          <a:xfrm rot="16200000" flipH="1" flipV="1">
            <a:off x="7088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850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5240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4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60198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Interleave joining and marginalizing</a:t>
            </a:r>
          </a:p>
          <a:p>
            <a:pPr lvl="5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5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err="1">
                <a:ea typeface="ＭＳ Ｐゴシック" pitchFamily="34" charset="-128"/>
              </a:rPr>
              <a:t>d</a:t>
            </a:r>
            <a:r>
              <a:rPr lang="en-US" sz="2400" baseline="30000" dirty="0" err="1">
                <a:ea typeface="ＭＳ Ｐゴシック" pitchFamily="34" charset="-128"/>
              </a:rPr>
              <a:t>k</a:t>
            </a:r>
            <a:r>
              <a:rPr lang="en-US" sz="2400" dirty="0">
                <a:ea typeface="ＭＳ Ｐゴシック" pitchFamily="34" charset="-128"/>
              </a:rPr>
              <a:t> entries computed for a factor over k variables with domain sizes d</a:t>
            </a:r>
          </a:p>
          <a:p>
            <a:pPr lvl="7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7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Ordering of elimination of hidden variables can affect size of factors generated</a:t>
            </a:r>
          </a:p>
          <a:p>
            <a:pPr lvl="8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 lvl="8">
              <a:lnSpc>
                <a:spcPct val="90000"/>
              </a:lnSpc>
            </a:pPr>
            <a:endParaRPr lang="en-US" sz="1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Worst case: running time exponential in the size of the Bayes’ net</a:t>
            </a:r>
          </a:p>
          <a:p>
            <a:pPr lvl="1">
              <a:lnSpc>
                <a:spcPct val="90000"/>
              </a:lnSpc>
            </a:pPr>
            <a:endParaRPr lang="en-US" sz="22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58200" y="2971800"/>
            <a:ext cx="2113006" cy="1371600"/>
            <a:chOff x="3810000" y="2743200"/>
            <a:chExt cx="2514600" cy="1752600"/>
          </a:xfrm>
        </p:grpSpPr>
        <p:sp>
          <p:nvSpPr>
            <p:cNvPr id="5" name="Oval 4"/>
            <p:cNvSpPr/>
            <p:nvPr/>
          </p:nvSpPr>
          <p:spPr bwMode="auto">
            <a:xfrm>
              <a:off x="59436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5410200" y="35052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4102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419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8100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5943600" y="41148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14" idx="4"/>
            </p:cNvCxnSpPr>
            <p:nvPr/>
          </p:nvCxnSpPr>
          <p:spPr bwMode="auto">
            <a:xfrm>
              <a:off x="40005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3" idx="4"/>
            </p:cNvCxnSpPr>
            <p:nvPr/>
          </p:nvCxnSpPr>
          <p:spPr bwMode="auto">
            <a:xfrm>
              <a:off x="5219700" y="3087688"/>
              <a:ext cx="3810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3" idx="4"/>
              <a:endCxn id="14" idx="7"/>
            </p:cNvCxnSpPr>
            <p:nvPr/>
          </p:nvCxnSpPr>
          <p:spPr bwMode="auto">
            <a:xfrm flipH="1">
              <a:off x="4135438" y="3087688"/>
              <a:ext cx="1084262" cy="3968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3" idx="4"/>
              <a:endCxn id="15" idx="0"/>
            </p:cNvCxnSpPr>
            <p:nvPr/>
          </p:nvCxnSpPr>
          <p:spPr bwMode="auto">
            <a:xfrm flipH="1">
              <a:off x="4610100" y="3087688"/>
              <a:ext cx="609600" cy="3413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 bwMode="auto">
            <a:xfrm>
              <a:off x="5029200" y="2743200"/>
              <a:ext cx="381000" cy="344488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32500" lnSpcReduction="20000"/>
            </a:bodyPr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4419600" y="3429000"/>
              <a:ext cx="381000" cy="3810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2400" b="1" kern="12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5" idx="4"/>
            </p:cNvCxnSpPr>
            <p:nvPr/>
          </p:nvCxnSpPr>
          <p:spPr bwMode="auto">
            <a:xfrm>
              <a:off x="4610100" y="3810000"/>
              <a:ext cx="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9" name="Picture 18" descr="TP_tmp.png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53688" y="2819400"/>
              <a:ext cx="152400" cy="17417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P_tmp.png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95800" y="3565317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P_tmp.png"/>
            <p:cNvPicPr>
              <a:picLocks noChangeAspect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3556718"/>
              <a:ext cx="230207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1" descr="TP_tmp.png"/>
            <p:cNvPicPr>
              <a:picLocks noChangeAspect="1"/>
            </p:cNvPicPr>
            <p:nvPr/>
          </p:nvPicPr>
          <p:blipFill>
            <a:blip r:embed="rId2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4112" y="4209808"/>
              <a:ext cx="17708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TP_tmp.png"/>
            <p:cNvPicPr>
              <a:picLocks noChangeAspect="1"/>
            </p:cNvPicPr>
            <p:nvPr/>
          </p:nvPicPr>
          <p:blipFill>
            <a:blip r:embed="rId2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13508" y="4202830"/>
              <a:ext cx="194791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 bwMode="auto">
            <a:xfrm>
              <a:off x="56007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25" name="Picture 24" descr="TP_tmp.png"/>
            <p:cNvPicPr>
              <a:picLocks noChangeAspect="1"/>
            </p:cNvPicPr>
            <p:nvPr/>
          </p:nvPicPr>
          <p:blipFill>
            <a:blip r:embed="rId2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006" y="3621087"/>
              <a:ext cx="453390" cy="18891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P_tmp.png"/>
            <p:cNvPicPr>
              <a:picLocks noChangeAspect="1"/>
            </p:cNvPicPr>
            <p:nvPr/>
          </p:nvPicPr>
          <p:blipFill>
            <a:blip r:embed="rId3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0200" y="4204956"/>
              <a:ext cx="371872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P_tmp.png"/>
            <p:cNvPicPr>
              <a:picLocks noChangeAspect="1"/>
            </p:cNvPicPr>
            <p:nvPr/>
          </p:nvPicPr>
          <p:blipFill>
            <a:blip r:embed="rId3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800" y="4191000"/>
              <a:ext cx="212499" cy="1770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28" name="Straight Arrow Connector 27"/>
            <p:cNvCxnSpPr>
              <a:stCxn id="13" idx="4"/>
            </p:cNvCxnSpPr>
            <p:nvPr/>
          </p:nvCxnSpPr>
          <p:spPr bwMode="auto">
            <a:xfrm>
              <a:off x="5219700" y="3087688"/>
              <a:ext cx="914400" cy="41751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134100" y="38862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30" name="Picture 29" descr="TP_tmp.png"/>
            <p:cNvPicPr>
              <a:picLocks noChangeAspect="1"/>
            </p:cNvPicPr>
            <p:nvPr/>
          </p:nvPicPr>
          <p:blipFill>
            <a:blip r:embed="rId3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02092" y="3632917"/>
              <a:ext cx="247915" cy="17708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4876800" y="3505200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4876800" y="4049713"/>
              <a:ext cx="3433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kern="1200">
                  <a:latin typeface="Calibri" pitchFamily="34" charset="0"/>
                  <a:cs typeface="Calibri" pitchFamily="34" charset="0"/>
                </a:rPr>
                <a:t>…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91400" y="4800600"/>
            <a:ext cx="4643894" cy="1848540"/>
            <a:chOff x="3124200" y="2286000"/>
            <a:chExt cx="7848600" cy="3124200"/>
          </a:xfrm>
        </p:grpSpPr>
        <p:cxnSp>
          <p:nvCxnSpPr>
            <p:cNvPr id="34" name="Straight Arrow Connector 33"/>
            <p:cNvCxnSpPr>
              <a:stCxn id="136" idx="4"/>
              <a:endCxn id="122" idx="0"/>
            </p:cNvCxnSpPr>
            <p:nvPr/>
          </p:nvCxnSpPr>
          <p:spPr bwMode="auto">
            <a:xfrm flipH="1">
              <a:off x="3314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5" name="Group 1"/>
            <p:cNvGrpSpPr>
              <a:grpSpLocks/>
            </p:cNvGrpSpPr>
            <p:nvPr/>
          </p:nvGrpSpPr>
          <p:grpSpPr bwMode="auto">
            <a:xfrm>
              <a:off x="3352800" y="2286000"/>
              <a:ext cx="381000" cy="381000"/>
              <a:chOff x="2438400" y="3429000"/>
              <a:chExt cx="381000" cy="381000"/>
            </a:xfrm>
          </p:grpSpPr>
          <p:sp>
            <p:nvSpPr>
              <p:cNvPr id="136" name="Oval 135"/>
              <p:cNvSpPr/>
              <p:nvPr/>
            </p:nvSpPr>
            <p:spPr bwMode="auto">
              <a:xfrm>
                <a:off x="2438400" y="3429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7" name="Picture 136" descr="TP_tmp.png"/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514600" y="35567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6" name="Group 52229"/>
            <p:cNvGrpSpPr>
              <a:grpSpLocks/>
            </p:cNvGrpSpPr>
            <p:nvPr/>
          </p:nvGrpSpPr>
          <p:grpSpPr bwMode="auto">
            <a:xfrm>
              <a:off x="4419600" y="2286000"/>
              <a:ext cx="381000" cy="381000"/>
              <a:chOff x="2057400" y="1828800"/>
              <a:chExt cx="381000" cy="381000"/>
            </a:xfrm>
          </p:grpSpPr>
          <p:sp>
            <p:nvSpPr>
              <p:cNvPr id="134" name="Oval 133"/>
              <p:cNvSpPr/>
              <p:nvPr/>
            </p:nvSpPr>
            <p:spPr bwMode="auto">
              <a:xfrm>
                <a:off x="2057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5" name="Picture 134" descr="TP_tmp.png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3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133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7" name="Group 52232"/>
            <p:cNvGrpSpPr>
              <a:grpSpLocks/>
            </p:cNvGrpSpPr>
            <p:nvPr/>
          </p:nvGrpSpPr>
          <p:grpSpPr bwMode="auto">
            <a:xfrm>
              <a:off x="5486400" y="2286000"/>
              <a:ext cx="381000" cy="381000"/>
              <a:chOff x="3124200" y="1828800"/>
              <a:chExt cx="381000" cy="381000"/>
            </a:xfrm>
          </p:grpSpPr>
          <p:sp>
            <p:nvSpPr>
              <p:cNvPr id="132" name="Oval 131"/>
              <p:cNvSpPr/>
              <p:nvPr/>
            </p:nvSpPr>
            <p:spPr bwMode="auto">
              <a:xfrm>
                <a:off x="31242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3" name="Picture 132" descr="TP_tmp.png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3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2004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8" name="Group 52235"/>
            <p:cNvGrpSpPr>
              <a:grpSpLocks/>
            </p:cNvGrpSpPr>
            <p:nvPr/>
          </p:nvGrpSpPr>
          <p:grpSpPr bwMode="auto">
            <a:xfrm>
              <a:off x="6553200" y="2286000"/>
              <a:ext cx="381000" cy="381000"/>
              <a:chOff x="4191000" y="1828800"/>
              <a:chExt cx="381000" cy="381000"/>
            </a:xfrm>
          </p:grpSpPr>
          <p:sp>
            <p:nvSpPr>
              <p:cNvPr id="130" name="Oval 129"/>
              <p:cNvSpPr/>
              <p:nvPr/>
            </p:nvSpPr>
            <p:spPr bwMode="auto">
              <a:xfrm>
                <a:off x="41910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31" name="Picture 130" descr="TP_tmp.png"/>
              <p:cNvPicPr>
                <a:picLocks noChangeAspect="1"/>
              </p:cNvPicPr>
              <p:nvPr>
                <p:custDataLst>
                  <p:tags r:id="rId19"/>
                </p:custDataLst>
              </p:nvPr>
            </p:nvPicPr>
            <p:blipFill>
              <a:blip r:embed="rId3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2672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39" name="Group 52238"/>
            <p:cNvGrpSpPr>
              <a:grpSpLocks/>
            </p:cNvGrpSpPr>
            <p:nvPr/>
          </p:nvGrpSpPr>
          <p:grpSpPr bwMode="auto">
            <a:xfrm>
              <a:off x="7620000" y="2286000"/>
              <a:ext cx="381000" cy="381000"/>
              <a:chOff x="5257800" y="1828800"/>
              <a:chExt cx="381000" cy="381000"/>
            </a:xfrm>
          </p:grpSpPr>
          <p:sp>
            <p:nvSpPr>
              <p:cNvPr id="128" name="Oval 127"/>
              <p:cNvSpPr/>
              <p:nvPr/>
            </p:nvSpPr>
            <p:spPr bwMode="auto">
              <a:xfrm>
                <a:off x="52578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9" name="Picture 128" descr="TP_tmp.png"/>
              <p:cNvPicPr>
                <a:picLocks noChangeAspect="1"/>
              </p:cNvPicPr>
              <p:nvPr>
                <p:custDataLst>
                  <p:tags r:id="rId18"/>
                </p:custDataLst>
              </p:nvPr>
            </p:nvPicPr>
            <p:blipFill>
              <a:blip r:embed="rId3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340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0" name="Group 52241"/>
            <p:cNvGrpSpPr>
              <a:grpSpLocks/>
            </p:cNvGrpSpPr>
            <p:nvPr/>
          </p:nvGrpSpPr>
          <p:grpSpPr bwMode="auto">
            <a:xfrm>
              <a:off x="8686800" y="2286000"/>
              <a:ext cx="381000" cy="381000"/>
              <a:chOff x="6324600" y="1828800"/>
              <a:chExt cx="381000" cy="3810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63246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7" name="Picture 126" descr="TP_tmp.png"/>
              <p:cNvPicPr>
                <a:picLocks noChangeAspect="1"/>
              </p:cNvPicPr>
              <p:nvPr>
                <p:custDataLst>
                  <p:tags r:id="rId17"/>
                </p:custDataLst>
              </p:nvPr>
            </p:nvPicPr>
            <p:blipFill>
              <a:blip r:embed="rId3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4008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1" name="Group 52244"/>
            <p:cNvGrpSpPr>
              <a:grpSpLocks/>
            </p:cNvGrpSpPr>
            <p:nvPr/>
          </p:nvGrpSpPr>
          <p:grpSpPr bwMode="auto">
            <a:xfrm>
              <a:off x="9753600" y="2286000"/>
              <a:ext cx="381000" cy="381000"/>
              <a:chOff x="7391400" y="1828800"/>
              <a:chExt cx="381000" cy="381000"/>
            </a:xfrm>
          </p:grpSpPr>
          <p:sp>
            <p:nvSpPr>
              <p:cNvPr id="124" name="Oval 123"/>
              <p:cNvSpPr/>
              <p:nvPr/>
            </p:nvSpPr>
            <p:spPr bwMode="auto">
              <a:xfrm>
                <a:off x="7391400" y="18288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5" name="Picture 124" descr="TP_tmp.png"/>
              <p:cNvPicPr>
                <a:picLocks noChangeAspect="1"/>
              </p:cNvPicPr>
              <p:nvPr>
                <p:custDataLst>
                  <p:tags r:id="rId16"/>
                </p:custDataLst>
              </p:nvPr>
            </p:nvPicPr>
            <p:blipFill>
              <a:blip r:embed="rId3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467600" y="1956518"/>
                <a:ext cx="230207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2" name="Group 52253"/>
            <p:cNvGrpSpPr>
              <a:grpSpLocks/>
            </p:cNvGrpSpPr>
            <p:nvPr/>
          </p:nvGrpSpPr>
          <p:grpSpPr bwMode="auto">
            <a:xfrm>
              <a:off x="3124200" y="3048000"/>
              <a:ext cx="381000" cy="381000"/>
              <a:chOff x="762000" y="2743200"/>
              <a:chExt cx="381000" cy="381000"/>
            </a:xfrm>
          </p:grpSpPr>
          <p:sp>
            <p:nvSpPr>
              <p:cNvPr id="122" name="Oval 121"/>
              <p:cNvSpPr/>
              <p:nvPr/>
            </p:nvSpPr>
            <p:spPr bwMode="auto">
              <a:xfrm>
                <a:off x="762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3" name="Picture 122" descr="TP_tmp.png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64763" y="2870918"/>
                <a:ext cx="177082" cy="177082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3" name="Group 225"/>
            <p:cNvGrpSpPr>
              <a:grpSpLocks/>
            </p:cNvGrpSpPr>
            <p:nvPr/>
          </p:nvGrpSpPr>
          <p:grpSpPr bwMode="auto">
            <a:xfrm>
              <a:off x="4191000" y="3048000"/>
              <a:ext cx="381000" cy="381000"/>
              <a:chOff x="1828800" y="2743200"/>
              <a:chExt cx="381000" cy="381000"/>
            </a:xfrm>
          </p:grpSpPr>
          <p:sp>
            <p:nvSpPr>
              <p:cNvPr id="120" name="Oval 119"/>
              <p:cNvSpPr/>
              <p:nvPr/>
            </p:nvSpPr>
            <p:spPr bwMode="auto">
              <a:xfrm>
                <a:off x="1828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21" name="Picture 120" descr="TP_tmp.png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4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922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4" name="Group 229"/>
            <p:cNvGrpSpPr>
              <a:grpSpLocks/>
            </p:cNvGrpSpPr>
            <p:nvPr/>
          </p:nvGrpSpPr>
          <p:grpSpPr bwMode="auto">
            <a:xfrm>
              <a:off x="5257800" y="3048000"/>
              <a:ext cx="381000" cy="381000"/>
              <a:chOff x="2895600" y="2743200"/>
              <a:chExt cx="381000" cy="381000"/>
            </a:xfrm>
          </p:grpSpPr>
          <p:sp>
            <p:nvSpPr>
              <p:cNvPr id="118" name="Oval 117"/>
              <p:cNvSpPr/>
              <p:nvPr/>
            </p:nvSpPr>
            <p:spPr bwMode="auto">
              <a:xfrm>
                <a:off x="2895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9" name="Picture 118" descr="TP_tmp.png"/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4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89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5" name="Group 232"/>
            <p:cNvGrpSpPr>
              <a:grpSpLocks/>
            </p:cNvGrpSpPr>
            <p:nvPr/>
          </p:nvGrpSpPr>
          <p:grpSpPr bwMode="auto">
            <a:xfrm>
              <a:off x="6324600" y="3048000"/>
              <a:ext cx="381000" cy="381000"/>
              <a:chOff x="3962400" y="2743200"/>
              <a:chExt cx="381000" cy="381000"/>
            </a:xfrm>
          </p:grpSpPr>
          <p:sp>
            <p:nvSpPr>
              <p:cNvPr id="116" name="Oval 115"/>
              <p:cNvSpPr/>
              <p:nvPr/>
            </p:nvSpPr>
            <p:spPr bwMode="auto">
              <a:xfrm>
                <a:off x="39624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7" name="Picture 116" descr="TP_tmp.png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4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563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6" name="Group 235"/>
            <p:cNvGrpSpPr>
              <a:grpSpLocks/>
            </p:cNvGrpSpPr>
            <p:nvPr/>
          </p:nvGrpSpPr>
          <p:grpSpPr bwMode="auto">
            <a:xfrm>
              <a:off x="7391400" y="3048000"/>
              <a:ext cx="381000" cy="381000"/>
              <a:chOff x="5029200" y="2743200"/>
              <a:chExt cx="381000" cy="381000"/>
            </a:xfrm>
          </p:grpSpPr>
          <p:sp>
            <p:nvSpPr>
              <p:cNvPr id="114" name="Oval 113"/>
              <p:cNvSpPr/>
              <p:nvPr/>
            </p:nvSpPr>
            <p:spPr bwMode="auto">
              <a:xfrm>
                <a:off x="50292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5" name="Picture 114" descr="TP_tmp.png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1231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7" name="Group 238"/>
            <p:cNvGrpSpPr>
              <a:grpSpLocks/>
            </p:cNvGrpSpPr>
            <p:nvPr/>
          </p:nvGrpSpPr>
          <p:grpSpPr bwMode="auto">
            <a:xfrm>
              <a:off x="8458200" y="3048000"/>
              <a:ext cx="381000" cy="381000"/>
              <a:chOff x="6096000" y="2743200"/>
              <a:chExt cx="381000" cy="381000"/>
            </a:xfrm>
          </p:grpSpPr>
          <p:sp>
            <p:nvSpPr>
              <p:cNvPr id="112" name="Oval 111"/>
              <p:cNvSpPr/>
              <p:nvPr/>
            </p:nvSpPr>
            <p:spPr bwMode="auto">
              <a:xfrm>
                <a:off x="60960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3" name="Picture 112" descr="TP_tmp.png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4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1899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8" name="Group 241"/>
            <p:cNvGrpSpPr>
              <a:grpSpLocks/>
            </p:cNvGrpSpPr>
            <p:nvPr/>
          </p:nvGrpSpPr>
          <p:grpSpPr bwMode="auto">
            <a:xfrm>
              <a:off x="9525000" y="3048000"/>
              <a:ext cx="381000" cy="381000"/>
              <a:chOff x="7162800" y="2743200"/>
              <a:chExt cx="381000" cy="381000"/>
            </a:xfrm>
          </p:grpSpPr>
          <p:sp>
            <p:nvSpPr>
              <p:cNvPr id="110" name="Oval 109"/>
              <p:cNvSpPr/>
              <p:nvPr/>
            </p:nvSpPr>
            <p:spPr bwMode="auto">
              <a:xfrm>
                <a:off x="71628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11" name="Picture 110" descr="TP_tmp.png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4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2567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9" name="Group 244"/>
            <p:cNvGrpSpPr>
              <a:grpSpLocks/>
            </p:cNvGrpSpPr>
            <p:nvPr/>
          </p:nvGrpSpPr>
          <p:grpSpPr bwMode="auto">
            <a:xfrm>
              <a:off x="10591800" y="3048000"/>
              <a:ext cx="381000" cy="381000"/>
              <a:chOff x="8229600" y="2743200"/>
              <a:chExt cx="381000" cy="381000"/>
            </a:xfrm>
          </p:grpSpPr>
          <p:sp>
            <p:nvSpPr>
              <p:cNvPr id="108" name="Oval 107"/>
              <p:cNvSpPr/>
              <p:nvPr/>
            </p:nvSpPr>
            <p:spPr bwMode="auto">
              <a:xfrm>
                <a:off x="8229600" y="2743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9" name="Picture 108" descr="TP_tmp.png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4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8323508" y="2870918"/>
                <a:ext cx="194791" cy="177083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0" name="Group 247"/>
            <p:cNvGrpSpPr>
              <a:grpSpLocks/>
            </p:cNvGrpSpPr>
            <p:nvPr/>
          </p:nvGrpSpPr>
          <p:grpSpPr bwMode="auto">
            <a:xfrm>
              <a:off x="3657600" y="3733800"/>
              <a:ext cx="381000" cy="381000"/>
              <a:chOff x="1295400" y="3276600"/>
              <a:chExt cx="381000" cy="381000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1295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7" name="Picture 106" descr="TP_tmp.png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4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336183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1" name="Group 204"/>
            <p:cNvGrpSpPr>
              <a:grpSpLocks/>
            </p:cNvGrpSpPr>
            <p:nvPr/>
          </p:nvGrpSpPr>
          <p:grpSpPr bwMode="auto">
            <a:xfrm>
              <a:off x="5791200" y="3733800"/>
              <a:ext cx="381000" cy="381000"/>
              <a:chOff x="3429000" y="3276600"/>
              <a:chExt cx="381000" cy="381000"/>
            </a:xfrm>
          </p:grpSpPr>
          <p:sp>
            <p:nvSpPr>
              <p:cNvPr id="104" name="Oval 103"/>
              <p:cNvSpPr/>
              <p:nvPr/>
            </p:nvSpPr>
            <p:spPr bwMode="auto">
              <a:xfrm>
                <a:off x="34290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5" name="Picture 104" descr="TP_tmp.pn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4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4697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2" name="Group 253"/>
            <p:cNvGrpSpPr>
              <a:grpSpLocks/>
            </p:cNvGrpSpPr>
            <p:nvPr/>
          </p:nvGrpSpPr>
          <p:grpSpPr bwMode="auto">
            <a:xfrm>
              <a:off x="7924800" y="3733800"/>
              <a:ext cx="381000" cy="381000"/>
              <a:chOff x="5562600" y="3276600"/>
              <a:chExt cx="381000" cy="381000"/>
            </a:xfrm>
          </p:grpSpPr>
          <p:sp>
            <p:nvSpPr>
              <p:cNvPr id="102" name="Oval 101"/>
              <p:cNvSpPr/>
              <p:nvPr/>
            </p:nvSpPr>
            <p:spPr bwMode="auto">
              <a:xfrm>
                <a:off x="55626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3" name="Picture 102" descr="TP_tmp.pn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5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6033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3" name="Group 201"/>
            <p:cNvGrpSpPr>
              <a:grpSpLocks/>
            </p:cNvGrpSpPr>
            <p:nvPr/>
          </p:nvGrpSpPr>
          <p:grpSpPr bwMode="auto">
            <a:xfrm>
              <a:off x="10134600" y="3733800"/>
              <a:ext cx="381000" cy="381000"/>
              <a:chOff x="7772400" y="3276600"/>
              <a:chExt cx="381000" cy="381000"/>
            </a:xfrm>
          </p:grpSpPr>
          <p:sp>
            <p:nvSpPr>
              <p:cNvPr id="100" name="Oval 99"/>
              <p:cNvSpPr/>
              <p:nvPr/>
            </p:nvSpPr>
            <p:spPr bwMode="auto">
              <a:xfrm>
                <a:off x="7772400" y="3276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101" name="Picture 100" descr="TP_tmp.png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7813184" y="3404318"/>
                <a:ext cx="301040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4" name="Group 207"/>
            <p:cNvGrpSpPr>
              <a:grpSpLocks/>
            </p:cNvGrpSpPr>
            <p:nvPr/>
          </p:nvGrpSpPr>
          <p:grpSpPr bwMode="auto">
            <a:xfrm>
              <a:off x="4649788" y="4343400"/>
              <a:ext cx="530225" cy="381000"/>
              <a:chOff x="2287880" y="3810000"/>
              <a:chExt cx="531247" cy="381000"/>
            </a:xfrm>
          </p:grpSpPr>
          <p:sp>
            <p:nvSpPr>
              <p:cNvPr id="98" name="Oval 97"/>
              <p:cNvSpPr/>
              <p:nvPr/>
            </p:nvSpPr>
            <p:spPr bwMode="auto">
              <a:xfrm>
                <a:off x="2362636" y="3810000"/>
                <a:ext cx="38014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9" name="Picture 98" descr="TP_tmp.png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5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287880" y="3937718"/>
                <a:ext cx="531247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5" name="Group 210"/>
            <p:cNvGrpSpPr>
              <a:grpSpLocks/>
            </p:cNvGrpSpPr>
            <p:nvPr/>
          </p:nvGrpSpPr>
          <p:grpSpPr bwMode="auto">
            <a:xfrm>
              <a:off x="8924925" y="4343400"/>
              <a:ext cx="514350" cy="381000"/>
              <a:chOff x="6563934" y="3810000"/>
              <a:chExt cx="513539" cy="381000"/>
            </a:xfrm>
          </p:grpSpPr>
          <p:sp>
            <p:nvSpPr>
              <p:cNvPr id="96" name="Oval 95"/>
              <p:cNvSpPr/>
              <p:nvPr/>
            </p:nvSpPr>
            <p:spPr bwMode="auto">
              <a:xfrm>
                <a:off x="6628919" y="3810000"/>
                <a:ext cx="381984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7" name="Picture 96" descr="TP_tmp.png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5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563934" y="3937718"/>
                <a:ext cx="513539" cy="194791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56" name="Group 213"/>
            <p:cNvGrpSpPr>
              <a:grpSpLocks/>
            </p:cNvGrpSpPr>
            <p:nvPr/>
          </p:nvGrpSpPr>
          <p:grpSpPr bwMode="auto">
            <a:xfrm>
              <a:off x="6934200" y="5029200"/>
              <a:ext cx="381000" cy="381000"/>
              <a:chOff x="4572000" y="4191000"/>
              <a:chExt cx="381000" cy="381000"/>
            </a:xfrm>
          </p:grpSpPr>
          <p:sp>
            <p:nvSpPr>
              <p:cNvPr id="94" name="Oval 93"/>
              <p:cNvSpPr/>
              <p:nvPr/>
            </p:nvSpPr>
            <p:spPr bwMode="auto">
              <a:xfrm>
                <a:off x="4572000" y="41910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400" b="1" dirty="0"/>
              </a:p>
            </p:txBody>
          </p:sp>
          <p:pic>
            <p:nvPicPr>
              <p:cNvPr id="95" name="Picture 94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701325" y="4318718"/>
                <a:ext cx="123958" cy="141666"/>
              </a:xfrm>
              <a:prstGeom prst="rect">
                <a:avLst/>
              </a:prstGeom>
              <a:noFill/>
              <a:ln/>
              <a:effectLst/>
              <a:extLst>
                <a:ext uri="{909E8E84-426E-40DD-AFC4-6F175D3DCCD1}">
                  <a14:hiddenFill xmlns:a14="http://schemas.microsoft.com/office/drawing/2010/main">
                    <a:pattFill prst="pct5">
                      <a:fgClr>
                        <a:srgbClr val="FFFFFF">
                          <a:alpha val="0"/>
                        </a:srgbClr>
                      </a:fgClr>
                      <a:bgClr>
                        <a:srgbClr val="FFFFFF">
                          <a:alpha val="0"/>
                        </a:srgbClr>
                      </a:bgClr>
                    </a:patt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7357" dir="2700000" rotWithShape="0">
                        <a:scrgbClr r="0" g="0" b="0"/>
                      </a:outerShdw>
                    </a:effectLst>
                  </a14:hiddenEffects>
                </a:ext>
                <a:ext uri="{31F19639-BCED-4A60-ADC4-E9642A236FB7}">
                  <a14:hiddenScene3d xmlns:a14="http://schemas.microsoft.com/office/drawing/2010/main">
                    <a:camera prst="orthographicFront">
                      <a:rot lat="0" lon="0" rev="0"/>
                    </a:camera>
                    <a:lightRig rig="threePt" dir="t">
                      <a:rot lat="0" lon="0" rev="0"/>
                    </a:lightRig>
                  </a14:hiddenScene3d>
                </a:ext>
                <a:ext uri="{E45631CC-5BF2-4C18-A39C-3461C7D3F71A}">
                  <a14:hiddenSp3d xmlns:a14="http://schemas.microsoft.com/office/drawing/2010/main" extrusionH="457200">
                    <a:contourClr>
                      <a:srgbClr val="000000"/>
                    </a:contourClr>
                  </a14:hiddenSp3d>
                </a:ex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cxnSp>
          <p:nvCxnSpPr>
            <p:cNvPr id="57" name="Straight Arrow Connector 56"/>
            <p:cNvCxnSpPr>
              <a:stCxn id="134" idx="4"/>
              <a:endCxn id="122" idx="0"/>
            </p:cNvCxnSpPr>
            <p:nvPr/>
          </p:nvCxnSpPr>
          <p:spPr bwMode="auto">
            <a:xfrm flipH="1">
              <a:off x="33147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132" idx="4"/>
              <a:endCxn id="122" idx="0"/>
            </p:cNvCxnSpPr>
            <p:nvPr/>
          </p:nvCxnSpPr>
          <p:spPr bwMode="auto">
            <a:xfrm flipH="1">
              <a:off x="33147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136" idx="4"/>
              <a:endCxn id="120" idx="0"/>
            </p:cNvCxnSpPr>
            <p:nvPr/>
          </p:nvCxnSpPr>
          <p:spPr bwMode="auto">
            <a:xfrm>
              <a:off x="3543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132" idx="4"/>
              <a:endCxn id="120" idx="0"/>
            </p:cNvCxnSpPr>
            <p:nvPr/>
          </p:nvCxnSpPr>
          <p:spPr bwMode="auto">
            <a:xfrm flipH="1">
              <a:off x="43815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130" idx="4"/>
              <a:endCxn id="120" idx="0"/>
            </p:cNvCxnSpPr>
            <p:nvPr/>
          </p:nvCxnSpPr>
          <p:spPr bwMode="auto">
            <a:xfrm flipH="1">
              <a:off x="43815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34" idx="4"/>
              <a:endCxn id="114" idx="0"/>
            </p:cNvCxnSpPr>
            <p:nvPr/>
          </p:nvCxnSpPr>
          <p:spPr bwMode="auto">
            <a:xfrm>
              <a:off x="46101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128" idx="4"/>
              <a:endCxn id="114" idx="0"/>
            </p:cNvCxnSpPr>
            <p:nvPr/>
          </p:nvCxnSpPr>
          <p:spPr bwMode="auto">
            <a:xfrm flipH="1">
              <a:off x="75819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124" idx="4"/>
              <a:endCxn id="114" idx="0"/>
            </p:cNvCxnSpPr>
            <p:nvPr/>
          </p:nvCxnSpPr>
          <p:spPr bwMode="auto">
            <a:xfrm flipH="1">
              <a:off x="7581900" y="2667000"/>
              <a:ext cx="2362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24" idx="4"/>
              <a:endCxn id="108" idx="0"/>
            </p:cNvCxnSpPr>
            <p:nvPr/>
          </p:nvCxnSpPr>
          <p:spPr bwMode="auto">
            <a:xfrm>
              <a:off x="9944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124" idx="4"/>
              <a:endCxn id="110" idx="0"/>
            </p:cNvCxnSpPr>
            <p:nvPr/>
          </p:nvCxnSpPr>
          <p:spPr bwMode="auto">
            <a:xfrm flipH="1">
              <a:off x="97155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26" idx="4"/>
              <a:endCxn id="108" idx="0"/>
            </p:cNvCxnSpPr>
            <p:nvPr/>
          </p:nvCxnSpPr>
          <p:spPr bwMode="auto">
            <a:xfrm>
              <a:off x="88773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128" idx="4"/>
              <a:endCxn id="108" idx="0"/>
            </p:cNvCxnSpPr>
            <p:nvPr/>
          </p:nvCxnSpPr>
          <p:spPr bwMode="auto">
            <a:xfrm>
              <a:off x="7810500" y="2667000"/>
              <a:ext cx="29718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130" idx="4"/>
              <a:endCxn id="112" idx="0"/>
            </p:cNvCxnSpPr>
            <p:nvPr/>
          </p:nvCxnSpPr>
          <p:spPr bwMode="auto">
            <a:xfrm>
              <a:off x="67437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28" idx="4"/>
              <a:endCxn id="112" idx="0"/>
            </p:cNvCxnSpPr>
            <p:nvPr/>
          </p:nvCxnSpPr>
          <p:spPr bwMode="auto">
            <a:xfrm>
              <a:off x="78105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132" idx="4"/>
              <a:endCxn id="116" idx="0"/>
            </p:cNvCxnSpPr>
            <p:nvPr/>
          </p:nvCxnSpPr>
          <p:spPr bwMode="auto">
            <a:xfrm>
              <a:off x="56769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130" idx="4"/>
              <a:endCxn id="116" idx="0"/>
            </p:cNvCxnSpPr>
            <p:nvPr/>
          </p:nvCxnSpPr>
          <p:spPr bwMode="auto">
            <a:xfrm flipH="1">
              <a:off x="65151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132" idx="4"/>
              <a:endCxn id="118" idx="0"/>
            </p:cNvCxnSpPr>
            <p:nvPr/>
          </p:nvCxnSpPr>
          <p:spPr bwMode="auto">
            <a:xfrm flipH="1">
              <a:off x="54483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134" idx="4"/>
              <a:endCxn id="118" idx="0"/>
            </p:cNvCxnSpPr>
            <p:nvPr/>
          </p:nvCxnSpPr>
          <p:spPr bwMode="auto">
            <a:xfrm>
              <a:off x="46101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130" idx="4"/>
              <a:endCxn id="118" idx="0"/>
            </p:cNvCxnSpPr>
            <p:nvPr/>
          </p:nvCxnSpPr>
          <p:spPr bwMode="auto">
            <a:xfrm flipH="1">
              <a:off x="54483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128" idx="4"/>
              <a:endCxn id="116" idx="0"/>
            </p:cNvCxnSpPr>
            <p:nvPr/>
          </p:nvCxnSpPr>
          <p:spPr bwMode="auto">
            <a:xfrm flipH="1">
              <a:off x="6515100" y="2667000"/>
              <a:ext cx="12954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126" idx="4"/>
              <a:endCxn id="112" idx="0"/>
            </p:cNvCxnSpPr>
            <p:nvPr/>
          </p:nvCxnSpPr>
          <p:spPr bwMode="auto">
            <a:xfrm flipH="1">
              <a:off x="8648700" y="2667000"/>
              <a:ext cx="2286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126" idx="4"/>
              <a:endCxn id="110" idx="0"/>
            </p:cNvCxnSpPr>
            <p:nvPr/>
          </p:nvCxnSpPr>
          <p:spPr bwMode="auto">
            <a:xfrm>
              <a:off x="8877300" y="2667000"/>
              <a:ext cx="838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128" idx="4"/>
              <a:endCxn id="110" idx="0"/>
            </p:cNvCxnSpPr>
            <p:nvPr/>
          </p:nvCxnSpPr>
          <p:spPr bwMode="auto">
            <a:xfrm>
              <a:off x="7810500" y="2667000"/>
              <a:ext cx="19050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122" idx="4"/>
              <a:endCxn id="106" idx="0"/>
            </p:cNvCxnSpPr>
            <p:nvPr/>
          </p:nvCxnSpPr>
          <p:spPr bwMode="auto">
            <a:xfrm>
              <a:off x="3314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20" idx="4"/>
              <a:endCxn id="106" idx="0"/>
            </p:cNvCxnSpPr>
            <p:nvPr/>
          </p:nvCxnSpPr>
          <p:spPr bwMode="auto">
            <a:xfrm flipH="1">
              <a:off x="38481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116" idx="4"/>
              <a:endCxn id="104" idx="0"/>
            </p:cNvCxnSpPr>
            <p:nvPr/>
          </p:nvCxnSpPr>
          <p:spPr bwMode="auto">
            <a:xfrm flipH="1">
              <a:off x="59817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112" idx="4"/>
              <a:endCxn id="102" idx="0"/>
            </p:cNvCxnSpPr>
            <p:nvPr/>
          </p:nvCxnSpPr>
          <p:spPr bwMode="auto">
            <a:xfrm flipH="1">
              <a:off x="8115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08" idx="4"/>
              <a:endCxn id="100" idx="0"/>
            </p:cNvCxnSpPr>
            <p:nvPr/>
          </p:nvCxnSpPr>
          <p:spPr bwMode="auto">
            <a:xfrm flipH="1">
              <a:off x="10325100" y="3429000"/>
              <a:ext cx="4572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stCxn id="110" idx="4"/>
              <a:endCxn id="100" idx="0"/>
            </p:cNvCxnSpPr>
            <p:nvPr/>
          </p:nvCxnSpPr>
          <p:spPr bwMode="auto">
            <a:xfrm>
              <a:off x="9715500" y="3429000"/>
              <a:ext cx="6096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114" idx="4"/>
              <a:endCxn id="102" idx="0"/>
            </p:cNvCxnSpPr>
            <p:nvPr/>
          </p:nvCxnSpPr>
          <p:spPr bwMode="auto">
            <a:xfrm>
              <a:off x="75819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118" idx="4"/>
              <a:endCxn id="104" idx="0"/>
            </p:cNvCxnSpPr>
            <p:nvPr/>
          </p:nvCxnSpPr>
          <p:spPr bwMode="auto">
            <a:xfrm>
              <a:off x="5448300" y="3429000"/>
              <a:ext cx="533400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106" idx="4"/>
              <a:endCxn id="98" idx="0"/>
            </p:cNvCxnSpPr>
            <p:nvPr/>
          </p:nvCxnSpPr>
          <p:spPr bwMode="auto">
            <a:xfrm>
              <a:off x="38481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102" idx="4"/>
              <a:endCxn id="96" idx="0"/>
            </p:cNvCxnSpPr>
            <p:nvPr/>
          </p:nvCxnSpPr>
          <p:spPr bwMode="auto">
            <a:xfrm>
              <a:off x="8115300" y="4114800"/>
              <a:ext cx="1065213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100" idx="4"/>
              <a:endCxn id="96" idx="0"/>
            </p:cNvCxnSpPr>
            <p:nvPr/>
          </p:nvCxnSpPr>
          <p:spPr bwMode="auto">
            <a:xfrm flipH="1">
              <a:off x="9180513" y="4114800"/>
              <a:ext cx="11445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104" idx="4"/>
              <a:endCxn id="98" idx="0"/>
            </p:cNvCxnSpPr>
            <p:nvPr/>
          </p:nvCxnSpPr>
          <p:spPr bwMode="auto">
            <a:xfrm flipH="1">
              <a:off x="4913313" y="4114800"/>
              <a:ext cx="1068387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6" idx="4"/>
              <a:endCxn id="94" idx="0"/>
            </p:cNvCxnSpPr>
            <p:nvPr/>
          </p:nvCxnSpPr>
          <p:spPr bwMode="auto">
            <a:xfrm flipH="1">
              <a:off x="7124700" y="4724400"/>
              <a:ext cx="2055813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8" idx="4"/>
              <a:endCxn id="94" idx="0"/>
            </p:cNvCxnSpPr>
            <p:nvPr/>
          </p:nvCxnSpPr>
          <p:spPr bwMode="auto">
            <a:xfrm>
              <a:off x="4913313" y="4724400"/>
              <a:ext cx="2211387" cy="3048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371600"/>
            <a:ext cx="2945727" cy="149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562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Inference: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743039" cy="2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096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Predicting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6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302211"/>
            <a:ext cx="6231629" cy="256122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000" dirty="0"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5">
              <a:lnSpc>
                <a:spcPct val="90000"/>
              </a:lnSpc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397001"/>
            <a:ext cx="49530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Sampling from given distribution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1: Get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from uniform distribution over [0, 1)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2: Convert this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into an outcome for the given distribution by having each target outcome associated with a sub-interval of [0,1) with sub-interval size equal to probability of the outcome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371600"/>
            <a:ext cx="4191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Example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000" dirty="0"/>
              <a:t>If random() returns </a:t>
            </a:r>
            <a:r>
              <a:rPr lang="en-US" sz="2000" i="1" dirty="0"/>
              <a:t>u</a:t>
            </a:r>
            <a:r>
              <a:rPr lang="en-US" sz="2000" dirty="0"/>
              <a:t> = 0.83, then our sample is </a:t>
            </a:r>
            <a:r>
              <a:rPr lang="en-US" sz="2000" i="1" dirty="0"/>
              <a:t>C</a:t>
            </a:r>
            <a:r>
              <a:rPr lang="en-US" sz="2000" dirty="0"/>
              <a:t> = blue</a:t>
            </a:r>
          </a:p>
          <a:p>
            <a:pPr lvl="1"/>
            <a:r>
              <a:rPr lang="en-US" sz="2000" dirty="0" err="1"/>
              <a:t>E.g</a:t>
            </a:r>
            <a:r>
              <a:rPr lang="en-US" sz="2000" dirty="0"/>
              <a:t>, after sampling 8 times:</a:t>
            </a:r>
            <a:endParaRPr lang="en-US" sz="20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592879"/>
              </p:ext>
            </p:extLst>
          </p:nvPr>
        </p:nvGraphicFramePr>
        <p:xfrm>
          <a:off x="5715000" y="213360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2743200"/>
            <a:ext cx="3514725" cy="114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486400"/>
            <a:ext cx="4821156" cy="1129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 in Bayes</a:t>
            </a:r>
            <a:r>
              <a:rPr lang="en-US" altLang="en-US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>
                <a:latin typeface="Calibri"/>
                <a:ea typeface="ＭＳ Ｐゴシック" pitchFamily="34" charset="-128"/>
                <a:cs typeface="Calibri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527675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667000" y="2703513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427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27275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245167"/>
              </p:ext>
            </p:extLst>
          </p:nvPr>
        </p:nvGraphicFramePr>
        <p:xfrm>
          <a:off x="5715000" y="1509713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73168"/>
              </p:ext>
            </p:extLst>
          </p:nvPr>
        </p:nvGraphicFramePr>
        <p:xfrm>
          <a:off x="2743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382000" y="2703513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96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327275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654776"/>
              </p:ext>
            </p:extLst>
          </p:nvPr>
        </p:nvGraphicFramePr>
        <p:xfrm>
          <a:off x="8458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41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875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357325"/>
              </p:ext>
            </p:extLst>
          </p:nvPr>
        </p:nvGraphicFramePr>
        <p:xfrm>
          <a:off x="2667000" y="4491038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29600" y="46894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6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8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2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4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2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1"/>
  <p:tag name="PICTUREFILESIZE" val="13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"/>
  <p:tag name="PICTUREFILESIZE" val="10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7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|a_1 \ldots a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34"/>
  <p:tag name="PICTUREFILESIZE" val="674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6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5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4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45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3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6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2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9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1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34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0 \leq u &lt; 0.6, &amp;\rightarrow C = red \\&#10;0.6  \leq u &lt;  0.7, &amp; \rightarrow C = green \\&#10;0.7  \leq u &lt; 1, &amp;  \rightarrow C = blue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203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 = \prod_{i=1}^n P(x_i | \mbox{\it parents}(X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92"/>
  <p:tag name="PICTUREFILESIZE" val="239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to{\rightarrow}&#10;\begin{eqnarray*}&#10;  \lim_{N\to\infty} \hat P(x_1,\ldots, x_n) &#10;      &amp; = &amp; \lim_{N\to\infty} N_{PS}(x_1,\ldots, x_n)/N \\&#10;      &amp; = &amp; S_{PS}(x_1,\ldots,x_n) \\&#10;      &amp; = &amp; P(x_1\ldots x_n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70"/>
  <p:tag name="PICTUREFILESIZE" val="399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Z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"/>
  <p:tag name="PICTUREFILESIZE" val="9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,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9"/>
  <p:tag name="PICTUREFILESIZE" val="28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1,2,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0"/>
  <p:tag name="PICTUREFILESIZE" val="25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7,8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5,6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9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Y_{3,4}$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7"/>
  <p:tag name="PICTUREFILESIZE" val="185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63655</TotalTime>
  <Words>1897</Words>
  <Application>Microsoft Macintosh PowerPoint</Application>
  <PresentationFormat>Widescreen</PresentationFormat>
  <Paragraphs>448</Paragraphs>
  <Slides>29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dan-berkeley-nlp-v1</vt:lpstr>
      <vt:lpstr>CS 438: Artificial Intelligence </vt:lpstr>
      <vt:lpstr>Bayes’ Net Representation</vt:lpstr>
      <vt:lpstr>Variable Elimination</vt:lpstr>
      <vt:lpstr>Approximate Inference: Sampling</vt:lpstr>
      <vt:lpstr>Sampling</vt:lpstr>
      <vt:lpstr>Sampling</vt:lpstr>
      <vt:lpstr>Sampling in Bayes’ Nets</vt:lpstr>
      <vt:lpstr>Prior Sampling</vt:lpstr>
      <vt:lpstr>Prior Sampling</vt:lpstr>
      <vt:lpstr>Prior Sampling</vt:lpstr>
      <vt:lpstr>Prior Sampling</vt:lpstr>
      <vt:lpstr>Example</vt:lpstr>
      <vt:lpstr>Rejection Sampling</vt:lpstr>
      <vt:lpstr>Rejection Sampling</vt:lpstr>
      <vt:lpstr>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Likelihood Weighting</vt:lpstr>
      <vt:lpstr>Gibbs Sampling</vt:lpstr>
      <vt:lpstr>Gibbs Sampling</vt:lpstr>
      <vt:lpstr>Gibbs Sampling Example: P( S | +r)</vt:lpstr>
      <vt:lpstr>Gibbs Sampling</vt:lpstr>
      <vt:lpstr>Efficient Resampling of One Variable</vt:lpstr>
      <vt:lpstr>Bayes’ Net Sampling Summary</vt:lpstr>
      <vt:lpstr>Further Reading on Gibbs Sampling*</vt:lpstr>
      <vt:lpstr>Markov Chain Monte Carlo*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Gultepe, Eren</cp:lastModifiedBy>
  <cp:revision>3679</cp:revision>
  <cp:lastPrinted>2013-10-23T02:18:13Z</cp:lastPrinted>
  <dcterms:created xsi:type="dcterms:W3CDTF">2004-08-27T04:16:05Z</dcterms:created>
  <dcterms:modified xsi:type="dcterms:W3CDTF">2020-11-17T06:33:34Z</dcterms:modified>
</cp:coreProperties>
</file>