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9"/>
  </p:notesMasterIdLst>
  <p:handoutMasterIdLst>
    <p:handoutMasterId r:id="rId40"/>
  </p:handoutMasterIdLst>
  <p:sldIdLst>
    <p:sldId id="319" r:id="rId2"/>
    <p:sldId id="257" r:id="rId3"/>
    <p:sldId id="307" r:id="rId4"/>
    <p:sldId id="344" r:id="rId5"/>
    <p:sldId id="298" r:id="rId6"/>
    <p:sldId id="299" r:id="rId7"/>
    <p:sldId id="309" r:id="rId8"/>
    <p:sldId id="329" r:id="rId9"/>
    <p:sldId id="262" r:id="rId10"/>
    <p:sldId id="261" r:id="rId11"/>
    <p:sldId id="285" r:id="rId12"/>
    <p:sldId id="336" r:id="rId13"/>
    <p:sldId id="264" r:id="rId14"/>
    <p:sldId id="337" r:id="rId15"/>
    <p:sldId id="304" r:id="rId16"/>
    <p:sldId id="339" r:id="rId17"/>
    <p:sldId id="330" r:id="rId18"/>
    <p:sldId id="328" r:id="rId19"/>
    <p:sldId id="325" r:id="rId20"/>
    <p:sldId id="326" r:id="rId21"/>
    <p:sldId id="340" r:id="rId22"/>
    <p:sldId id="324" r:id="rId23"/>
    <p:sldId id="259" r:id="rId24"/>
    <p:sldId id="293" r:id="rId25"/>
    <p:sldId id="286" r:id="rId26"/>
    <p:sldId id="332" r:id="rId27"/>
    <p:sldId id="333" r:id="rId28"/>
    <p:sldId id="277" r:id="rId29"/>
    <p:sldId id="317" r:id="rId30"/>
    <p:sldId id="334" r:id="rId31"/>
    <p:sldId id="269" r:id="rId32"/>
    <p:sldId id="272" r:id="rId33"/>
    <p:sldId id="341" r:id="rId34"/>
    <p:sldId id="301" r:id="rId35"/>
    <p:sldId id="345" r:id="rId36"/>
    <p:sldId id="297" r:id="rId37"/>
    <p:sldId id="323" r:id="rId38"/>
  </p:sldIdLst>
  <p:sldSz cx="12192000" cy="6858000"/>
  <p:notesSz cx="7099300" cy="10234613"/>
  <p:custDataLst>
    <p:tags r:id="rId4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7071"/>
    <a:srgbClr val="DE68FF"/>
    <a:srgbClr val="FF9786"/>
    <a:srgbClr val="D3000F"/>
    <a:srgbClr val="FFFF00"/>
    <a:srgbClr val="3333FF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86418" autoAdjust="0"/>
  </p:normalViewPr>
  <p:slideViewPr>
    <p:cSldViewPr snapToGrid="0">
      <p:cViewPr varScale="1">
        <p:scale>
          <a:sx n="112" d="100"/>
          <a:sy n="112" d="100"/>
        </p:scale>
        <p:origin x="11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72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5EC49A0E-63A9-4A0D-AD2C-B7E2E2E8BB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9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4B81D889-D7E9-4039-B45C-46427384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437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9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 “sort this list”  or “add these two numbers”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81D889-D7E9-4039-B45C-46427384892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67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DABA8-4680-42FF-B10E-AE1FC3D1E35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10310-2E6D-4EA4-A70B-C328C85CE24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B455C-2F30-403D-8294-12A3DB8E9C4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BB908-676B-418D-A0F9-ADA2F5DFB00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CFCB-D7C5-4C75-A1E1-65873653C0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C6CEC-5ACE-4C3E-B007-68E1136822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9AE46-61FD-4518-BCFE-BA431E7153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CFAF4E-C055-4FE6-A9E8-15AB39EB0F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4710-EB38-4062-9830-60CCA75232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E0DB1-D860-4CA1-A6A1-6DFDDFDEC2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9DFEB-451B-4D89-A1CD-CEA9DA588C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4E5CA303-B04A-41A5-A1FA-65C0783B1E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0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image" Target="../media/image31.png"/><Relationship Id="rId5" Type="http://schemas.openxmlformats.org/officeDocument/2006/relationships/tags" Target="../tags/tag26.xml"/><Relationship Id="rId10" Type="http://schemas.openxmlformats.org/officeDocument/2006/relationships/image" Target="../media/image9.png"/><Relationship Id="rId4" Type="http://schemas.openxmlformats.org/officeDocument/2006/relationships/tags" Target="../tags/tag25.xml"/><Relationship Id="rId9" Type="http://schemas.openxmlformats.org/officeDocument/2006/relationships/image" Target="../media/image30.png"/><Relationship Id="rId1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0.xml"/><Relationship Id="rId7" Type="http://schemas.openxmlformats.org/officeDocument/2006/relationships/image" Target="../media/image34.png"/><Relationship Id="rId12" Type="http://schemas.openxmlformats.org/officeDocument/2006/relationships/image" Target="../media/image33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8.png"/><Relationship Id="rId5" Type="http://schemas.openxmlformats.org/officeDocument/2006/relationships/tags" Target="../tags/tag32.xml"/><Relationship Id="rId10" Type="http://schemas.openxmlformats.org/officeDocument/2006/relationships/image" Target="../media/image37.png"/><Relationship Id="rId4" Type="http://schemas.openxmlformats.org/officeDocument/2006/relationships/tags" Target="../tags/tag31.xml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25.png"/><Relationship Id="rId17" Type="http://schemas.openxmlformats.org/officeDocument/2006/relationships/image" Target="../media/image44.png"/><Relationship Id="rId2" Type="http://schemas.openxmlformats.org/officeDocument/2006/relationships/tags" Target="../tags/tag34.xml"/><Relationship Id="rId16" Type="http://schemas.openxmlformats.org/officeDocument/2006/relationships/image" Target="../media/image43.png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39.png"/><Relationship Id="rId5" Type="http://schemas.openxmlformats.org/officeDocument/2006/relationships/tags" Target="../tags/tag37.xml"/><Relationship Id="rId15" Type="http://schemas.openxmlformats.org/officeDocument/2006/relationships/image" Target="../media/image42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6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5.xml"/><Relationship Id="rId7" Type="http://schemas.openxmlformats.org/officeDocument/2006/relationships/image" Target="../media/image48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6.xml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tags" Target="../tags/tag49.xml"/><Relationship Id="rId21" Type="http://schemas.openxmlformats.org/officeDocument/2006/relationships/image" Target="../media/image58.png"/><Relationship Id="rId7" Type="http://schemas.openxmlformats.org/officeDocument/2006/relationships/tags" Target="../tags/tag53.xml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tags" Target="../tags/tag48.xml"/><Relationship Id="rId16" Type="http://schemas.openxmlformats.org/officeDocument/2006/relationships/image" Target="../media/image25.png"/><Relationship Id="rId20" Type="http://schemas.openxmlformats.org/officeDocument/2006/relationships/image" Target="../media/image57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1.xml"/><Relationship Id="rId15" Type="http://schemas.openxmlformats.org/officeDocument/2006/relationships/image" Target="../media/image53.png"/><Relationship Id="rId10" Type="http://schemas.openxmlformats.org/officeDocument/2006/relationships/tags" Target="../tags/tag56.xml"/><Relationship Id="rId19" Type="http://schemas.openxmlformats.org/officeDocument/2006/relationships/image" Target="../media/image56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tags" Target="../tags/tag59.xml"/><Relationship Id="rId21" Type="http://schemas.openxmlformats.org/officeDocument/2006/relationships/image" Target="../media/image66.png"/><Relationship Id="rId7" Type="http://schemas.openxmlformats.org/officeDocument/2006/relationships/tags" Target="../tags/tag63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5.png"/><Relationship Id="rId2" Type="http://schemas.openxmlformats.org/officeDocument/2006/relationships/tags" Target="../tags/tag58.xml"/><Relationship Id="rId16" Type="http://schemas.openxmlformats.org/officeDocument/2006/relationships/image" Target="../media/image62.png"/><Relationship Id="rId20" Type="http://schemas.openxmlformats.org/officeDocument/2006/relationships/image" Target="../media/image65.png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image" Target="../media/image61.png"/><Relationship Id="rId23" Type="http://schemas.openxmlformats.org/officeDocument/2006/relationships/image" Target="../media/image67.png"/><Relationship Id="rId10" Type="http://schemas.openxmlformats.org/officeDocument/2006/relationships/tags" Target="../tags/tag66.xml"/><Relationship Id="rId19" Type="http://schemas.openxmlformats.org/officeDocument/2006/relationships/image" Target="../media/image64.png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image" Target="../media/image60.png"/><Relationship Id="rId22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70.xml"/><Relationship Id="rId7" Type="http://schemas.openxmlformats.org/officeDocument/2006/relationships/image" Target="../media/image58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80.xml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tags" Target="../tags/tag75.xml"/><Relationship Id="rId21" Type="http://schemas.openxmlformats.org/officeDocument/2006/relationships/image" Target="../media/image80.png"/><Relationship Id="rId7" Type="http://schemas.openxmlformats.org/officeDocument/2006/relationships/tags" Target="../tags/tag79.xml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tags" Target="../tags/tag74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77.xml"/><Relationship Id="rId15" Type="http://schemas.openxmlformats.org/officeDocument/2006/relationships/image" Target="../media/image74.png"/><Relationship Id="rId23" Type="http://schemas.openxmlformats.org/officeDocument/2006/relationships/image" Target="../media/image82.emf"/><Relationship Id="rId10" Type="http://schemas.openxmlformats.org/officeDocument/2006/relationships/tags" Target="../tags/tag82.xml"/><Relationship Id="rId19" Type="http://schemas.openxmlformats.org/officeDocument/2006/relationships/image" Target="../media/image78.png"/><Relationship Id="rId4" Type="http://schemas.openxmlformats.org/officeDocument/2006/relationships/tags" Target="../tags/tag76.xml"/><Relationship Id="rId9" Type="http://schemas.openxmlformats.org/officeDocument/2006/relationships/tags" Target="../tags/tag81.xml"/><Relationship Id="rId14" Type="http://schemas.openxmlformats.org/officeDocument/2006/relationships/image" Target="../media/image73.png"/><Relationship Id="rId22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87.xml"/><Relationship Id="rId7" Type="http://schemas.openxmlformats.org/officeDocument/2006/relationships/image" Target="../media/image87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image" Target="../media/image86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8.xml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Image:Thomasbayes.jpg" TargetMode="External"/><Relationship Id="rId3" Type="http://schemas.openxmlformats.org/officeDocument/2006/relationships/tags" Target="../tags/tag93.xml"/><Relationship Id="rId7" Type="http://schemas.openxmlformats.org/officeDocument/2006/relationships/image" Target="../media/image93.pn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10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99.xml"/><Relationship Id="rId7" Type="http://schemas.openxmlformats.org/officeDocument/2006/relationships/image" Target="../media/image48.png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0.xml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103.xml"/><Relationship Id="rId7" Type="http://schemas.openxmlformats.org/officeDocument/2006/relationships/image" Target="../media/image103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102.pn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4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tags" Target="../tags/tag5.xml"/><Relationship Id="rId16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9.png"/><Relationship Id="rId5" Type="http://schemas.openxmlformats.org/officeDocument/2006/relationships/tags" Target="../tags/tag8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19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4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23.png"/><Relationship Id="rId5" Type="http://schemas.openxmlformats.org/officeDocument/2006/relationships/tags" Target="../tags/tag17.xml"/><Relationship Id="rId10" Type="http://schemas.openxmlformats.org/officeDocument/2006/relationships/image" Target="../media/image22.png"/><Relationship Id="rId4" Type="http://schemas.openxmlformats.org/officeDocument/2006/relationships/tags" Target="../tags/tag16.xml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438: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Probability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82" y="1900985"/>
            <a:ext cx="5592576" cy="372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Models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33388" y="1568450"/>
            <a:ext cx="5278437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A probabilistic model is a joint distribution over a set of random variables</a:t>
            </a:r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Probabilistic models: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(Random) variables with domains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Assignments are called </a:t>
            </a:r>
            <a:r>
              <a:rPr lang="en-US" sz="1800" i="1" dirty="0"/>
              <a:t>outcomes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Joint distributions: say whether assignments (outcomes) are likely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i="1" dirty="0"/>
              <a:t>Normalized:</a:t>
            </a:r>
            <a:r>
              <a:rPr lang="en-US" sz="1800" dirty="0"/>
              <a:t> sum to 1.0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Variables with domains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Constraints: state whether assignments are possible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Ideally: only certain variables directly interact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graphicFrame>
        <p:nvGraphicFramePr>
          <p:cNvPr id="1009904" name="Group 2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473060"/>
              </p:ext>
            </p:extLst>
          </p:nvPr>
        </p:nvGraphicFramePr>
        <p:xfrm>
          <a:off x="5773738" y="19081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0990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889398"/>
              </p:ext>
            </p:extLst>
          </p:nvPr>
        </p:nvGraphicFramePr>
        <p:xfrm>
          <a:off x="5765800" y="455612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97" name="TextBox 6"/>
          <p:cNvSpPr txBox="1">
            <a:spLocks noChangeArrowheads="1"/>
          </p:cNvSpPr>
          <p:nvPr/>
        </p:nvSpPr>
        <p:spPr bwMode="auto">
          <a:xfrm>
            <a:off x="5989638" y="1425575"/>
            <a:ext cx="240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Distribution over T,W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0275" y="4089400"/>
            <a:ext cx="2389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Constraint over T,W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837" y="4420499"/>
            <a:ext cx="2621134" cy="20390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247" y="1807215"/>
            <a:ext cx="2962741" cy="2087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i="1" dirty="0"/>
              <a:t>event</a:t>
            </a:r>
            <a:r>
              <a:rPr lang="en-US" sz="2800" dirty="0"/>
              <a:t> is a set E of outcomes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2800" dirty="0"/>
          </a:p>
          <a:p>
            <a:pPr marL="3657417" lvl="8" indent="0">
              <a:lnSpc>
                <a:spcPct val="80000"/>
              </a:lnSpc>
              <a:buNone/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From a joint distribution, we can calculate the probability of any event</a:t>
            </a:r>
          </a:p>
          <a:p>
            <a:pPr lvl="3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AND sunny?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Probability that it’s hot OR sunny?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Typically, the events we care about are </a:t>
            </a:r>
            <a:r>
              <a:rPr lang="en-US" sz="2800" i="1" dirty="0"/>
              <a:t>partial assignments</a:t>
            </a:r>
            <a:r>
              <a:rPr lang="en-US" sz="2800" dirty="0"/>
              <a:t>, like P(T=hot)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501872"/>
              </p:ext>
            </p:extLst>
          </p:nvPr>
        </p:nvGraphicFramePr>
        <p:xfrm>
          <a:off x="8226236" y="345180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1294" name="Picture 3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2131330"/>
            <a:ext cx="4049019" cy="6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477" y="295618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Events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8868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P(+x,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P(+x)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OR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  <p:graphicFrame>
        <p:nvGraphicFramePr>
          <p:cNvPr id="103629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81603"/>
              </p:ext>
            </p:extLst>
          </p:nvPr>
        </p:nvGraphicFramePr>
        <p:xfrm>
          <a:off x="8364122" y="2116487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30293" y="1620874"/>
            <a:ext cx="1149651" cy="2986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0124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Marginal Distributions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861746" y="1452563"/>
            <a:ext cx="7825053" cy="4525962"/>
          </a:xfrm>
        </p:spPr>
        <p:txBody>
          <a:bodyPr/>
          <a:lstStyle/>
          <a:p>
            <a:pPr eaLnBrk="1" hangingPunct="1"/>
            <a:r>
              <a:rPr lang="en-US" sz="2000" dirty="0"/>
              <a:t>Marginal distributions are sub-tables which eliminate variables </a:t>
            </a:r>
          </a:p>
          <a:p>
            <a:pPr eaLnBrk="1" hangingPunct="1"/>
            <a:r>
              <a:rPr lang="en-US" sz="2000" dirty="0"/>
              <a:t>Marginalization (summing out): Combine collapsed rows by adding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299939"/>
              </p:ext>
            </p:extLst>
          </p:nvPr>
        </p:nvGraphicFramePr>
        <p:xfrm>
          <a:off x="343549" y="330081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895498"/>
              </p:ext>
            </p:extLst>
          </p:nvPr>
        </p:nvGraphicFramePr>
        <p:xfrm>
          <a:off x="7148913" y="27197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496924"/>
              </p:ext>
            </p:extLst>
          </p:nvPr>
        </p:nvGraphicFramePr>
        <p:xfrm>
          <a:off x="7148913" y="454858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700875" y="34225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700875" y="499332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2348" name="Picture 6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587" y="2842024"/>
            <a:ext cx="11779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6" name="Picture 9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13" y="3671826"/>
            <a:ext cx="2433637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7" name="Picture 9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763" y="2314974"/>
            <a:ext cx="7318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28" name="Picture 9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275" y="5223516"/>
            <a:ext cx="24622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6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163" y="4143774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2831" name="Picture 95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37" y="6110686"/>
            <a:ext cx="5716588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Marginal Distributions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1926394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01279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53849"/>
              </p:ext>
            </p:extLst>
          </p:nvPr>
        </p:nvGraphicFramePr>
        <p:xfrm>
          <a:off x="7119884" y="19142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12797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076043"/>
              </p:ext>
            </p:extLst>
          </p:nvPr>
        </p:nvGraphicFramePr>
        <p:xfrm>
          <a:off x="7119884" y="3743046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12817" name="Line 81"/>
          <p:cNvSpPr>
            <a:spLocks noChangeShapeType="1"/>
          </p:cNvSpPr>
          <p:nvPr/>
        </p:nvSpPr>
        <p:spPr bwMode="auto">
          <a:xfrm flipV="1">
            <a:off x="3671846" y="261704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2818" name="Line 82"/>
          <p:cNvSpPr>
            <a:spLocks noChangeShapeType="1"/>
          </p:cNvSpPr>
          <p:nvPr/>
        </p:nvSpPr>
        <p:spPr bwMode="auto">
          <a:xfrm>
            <a:off x="3671846" y="4187789"/>
            <a:ext cx="27432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0532" y="2866286"/>
            <a:ext cx="2582940" cy="61214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67863" y="1509434"/>
            <a:ext cx="791580" cy="2987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52479" y="4417976"/>
            <a:ext cx="2551748" cy="5670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40918" y="3338234"/>
            <a:ext cx="761332" cy="29856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642" y="1144880"/>
            <a:ext cx="2954357" cy="19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2817" grpId="0" animBg="1"/>
      <p:bldP spid="10128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Probabilities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17500" y="1292786"/>
            <a:ext cx="8562975" cy="4680978"/>
          </a:xfrm>
        </p:spPr>
        <p:txBody>
          <a:bodyPr/>
          <a:lstStyle/>
          <a:p>
            <a:pPr eaLnBrk="1" hangingPunct="1"/>
            <a:r>
              <a:rPr lang="en-US" sz="2400" dirty="0"/>
              <a:t>A simple relation between joint and conditional probabilities</a:t>
            </a:r>
          </a:p>
          <a:p>
            <a:pPr lvl="1" eaLnBrk="1" hangingPunct="1"/>
            <a:r>
              <a:rPr lang="en-US" sz="2000" dirty="0">
                <a:solidFill>
                  <a:schemeClr val="accent2"/>
                </a:solidFill>
              </a:rPr>
              <a:t>In fact, this is taken as the </a:t>
            </a:r>
            <a:r>
              <a:rPr lang="en-US" sz="2000" i="1" dirty="0">
                <a:solidFill>
                  <a:schemeClr val="accent2"/>
                </a:solidFill>
              </a:rPr>
              <a:t>definition</a:t>
            </a:r>
            <a:r>
              <a:rPr lang="en-US" sz="2000" dirty="0">
                <a:solidFill>
                  <a:schemeClr val="accent2"/>
                </a:solidFill>
              </a:rPr>
              <a:t> of a conditional probability</a:t>
            </a:r>
          </a:p>
        </p:txBody>
      </p:sp>
      <p:pic>
        <p:nvPicPr>
          <p:cNvPr id="1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740025"/>
            <a:ext cx="2373312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922584"/>
              </p:ext>
            </p:extLst>
          </p:nvPr>
        </p:nvGraphicFramePr>
        <p:xfrm>
          <a:off x="762000" y="4576763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3343" name="Group 21"/>
          <p:cNvGrpSpPr>
            <a:grpSpLocks/>
          </p:cNvGrpSpPr>
          <p:nvPr/>
        </p:nvGrpSpPr>
        <p:grpSpPr bwMode="auto">
          <a:xfrm>
            <a:off x="6021149" y="2655489"/>
            <a:ext cx="2197100" cy="1272154"/>
            <a:chOff x="5105400" y="2512724"/>
            <a:chExt cx="2895600" cy="1676400"/>
          </a:xfrm>
        </p:grpSpPr>
        <p:sp>
          <p:nvSpPr>
            <p:cNvPr id="13347" name="Oval 33"/>
            <p:cNvSpPr>
              <a:spLocks noChangeArrowheads="1"/>
            </p:cNvSpPr>
            <p:nvPr/>
          </p:nvSpPr>
          <p:spPr bwMode="auto">
            <a:xfrm>
              <a:off x="5105400" y="2512724"/>
              <a:ext cx="1828800" cy="1676400"/>
            </a:xfrm>
            <a:prstGeom prst="ellipse">
              <a:avLst/>
            </a:prstGeom>
            <a:solidFill>
              <a:srgbClr val="3333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Oval 34"/>
            <p:cNvSpPr>
              <a:spLocks noChangeArrowheads="1"/>
            </p:cNvSpPr>
            <p:nvPr/>
          </p:nvSpPr>
          <p:spPr bwMode="auto">
            <a:xfrm>
              <a:off x="6172200" y="2512724"/>
              <a:ext cx="1828800" cy="1676400"/>
            </a:xfrm>
            <a:prstGeom prst="ellipse">
              <a:avLst/>
            </a:prstGeom>
            <a:solidFill>
              <a:srgbClr val="FF3300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1" name="Picture 2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191000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8332" y="4885634"/>
            <a:ext cx="3269608" cy="31352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7969" y="2256706"/>
            <a:ext cx="3174853" cy="215464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302170" y="3957739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FF9786"/>
                </a:solidFill>
                <a:latin typeface="Calibri"/>
                <a:cs typeface="Calibri"/>
              </a:rPr>
              <a:t>P(b)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86678" y="3951376"/>
            <a:ext cx="66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  <a:latin typeface="Calibri"/>
                <a:cs typeface="Calibri"/>
              </a:rPr>
              <a:t>P(a)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7902" y="2289341"/>
            <a:ext cx="8620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P(</a:t>
            </a:r>
            <a:r>
              <a:rPr lang="en-US" sz="2000" i="1" dirty="0" err="1">
                <a:solidFill>
                  <a:srgbClr val="E57071"/>
                </a:solidFill>
                <a:latin typeface="Calibri"/>
                <a:cs typeface="Calibri"/>
              </a:rPr>
              <a:t>a,b</a:t>
            </a:r>
            <a:r>
              <a:rPr lang="en-US" sz="2000" i="1" dirty="0">
                <a:solidFill>
                  <a:srgbClr val="E57071"/>
                </a:solidFill>
                <a:latin typeface="Calibri"/>
                <a:cs typeface="Calibri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4883" y="4686487"/>
            <a:ext cx="2836647" cy="73155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3115" y="4702804"/>
            <a:ext cx="836064" cy="6569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5435" y="4923246"/>
            <a:ext cx="82113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7662" y="5802804"/>
            <a:ext cx="5643434" cy="29859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7759" y="6306751"/>
            <a:ext cx="1701988" cy="25380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26023" y="6311728"/>
            <a:ext cx="806205" cy="22394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ular Callout 10"/>
          <p:cNvSpPr/>
          <p:nvPr/>
        </p:nvSpPr>
        <p:spPr>
          <a:xfrm>
            <a:off x="4784956" y="5704129"/>
            <a:ext cx="6020880" cy="997942"/>
          </a:xfrm>
          <a:prstGeom prst="wedgeRectCallout">
            <a:avLst>
              <a:gd name="adj1" fmla="val -1035"/>
              <a:gd name="adj2" fmla="val -81872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Conditional Probabilities</a:t>
            </a:r>
          </a:p>
        </p:txBody>
      </p:sp>
      <p:graphicFrame>
        <p:nvGraphicFramePr>
          <p:cNvPr id="1012742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0885"/>
              </p:ext>
            </p:extLst>
          </p:nvPr>
        </p:nvGraphicFramePr>
        <p:xfrm>
          <a:off x="314520" y="249527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Picture 2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37468" y="2036484"/>
            <a:ext cx="1148104" cy="29820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>
          <a:xfrm>
            <a:off x="4209143" y="1341782"/>
            <a:ext cx="5937860" cy="512433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P(+x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P(-x | +y) ?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P(-y | +x) ?</a:t>
            </a:r>
          </a:p>
          <a:p>
            <a:pPr marL="457176" lvl="1" indent="0" eaLnBrk="1" hangingPunct="1">
              <a:lnSpc>
                <a:spcPct val="80000"/>
              </a:lnSpc>
              <a:buNone/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50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34" charset="-128"/>
              </a:rPr>
              <a:t>Conditional Distributions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chemeClr val="tx1"/>
                </a:solidFill>
                <a:ea typeface="ＭＳ Ｐゴシック" pitchFamily="34" charset="-128"/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3361942"/>
              </p:ext>
            </p:extLst>
          </p:nvPr>
        </p:nvGraphicFramePr>
        <p:xfrm>
          <a:off x="8479064" y="3558721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655355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640011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/>
                          <a:cs typeface="Calibri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5115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89" y="3134859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116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Conditional Distributions</a:t>
            </a:r>
          </a:p>
        </p:txBody>
      </p:sp>
      <p:sp>
        <p:nvSpPr>
          <p:cNvPr id="45117" name="TextBox 56"/>
          <p:cNvSpPr txBox="1">
            <a:spLocks noChangeArrowheads="1"/>
          </p:cNvSpPr>
          <p:nvPr/>
        </p:nvSpPr>
        <p:spPr bwMode="auto">
          <a:xfrm>
            <a:off x="8890227" y="2507796"/>
            <a:ext cx="2587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accent2"/>
                </a:solidFill>
                <a:latin typeface="Calibri"/>
                <a:cs typeface="Calibri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65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7017487"/>
              </p:ext>
            </p:extLst>
          </p:nvPr>
        </p:nvGraphicFramePr>
        <p:xfrm>
          <a:off x="303920" y="310214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9729" y="4777781"/>
            <a:ext cx="1909108" cy="21788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693" y="5202189"/>
            <a:ext cx="3963475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4" name="Picture 1051683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641" y="4628880"/>
            <a:ext cx="1960986" cy="51792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51687" name="Picture 105168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1787" y="5820987"/>
            <a:ext cx="1846854" cy="48621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61715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4886" y="1985833"/>
            <a:ext cx="1954844" cy="223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4815" y="2414780"/>
            <a:ext cx="4058427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84" y="1831680"/>
            <a:ext cx="2018590" cy="52058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1982" y="2968286"/>
            <a:ext cx="1891099" cy="48871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222060"/>
              </p:ext>
            </p:extLst>
          </p:nvPr>
        </p:nvGraphicFramePr>
        <p:xfrm>
          <a:off x="10246121" y="365996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19800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3791013" y="3971222"/>
            <a:ext cx="5772525" cy="317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77132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592277"/>
              </p:ext>
            </p:extLst>
          </p:nvPr>
        </p:nvGraphicFramePr>
        <p:xfrm>
          <a:off x="303920" y="330086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051689" name="Group 1051688"/>
          <p:cNvGrpSpPr/>
          <p:nvPr/>
        </p:nvGrpSpPr>
        <p:grpSpPr bwMode="auto">
          <a:xfrm>
            <a:off x="4685939" y="5619332"/>
            <a:ext cx="3357110" cy="990267"/>
            <a:chOff x="3830658" y="4628880"/>
            <a:chExt cx="5101206" cy="1477080"/>
          </a:xfrm>
        </p:grpSpPr>
        <p:pic>
          <p:nvPicPr>
            <p:cNvPr id="27" name="Picture 26" descr="txp_fig.pn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30658" y="4759927"/>
              <a:ext cx="2046540" cy="1953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0" name="Picture 29" descr="txp_fig.png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78325" y="5133446"/>
              <a:ext cx="3553539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4" name="Picture 1051683" descr="txp_fig.png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81865" y="4628880"/>
              <a:ext cx="1758164" cy="4558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1687" name="Picture 1051686" descr="txp_fig.png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55099" y="5678047"/>
              <a:ext cx="1655837" cy="42791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81587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" name="Group 25"/>
          <p:cNvGrpSpPr/>
          <p:nvPr/>
        </p:nvGrpSpPr>
        <p:grpSpPr bwMode="auto">
          <a:xfrm>
            <a:off x="4636141" y="1261440"/>
            <a:ext cx="3605608" cy="1008935"/>
            <a:chOff x="3711749" y="2025130"/>
            <a:chExt cx="5117028" cy="1431867"/>
          </a:xfrm>
        </p:grpSpPr>
        <p:pic>
          <p:nvPicPr>
            <p:cNvPr id="6" name="Picture 5" descr="txp_fig.png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11749" y="2160935"/>
              <a:ext cx="1722173" cy="19655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Picture 17" descr="txp_fig.pn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53396" y="2538828"/>
              <a:ext cx="357538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Picture 20" descr="txp_fig.pn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70372" y="2025130"/>
              <a:ext cx="1778331" cy="45862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Picture 23" descr="txp_fig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242091" y="3026454"/>
              <a:ext cx="1666015" cy="4305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278837"/>
              </p:ext>
            </p:extLst>
          </p:nvPr>
        </p:nvGraphicFramePr>
        <p:xfrm>
          <a:off x="10246121" y="3729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326712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421632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788458"/>
              </p:ext>
            </p:extLst>
          </p:nvPr>
        </p:nvGraphicFramePr>
        <p:xfrm>
          <a:off x="5308484" y="378445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4172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337805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82004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9" grpId="0" animBg="1"/>
      <p:bldP spid="22" grpId="0" animBg="1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668988" y="1397000"/>
            <a:ext cx="6502411" cy="5078097"/>
          </a:xfrm>
        </p:spPr>
        <p:txBody>
          <a:bodyPr/>
          <a:lstStyle/>
          <a:p>
            <a:pPr eaLnBrk="1" hangingPunct="1"/>
            <a:r>
              <a:rPr lang="en-US" sz="2800" dirty="0"/>
              <a:t>Probability</a:t>
            </a:r>
          </a:p>
          <a:p>
            <a:pPr lvl="8"/>
            <a:endParaRPr lang="en-US" sz="300" dirty="0"/>
          </a:p>
          <a:p>
            <a:pPr lvl="1" eaLnBrk="1" hangingPunct="1"/>
            <a:r>
              <a:rPr lang="en-US" sz="2400" dirty="0"/>
              <a:t>Random Variables</a:t>
            </a:r>
          </a:p>
          <a:p>
            <a:pPr lvl="1" eaLnBrk="1" hangingPunct="1"/>
            <a:r>
              <a:rPr lang="en-US" sz="2400" dirty="0"/>
              <a:t>Joint and Marginal Distributions</a:t>
            </a:r>
          </a:p>
          <a:p>
            <a:pPr lvl="1" eaLnBrk="1" hangingPunct="1"/>
            <a:r>
              <a:rPr lang="en-US" sz="2400" dirty="0"/>
              <a:t>Conditional Distribution</a:t>
            </a:r>
          </a:p>
          <a:p>
            <a:pPr lvl="1" eaLnBrk="1" hangingPunct="1"/>
            <a:r>
              <a:rPr lang="en-US" sz="2400" dirty="0"/>
              <a:t>Product Rule, Chain Rule, Bayes’ Rule</a:t>
            </a:r>
          </a:p>
          <a:p>
            <a:pPr lvl="1" eaLnBrk="1" hangingPunct="1"/>
            <a:r>
              <a:rPr lang="en-US" sz="2400" dirty="0"/>
              <a:t>Inference</a:t>
            </a:r>
          </a:p>
          <a:p>
            <a:pPr lvl="1" eaLnBrk="1" hangingPunct="1"/>
            <a:r>
              <a:rPr lang="en-US" sz="2400" dirty="0"/>
              <a:t>Independence</a:t>
            </a:r>
          </a:p>
          <a:p>
            <a:pPr lvl="2"/>
            <a:endParaRPr lang="en-US" sz="2000" dirty="0"/>
          </a:p>
          <a:p>
            <a:pPr eaLnBrk="1" hangingPunct="1"/>
            <a:r>
              <a:rPr lang="en-US" sz="2800" dirty="0"/>
              <a:t>You’ll need all this stuff A LOT for the next few weeks, so make sure you go over it now!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329" y="1301896"/>
            <a:ext cx="4704859" cy="47429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0917996"/>
              </p:ext>
            </p:extLst>
          </p:nvPr>
        </p:nvGraphicFramePr>
        <p:xfrm>
          <a:off x="303920" y="2557826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8" y="2072834"/>
            <a:ext cx="1267467" cy="32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8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62825"/>
              </p:ext>
            </p:extLst>
          </p:nvPr>
        </p:nvGraphicFramePr>
        <p:xfrm>
          <a:off x="10246121" y="298604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51682" name="Picture 105168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90677" y="2524081"/>
            <a:ext cx="1745932" cy="31337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473280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0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019968"/>
              </p:ext>
            </p:extLst>
          </p:nvPr>
        </p:nvGraphicFramePr>
        <p:xfrm>
          <a:off x="5308484" y="3041415"/>
          <a:ext cx="1922485" cy="1188720"/>
        </p:xfrm>
        <a:graphic>
          <a:graphicData uri="http://schemas.openxmlformats.org/drawingml/2006/table">
            <a:tbl>
              <a:tblPr/>
              <a:tblGrid>
                <a:gridCol w="630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8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3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7747742" y="342965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028282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" name="Picture 27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42475" y="2635015"/>
            <a:ext cx="1119543" cy="2985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764454" y="2077002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3"/>
          <p:cNvSpPr>
            <a:spLocks noGrp="1" noChangeArrowheads="1"/>
          </p:cNvSpPr>
          <p:nvPr>
            <p:ph idx="1"/>
          </p:nvPr>
        </p:nvSpPr>
        <p:spPr>
          <a:xfrm>
            <a:off x="396725" y="4987081"/>
            <a:ext cx="9607409" cy="58572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does this work? Sum of selection is P(evidence)!  (P(T=c),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pic>
        <p:nvPicPr>
          <p:cNvPr id="31" name="Picture 6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752" y="56743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34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Normalization Trick</a:t>
            </a:r>
          </a:p>
        </p:txBody>
      </p:sp>
      <p:graphicFrame>
        <p:nvGraphicFramePr>
          <p:cNvPr id="15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1906258"/>
              </p:ext>
            </p:extLst>
          </p:nvPr>
        </p:nvGraphicFramePr>
        <p:xfrm>
          <a:off x="303920" y="2971475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4822" y="2486483"/>
            <a:ext cx="1235379" cy="32087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Line 30"/>
          <p:cNvSpPr>
            <a:spLocks noChangeShapeType="1"/>
          </p:cNvSpPr>
          <p:nvPr/>
        </p:nvSpPr>
        <p:spPr bwMode="auto">
          <a:xfrm flipV="1">
            <a:off x="3871858" y="3886929"/>
            <a:ext cx="1026540" cy="54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5"/>
          <p:cNvSpPr>
            <a:spLocks noChangeShapeType="1"/>
          </p:cNvSpPr>
          <p:nvPr/>
        </p:nvSpPr>
        <p:spPr bwMode="auto">
          <a:xfrm>
            <a:off x="8038022" y="3843299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Text Box 60"/>
          <p:cNvSpPr txBox="1">
            <a:spLocks noChangeArrowheads="1"/>
          </p:cNvSpPr>
          <p:nvPr/>
        </p:nvSpPr>
        <p:spPr bwMode="auto">
          <a:xfrm>
            <a:off x="3273100" y="2441931"/>
            <a:ext cx="2195482" cy="173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lvl="1" indent="0" algn="ctr" eaLnBrk="1" hangingPunct="1">
              <a:spcBef>
                <a:spcPct val="50000"/>
              </a:spcBef>
            </a:pPr>
            <a:r>
              <a:rPr lang="en-US" sz="2000" b="1" dirty="0">
                <a:latin typeface="Calibri"/>
                <a:cs typeface="Calibri"/>
              </a:rPr>
              <a:t>SELECT</a:t>
            </a:r>
            <a:r>
              <a:rPr lang="en-US" sz="2000" dirty="0">
                <a:latin typeface="Calibri"/>
                <a:cs typeface="Calibri"/>
              </a:rPr>
              <a:t> the joint probabilities matching the evidence</a:t>
            </a:r>
          </a:p>
          <a:p>
            <a:pPr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60"/>
          <p:cNvSpPr txBox="1">
            <a:spLocks noChangeArrowheads="1"/>
          </p:cNvSpPr>
          <p:nvPr/>
        </p:nvSpPr>
        <p:spPr bwMode="auto">
          <a:xfrm>
            <a:off x="6989421" y="2490651"/>
            <a:ext cx="2868198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 algn="ctr" eaLnBrk="1" hangingPunct="1">
              <a:lnSpc>
                <a:spcPct val="90000"/>
              </a:lnSpc>
            </a:pPr>
            <a:r>
              <a:rPr lang="en-US" sz="2000" b="1" dirty="0">
                <a:latin typeface="Calibri"/>
                <a:cs typeface="Calibri"/>
              </a:rPr>
              <a:t>NORMALIZE </a:t>
            </a:r>
            <a:r>
              <a:rPr lang="en-US" sz="2000" dirty="0">
                <a:latin typeface="Calibri"/>
                <a:cs typeface="Calibri"/>
              </a:rPr>
              <a:t>the selection</a:t>
            </a:r>
          </a:p>
          <a:p>
            <a:pPr lvl="1" algn="ctr" eaLnBrk="1" hangingPunct="1">
              <a:lnSpc>
                <a:spcPct val="90000"/>
              </a:lnSpc>
            </a:pPr>
            <a:r>
              <a:rPr lang="en-US" sz="2000" dirty="0">
                <a:latin typeface="Calibri"/>
                <a:cs typeface="Calibri"/>
              </a:rPr>
              <a:t>(make it sum to one)</a:t>
            </a:r>
          </a:p>
          <a:p>
            <a:pPr algn="ctr" eaLnBrk="1" hangingPunct="1">
              <a:spcBef>
                <a:spcPct val="50000"/>
              </a:spcBef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P(X | Y=-y) ?</a:t>
            </a:r>
          </a:p>
        </p:txBody>
      </p:sp>
    </p:spTree>
    <p:extLst>
      <p:ext uri="{BB962C8B-B14F-4D97-AF65-F5344CB8AC3E}">
        <p14:creationId xmlns:p14="http://schemas.microsoft.com/office/powerpoint/2010/main" val="2064488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"/>
          <p:cNvSpPr>
            <a:spLocks noGrp="1" noChangeArrowheads="1"/>
          </p:cNvSpPr>
          <p:nvPr>
            <p:ph idx="1"/>
          </p:nvPr>
        </p:nvSpPr>
        <p:spPr>
          <a:xfrm>
            <a:off x="491720" y="1360415"/>
            <a:ext cx="84709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(Dictionary) To bring or restore to a normal condition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Procedure:</a:t>
            </a:r>
          </a:p>
          <a:p>
            <a:pPr lvl="1"/>
            <a:r>
              <a:rPr lang="en-US" sz="2000" dirty="0"/>
              <a:t>Step 1: Compute Z = sum over all entries</a:t>
            </a:r>
          </a:p>
          <a:p>
            <a:pPr lvl="1"/>
            <a:r>
              <a:rPr lang="en-US" sz="2000" dirty="0"/>
              <a:t>Step 2: Divide every entry by Z</a:t>
            </a:r>
          </a:p>
          <a:p>
            <a:pPr lvl="1"/>
            <a:endParaRPr lang="en-US" sz="2000" dirty="0"/>
          </a:p>
          <a:p>
            <a:r>
              <a:rPr lang="en-US" sz="2400" dirty="0"/>
              <a:t>Example 1</a:t>
            </a:r>
          </a:p>
          <a:p>
            <a:pPr lvl="1"/>
            <a:endParaRPr lang="en-US" sz="20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To Normalize</a:t>
            </a:r>
          </a:p>
        </p:txBody>
      </p:sp>
      <p:sp>
        <p:nvSpPr>
          <p:cNvPr id="1051690" name="Rectangular Callout 1051689"/>
          <p:cNvSpPr/>
          <p:nvPr/>
        </p:nvSpPr>
        <p:spPr>
          <a:xfrm>
            <a:off x="6505277" y="2324160"/>
            <a:ext cx="3343352" cy="362880"/>
          </a:xfrm>
          <a:prstGeom prst="wedgeRectCallout">
            <a:avLst>
              <a:gd name="adj1" fmla="val -43217"/>
              <a:gd name="adj2" fmla="val -164407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All entries sum to ONE</a:t>
            </a:r>
          </a:p>
        </p:txBody>
      </p:sp>
      <p:sp>
        <p:nvSpPr>
          <p:cNvPr id="1051691" name="Rounded Rectangle 1051690"/>
          <p:cNvSpPr/>
          <p:nvPr/>
        </p:nvSpPr>
        <p:spPr>
          <a:xfrm>
            <a:off x="5338993" y="1442880"/>
            <a:ext cx="2220261" cy="406080"/>
          </a:xfrm>
          <a:prstGeom prst="round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9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2149899"/>
              </p:ext>
            </p:extLst>
          </p:nvPr>
        </p:nvGraphicFramePr>
        <p:xfrm>
          <a:off x="578911" y="48522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" name="Line 45"/>
          <p:cNvSpPr>
            <a:spLocks noChangeShapeType="1"/>
          </p:cNvSpPr>
          <p:nvPr/>
        </p:nvSpPr>
        <p:spPr bwMode="auto">
          <a:xfrm>
            <a:off x="2417387" y="546869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1692" name="TextBox 1051691"/>
          <p:cNvSpPr txBox="1"/>
          <p:nvPr/>
        </p:nvSpPr>
        <p:spPr>
          <a:xfrm>
            <a:off x="2142511" y="5650560"/>
            <a:ext cx="1330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Z = 0.5</a:t>
            </a:r>
          </a:p>
        </p:txBody>
      </p:sp>
      <p:graphicFrame>
        <p:nvGraphicFramePr>
          <p:cNvPr id="52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155321"/>
              </p:ext>
            </p:extLst>
          </p:nvPr>
        </p:nvGraphicFramePr>
        <p:xfrm>
          <a:off x="3729096" y="4875084"/>
          <a:ext cx="1581150" cy="1188720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5862165" y="4286255"/>
            <a:ext cx="5195946" cy="1398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Example 2</a:t>
            </a:r>
          </a:p>
          <a:p>
            <a:pPr lvl="1"/>
            <a:endParaRPr lang="en-US" sz="20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5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548457"/>
              </p:ext>
            </p:extLst>
          </p:nvPr>
        </p:nvGraphicFramePr>
        <p:xfrm>
          <a:off x="6031680" y="479904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5" name="TextBox 54"/>
          <p:cNvSpPr txBox="1"/>
          <p:nvPr/>
        </p:nvSpPr>
        <p:spPr>
          <a:xfrm>
            <a:off x="2372663" y="491304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sp>
        <p:nvSpPr>
          <p:cNvPr id="56" name="Line 45"/>
          <p:cNvSpPr>
            <a:spLocks noChangeShapeType="1"/>
          </p:cNvSpPr>
          <p:nvPr/>
        </p:nvSpPr>
        <p:spPr bwMode="auto">
          <a:xfrm>
            <a:off x="8608552" y="5629730"/>
            <a:ext cx="1167859" cy="907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8558293" y="5785680"/>
            <a:ext cx="845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50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8537911" y="5143200"/>
            <a:ext cx="122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</a:t>
            </a:r>
          </a:p>
        </p:txBody>
      </p:sp>
      <p:graphicFrame>
        <p:nvGraphicFramePr>
          <p:cNvPr id="60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062727"/>
              </p:ext>
            </p:extLst>
          </p:nvPr>
        </p:nvGraphicFramePr>
        <p:xfrm>
          <a:off x="9803883" y="4795920"/>
          <a:ext cx="2270544" cy="1854201"/>
        </p:xfrm>
        <a:graphic>
          <a:graphicData uri="http://schemas.openxmlformats.org/drawingml/2006/table">
            <a:tbl>
              <a:tblPr/>
              <a:tblGrid>
                <a:gridCol w="756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6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9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90" grpId="0" animBg="1"/>
      <p:bldP spid="1051691" grpId="0" animBg="1"/>
      <p:bldP spid="50" grpId="0" animBg="1"/>
      <p:bldP spid="1051692" grpId="0"/>
      <p:bldP spid="55" grpId="0"/>
      <p:bldP spid="56" grpId="0" animBg="1"/>
      <p:bldP spid="57" grpId="0"/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Probabilistic Inference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79413" y="1407089"/>
            <a:ext cx="6854237" cy="4773049"/>
          </a:xfrm>
        </p:spPr>
        <p:txBody>
          <a:bodyPr/>
          <a:lstStyle/>
          <a:p>
            <a:pPr eaLnBrk="1" hangingPunct="1"/>
            <a:r>
              <a:rPr lang="en-US" sz="2400" dirty="0"/>
              <a:t>Probabilistic inference: compute a desired probability from other known probabilities (e.g. conditional from joint)</a:t>
            </a:r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We generally compute conditional probabilities </a:t>
            </a:r>
          </a:p>
          <a:p>
            <a:pPr lvl="1" eaLnBrk="1" hangingPunct="1"/>
            <a:r>
              <a:rPr lang="en-US" sz="2000" dirty="0"/>
              <a:t>P(on time | no reported accidents) = 0.90</a:t>
            </a:r>
          </a:p>
          <a:p>
            <a:pPr lvl="1" eaLnBrk="1" hangingPunct="1"/>
            <a:r>
              <a:rPr lang="en-US" sz="2000" dirty="0"/>
              <a:t>These represent the agent’s </a:t>
            </a:r>
            <a:r>
              <a:rPr lang="en-US" sz="2000" i="1" dirty="0"/>
              <a:t>beliefs</a:t>
            </a:r>
            <a:r>
              <a:rPr lang="en-US" sz="2000" dirty="0"/>
              <a:t> given the evidence</a:t>
            </a:r>
            <a:endParaRPr lang="en-US" sz="2000" i="1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Probabilities change with new evidence:</a:t>
            </a:r>
          </a:p>
          <a:p>
            <a:pPr lvl="1" eaLnBrk="1" hangingPunct="1"/>
            <a:r>
              <a:rPr lang="en-US" sz="2000" dirty="0"/>
              <a:t>P(on time | no accidents, 5 a.m.) = 0.95</a:t>
            </a:r>
          </a:p>
          <a:p>
            <a:pPr lvl="1" eaLnBrk="1" hangingPunct="1"/>
            <a:r>
              <a:rPr lang="en-US" sz="2000" dirty="0"/>
              <a:t>P(on time | no accidents, 5 a.m., raining) = 0.80</a:t>
            </a:r>
          </a:p>
          <a:p>
            <a:pPr lvl="1" eaLnBrk="1" hangingPunct="1"/>
            <a:r>
              <a:rPr lang="en-US" sz="2000" dirty="0"/>
              <a:t>Observing new evidence causes </a:t>
            </a:r>
            <a:r>
              <a:rPr lang="en-US" sz="2000" i="1" dirty="0"/>
              <a:t>beliefs to be updated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16" y="1295018"/>
            <a:ext cx="5110454" cy="47286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pPr eaLnBrk="1" hangingPunct="1"/>
            <a:r>
              <a:rPr lang="en-US"/>
              <a:t>Inference by Enumeration</a:t>
            </a:r>
          </a:p>
        </p:txBody>
      </p:sp>
      <p:sp>
        <p:nvSpPr>
          <p:cNvPr id="1044483" name="Rectangle 3"/>
          <p:cNvSpPr>
            <a:spLocks noGrp="1" noChangeArrowheads="1"/>
          </p:cNvSpPr>
          <p:nvPr>
            <p:ph idx="1"/>
          </p:nvPr>
        </p:nvSpPr>
        <p:spPr>
          <a:xfrm>
            <a:off x="199221" y="1295813"/>
            <a:ext cx="8229600" cy="132753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General case: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Evidence variables: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Query* variable: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/>
              <a:t>Hidden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endParaRPr lang="en-US" sz="1600" dirty="0"/>
          </a:p>
        </p:txBody>
      </p:sp>
      <p:pic>
        <p:nvPicPr>
          <p:cNvPr id="18436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081" y="1699187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5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73" y="1610535"/>
            <a:ext cx="2095500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73" y="1929623"/>
            <a:ext cx="16986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2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4748" y="2234423"/>
            <a:ext cx="9588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704" y="1873689"/>
            <a:ext cx="2067441" cy="35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24" y="5973402"/>
            <a:ext cx="188595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353" y="5891444"/>
            <a:ext cx="32575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0" name="AutoShape 20"/>
          <p:cNvSpPr>
            <a:spLocks/>
          </p:cNvSpPr>
          <p:nvPr/>
        </p:nvSpPr>
        <p:spPr bwMode="auto">
          <a:xfrm rot="-5400000">
            <a:off x="6468168" y="5199365"/>
            <a:ext cx="174830" cy="2134655"/>
          </a:xfrm>
          <a:prstGeom prst="leftBrace">
            <a:avLst>
              <a:gd name="adj1" fmla="val 10833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44501" name="Picture 2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65" y="6449400"/>
            <a:ext cx="157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5" name="AutoShape 22"/>
          <p:cNvSpPr>
            <a:spLocks/>
          </p:cNvSpPr>
          <p:nvPr/>
        </p:nvSpPr>
        <p:spPr bwMode="auto">
          <a:xfrm>
            <a:off x="5379898" y="1559239"/>
            <a:ext cx="228600" cy="9144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Text Box 23"/>
          <p:cNvSpPr txBox="1">
            <a:spLocks noChangeArrowheads="1"/>
          </p:cNvSpPr>
          <p:nvPr/>
        </p:nvSpPr>
        <p:spPr bwMode="auto">
          <a:xfrm>
            <a:off x="5751431" y="1968119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i="1" dirty="0">
                <a:latin typeface="Calibri" pitchFamily="34" charset="0"/>
                <a:cs typeface="Calibri" pitchFamily="34" charset="0"/>
              </a:rPr>
              <a:t>All variables</a:t>
            </a:r>
          </a:p>
        </p:txBody>
      </p:sp>
      <p:sp>
        <p:nvSpPr>
          <p:cNvPr id="18447" name="TextBox 20"/>
          <p:cNvSpPr txBox="1">
            <a:spLocks noChangeArrowheads="1"/>
          </p:cNvSpPr>
          <p:nvPr/>
        </p:nvSpPr>
        <p:spPr bwMode="auto">
          <a:xfrm>
            <a:off x="10488610" y="1129148"/>
            <a:ext cx="155733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 dirty="0">
                <a:latin typeface="Calibri" pitchFamily="34" charset="0"/>
                <a:cs typeface="Calibri" pitchFamily="34" charset="0"/>
              </a:rPr>
              <a:t>* Works fine with multiple query variables, too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779228" y="1296460"/>
            <a:ext cx="3997028" cy="863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We want:</a:t>
            </a:r>
          </a:p>
          <a:p>
            <a:pPr lvl="1">
              <a:lnSpc>
                <a:spcPct val="80000"/>
              </a:lnSpc>
            </a:pPr>
            <a:endParaRPr lang="en-US" sz="1600" dirty="0"/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37801" y="2905809"/>
            <a:ext cx="2826696" cy="102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1: Select the entries consistent with the evidence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4074097" y="2901163"/>
            <a:ext cx="3822722" cy="639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2: Sum out H to get joint of Query and evidence</a:t>
            </a:r>
          </a:p>
        </p:txBody>
      </p:sp>
      <p:sp>
        <p:nvSpPr>
          <p:cNvPr id="21" name="Rectangle 3"/>
          <p:cNvSpPr txBox="1">
            <a:spLocks noChangeArrowheads="1"/>
          </p:cNvSpPr>
          <p:nvPr/>
        </p:nvSpPr>
        <p:spPr bwMode="auto">
          <a:xfrm>
            <a:off x="8596568" y="2892764"/>
            <a:ext cx="2786348" cy="463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000" dirty="0"/>
              <a:t>Step 3: Normalize</a:t>
            </a:r>
          </a:p>
          <a:p>
            <a:pPr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9" y="3774241"/>
            <a:ext cx="3561300" cy="2048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417" y="3557772"/>
            <a:ext cx="3114039" cy="2076026"/>
          </a:xfrm>
          <a:prstGeom prst="rect">
            <a:avLst/>
          </a:prstGeom>
        </p:spPr>
      </p:pic>
      <p:pic>
        <p:nvPicPr>
          <p:cNvPr id="5" name="Picture 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92" y="5495132"/>
            <a:ext cx="2463800" cy="584200"/>
          </a:xfrm>
          <a:prstGeom prst="rect">
            <a:avLst/>
          </a:prstGeom>
        </p:spPr>
      </p:pic>
      <p:pic>
        <p:nvPicPr>
          <p:cNvPr id="6" name="Picture 5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6758" y="6144600"/>
            <a:ext cx="3657600" cy="53340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496" y="3485394"/>
            <a:ext cx="1123188" cy="15111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00" grpId="0" animBg="1"/>
      <p:bldP spid="18447" grpId="0"/>
      <p:bldP spid="17" grpId="0"/>
      <p:bldP spid="18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Inference by Enumeration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P(W)?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winter)?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P(W | winter, hot)?</a:t>
            </a:r>
          </a:p>
        </p:txBody>
      </p:sp>
      <p:graphicFrame>
        <p:nvGraphicFramePr>
          <p:cNvPr id="103746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501858"/>
              </p:ext>
            </p:extLst>
          </p:nvPr>
        </p:nvGraphicFramePr>
        <p:xfrm>
          <a:off x="7852551" y="1515801"/>
          <a:ext cx="3484335" cy="3333753"/>
        </p:xfrm>
        <a:graphic>
          <a:graphicData uri="http://schemas.openxmlformats.org/drawingml/2006/table">
            <a:tbl>
              <a:tblPr/>
              <a:tblGrid>
                <a:gridCol w="1036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summer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winter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929087" y="1411489"/>
            <a:ext cx="8080342" cy="429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Obvious problems: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Worst-case time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Space complexity O(</a:t>
            </a:r>
            <a:r>
              <a:rPr lang="en-US" sz="2000" dirty="0" err="1"/>
              <a:t>d</a:t>
            </a:r>
            <a:r>
              <a:rPr lang="en-US" sz="2000" baseline="30000" dirty="0" err="1"/>
              <a:t>n</a:t>
            </a:r>
            <a:r>
              <a:rPr lang="en-US" sz="2000" dirty="0"/>
              <a:t>) to store the joint distribution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Inference by Enumeration</a:t>
            </a:r>
          </a:p>
        </p:txBody>
      </p:sp>
    </p:spTree>
    <p:extLst>
      <p:ext uri="{BB962C8B-B14F-4D97-AF65-F5344CB8AC3E}">
        <p14:creationId xmlns:p14="http://schemas.microsoft.com/office/powerpoint/2010/main" val="9649821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r>
              <a:rPr lang="en-US" sz="2400" dirty="0"/>
              <a:t>Sometimes have conditional distributions but want the joint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1027080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402" y="2225699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949" y="2347356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27216" name="AutoShape 144"/>
          <p:cNvSpPr>
            <a:spLocks noChangeArrowheads="1"/>
          </p:cNvSpPr>
          <p:nvPr/>
        </p:nvSpPr>
        <p:spPr bwMode="auto">
          <a:xfrm>
            <a:off x="8044687" y="2421643"/>
            <a:ext cx="914400" cy="381000"/>
          </a:xfrm>
          <a:prstGeom prst="leftRightArrow">
            <a:avLst>
              <a:gd name="adj1" fmla="val 50000"/>
              <a:gd name="adj2" fmla="val 48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637" y="3471580"/>
            <a:ext cx="5651673" cy="177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924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Product Rule</a:t>
            </a:r>
          </a:p>
        </p:txBody>
      </p:sp>
      <p:sp>
        <p:nvSpPr>
          <p:cNvPr id="1027075" name="Rectangle 3"/>
          <p:cNvSpPr>
            <a:spLocks noGrp="1" noChangeArrowheads="1"/>
          </p:cNvSpPr>
          <p:nvPr>
            <p:ph idx="1"/>
          </p:nvPr>
        </p:nvSpPr>
        <p:spPr>
          <a:xfrm>
            <a:off x="893005" y="1369120"/>
            <a:ext cx="7987470" cy="4757043"/>
          </a:xfrm>
        </p:spPr>
        <p:txBody>
          <a:bodyPr/>
          <a:lstStyle/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eaLnBrk="1" hangingPunct="1"/>
            <a:endParaRPr lang="en-US" sz="2400" dirty="0"/>
          </a:p>
        </p:txBody>
      </p:sp>
      <p:graphicFrame>
        <p:nvGraphicFramePr>
          <p:cNvPr id="1027084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9619804"/>
              </p:ext>
            </p:extLst>
          </p:nvPr>
        </p:nvGraphicFramePr>
        <p:xfrm>
          <a:off x="1383150" y="42446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27160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4154239"/>
              </p:ext>
            </p:extLst>
          </p:nvPr>
        </p:nvGraphicFramePr>
        <p:xfrm>
          <a:off x="3592950" y="37398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3" name="Picture 9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63" y="32889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213" name="Group 1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181657"/>
              </p:ext>
            </p:extLst>
          </p:nvPr>
        </p:nvGraphicFramePr>
        <p:xfrm>
          <a:off x="7479150" y="3758879"/>
          <a:ext cx="23622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0.08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0.72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0.14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0.06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94" name="Picture 9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238" y="3287392"/>
            <a:ext cx="12414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215" name="AutoShape 143"/>
          <p:cNvSpPr>
            <a:spLocks noChangeArrowheads="1"/>
          </p:cNvSpPr>
          <p:nvPr/>
        </p:nvSpPr>
        <p:spPr bwMode="auto">
          <a:xfrm>
            <a:off x="6107550" y="4520879"/>
            <a:ext cx="990600" cy="533400"/>
          </a:xfrm>
          <a:prstGeom prst="leftRight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50" y="38525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207875" y="4176807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201518" y="4577236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34852" y="4928060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248339" y="5298724"/>
            <a:ext cx="545725" cy="2480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7035" y="1447471"/>
            <a:ext cx="5906965" cy="59925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Chain Rule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8069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More generally, can always write any joint distribution as an incremental product of conditional distributions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always true?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21508" name="Picture 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38" y="2640013"/>
            <a:ext cx="5707062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3286125"/>
            <a:ext cx="496411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Inference in Ghostbusters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21723" y="1407090"/>
            <a:ext cx="3901072" cy="3756660"/>
          </a:xfrm>
        </p:spPr>
        <p:txBody>
          <a:bodyPr/>
          <a:lstStyle/>
          <a:p>
            <a:r>
              <a:rPr lang="en-US" sz="2400" dirty="0"/>
              <a:t>A ghost is in the grid somewhere</a:t>
            </a:r>
          </a:p>
          <a:p>
            <a:r>
              <a:rPr lang="en-US" sz="2400" dirty="0"/>
              <a:t>Sensor readings tell how close a square is to the ghost</a:t>
            </a:r>
          </a:p>
          <a:p>
            <a:pPr lvl="1"/>
            <a:r>
              <a:rPr lang="en-US" sz="2000" dirty="0"/>
              <a:t>On the ghost: red</a:t>
            </a:r>
          </a:p>
          <a:p>
            <a:pPr lvl="1"/>
            <a:r>
              <a:rPr lang="en-US" sz="2000" dirty="0"/>
              <a:t>1 or 2 away: orange</a:t>
            </a:r>
          </a:p>
          <a:p>
            <a:pPr lvl="1"/>
            <a:r>
              <a:rPr lang="en-US" sz="2000" dirty="0"/>
              <a:t>3 or 4 away: yellow</a:t>
            </a:r>
          </a:p>
          <a:p>
            <a:pPr lvl="1"/>
            <a:r>
              <a:rPr lang="en-US" sz="2000" dirty="0"/>
              <a:t>5+ away: green</a:t>
            </a:r>
          </a:p>
        </p:txBody>
      </p:sp>
      <p:pic>
        <p:nvPicPr>
          <p:cNvPr id="6148" name="Picture 2" descr="\\.host\Shared Folders\Shared with PC\ghostbuste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498" y="1639398"/>
            <a:ext cx="4448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Group 2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33230"/>
              </p:ext>
            </p:extLst>
          </p:nvPr>
        </p:nvGraphicFramePr>
        <p:xfrm>
          <a:off x="1470007" y="5701911"/>
          <a:ext cx="7367588" cy="792408"/>
        </p:xfrm>
        <a:graphic>
          <a:graphicData uri="http://schemas.openxmlformats.org/drawingml/2006/table">
            <a:tbl>
              <a:tblPr/>
              <a:tblGrid>
                <a:gridCol w="18418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18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P(red | 3)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P(orange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P(yellow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P(green | 3)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0.05</a:t>
                      </a:r>
                    </a:p>
                  </a:txBody>
                  <a:tcPr marL="91435" marR="91435" marT="45702" marB="457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5" marR="91435" marT="45702" marB="457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28719" y="5074849"/>
            <a:ext cx="81946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en-US" sz="24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 Sensors are noisy, but we know P(Color | Distance)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6167" name="TextBox 7"/>
          <p:cNvSpPr txBox="1">
            <a:spLocks noChangeArrowheads="1"/>
          </p:cNvSpPr>
          <p:nvPr/>
        </p:nvSpPr>
        <p:spPr bwMode="auto">
          <a:xfrm>
            <a:off x="7725714" y="6488668"/>
            <a:ext cx="453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no probability (L12D1) ]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 Rule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18" y="1628745"/>
            <a:ext cx="7963334" cy="466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71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Bayes’ Rule</a:t>
            </a:r>
          </a:p>
        </p:txBody>
      </p:sp>
      <p:sp>
        <p:nvSpPr>
          <p:cNvPr id="1017859" name="Rectangle 3"/>
          <p:cNvSpPr>
            <a:spLocks noGrp="1" noChangeArrowheads="1"/>
          </p:cNvSpPr>
          <p:nvPr>
            <p:ph idx="1"/>
          </p:nvPr>
        </p:nvSpPr>
        <p:spPr>
          <a:xfrm>
            <a:off x="694560" y="1600200"/>
            <a:ext cx="7992240" cy="510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Two ways to factor a joint distribution over two variables: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Dividing, we get: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is this at all helpful?</a:t>
            </a:r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Lets us build one conditional from its reverse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Often one conditional is tricky but the other one is simple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Foundation of many systems we’ll see later (e.g. ASR, MT)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In the running for most important AI equation!</a:t>
            </a:r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01786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0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30876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5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3" y="2286000"/>
            <a:ext cx="201453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7869" name="Picture 13" descr="Thomas Bayes">
            <a:hlinkClick r:id="rId8" tooltip="Thomas Bayes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28" y="2735058"/>
            <a:ext cx="2927072" cy="313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7870" name="AutoShape 14"/>
          <p:cNvSpPr>
            <a:spLocks noChangeArrowheads="1"/>
          </p:cNvSpPr>
          <p:nvPr/>
        </p:nvSpPr>
        <p:spPr bwMode="auto">
          <a:xfrm>
            <a:off x="8051851" y="2041140"/>
            <a:ext cx="1905000" cy="457200"/>
          </a:xfrm>
          <a:prstGeom prst="wedgeRoundRectCallout">
            <a:avLst>
              <a:gd name="adj1" fmla="val -6000"/>
              <a:gd name="adj2" fmla="val 16388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That’s my rule!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85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87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Inference with Bayes’ Rule</a:t>
            </a:r>
          </a:p>
        </p:txBody>
      </p:sp>
      <p:sp>
        <p:nvSpPr>
          <p:cNvPr id="10209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dirty="0"/>
              <a:t>Example: Diagnostic probability from causal probability: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r>
              <a:rPr lang="en-US" sz="2400" dirty="0"/>
              <a:t>Example:</a:t>
            </a:r>
          </a:p>
          <a:p>
            <a:pPr lvl="1" eaLnBrk="1" hangingPunct="1"/>
            <a:r>
              <a:rPr lang="en-US" sz="2000" dirty="0"/>
              <a:t>M: meningitis, S: stiff neck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  <a:p>
            <a:pPr lvl="4"/>
            <a:endParaRPr lang="en-US" sz="1200" dirty="0"/>
          </a:p>
          <a:p>
            <a:pPr lvl="1" eaLnBrk="1" hangingPunct="1"/>
            <a:endParaRPr lang="en-US" sz="2000" dirty="0"/>
          </a:p>
          <a:p>
            <a:pPr lvl="1" eaLnBrk="1" hangingPunct="1"/>
            <a:endParaRPr lang="en-US" sz="2000" dirty="0"/>
          </a:p>
          <a:p>
            <a:pPr lvl="1" eaLnBrk="1" hangingPunct="1"/>
            <a:r>
              <a:rPr lang="en-US" sz="2000" dirty="0"/>
              <a:t>Note: posterior probability of meningitis still very small</a:t>
            </a:r>
          </a:p>
          <a:p>
            <a:pPr lvl="1" eaLnBrk="1" hangingPunct="1"/>
            <a:r>
              <a:rPr lang="en-US" sz="2000" dirty="0"/>
              <a:t>Note: you should still get stiff necks checked out!  Why?</a:t>
            </a:r>
          </a:p>
        </p:txBody>
      </p:sp>
      <p:sp>
        <p:nvSpPr>
          <p:cNvPr id="14" name="Right Brace 13"/>
          <p:cNvSpPr/>
          <p:nvPr/>
        </p:nvSpPr>
        <p:spPr>
          <a:xfrm>
            <a:off x="7454900" y="3471863"/>
            <a:ext cx="239713" cy="100012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466" name="TextBox 14"/>
          <p:cNvSpPr txBox="1">
            <a:spLocks noChangeArrowheads="1"/>
          </p:cNvSpPr>
          <p:nvPr/>
        </p:nvSpPr>
        <p:spPr bwMode="auto">
          <a:xfrm>
            <a:off x="7818438" y="3641725"/>
            <a:ext cx="12017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Example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givens</a:t>
            </a: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637" y="4229084"/>
            <a:ext cx="2580388" cy="324743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0" y="4945726"/>
            <a:ext cx="11345311" cy="5669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426" y="3479892"/>
            <a:ext cx="2228287" cy="317102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097" y="3831425"/>
            <a:ext cx="2381074" cy="316906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8" y="2006610"/>
            <a:ext cx="5445919" cy="712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093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46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Bayes’ Rule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is P(W | dry) ? </a:t>
            </a:r>
          </a:p>
        </p:txBody>
      </p:sp>
      <p:graphicFrame>
        <p:nvGraphicFramePr>
          <p:cNvPr id="5" name="Group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707432"/>
              </p:ext>
            </p:extLst>
          </p:nvPr>
        </p:nvGraphicFramePr>
        <p:xfrm>
          <a:off x="2232236" y="2263454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191431"/>
              </p:ext>
            </p:extLst>
          </p:nvPr>
        </p:nvGraphicFramePr>
        <p:xfrm>
          <a:off x="4442036" y="1758629"/>
          <a:ext cx="2209800" cy="1847944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63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0.9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wet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3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dry</a:t>
                      </a:r>
                    </a:p>
                  </a:txBody>
                  <a:tcPr marT="45704" marB="457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T="45704" marB="4570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49" y="1307779"/>
            <a:ext cx="1193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336" y="1871342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8686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683" name="Picture 1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124" y="3982656"/>
            <a:ext cx="2505075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Ghostbusters, Revisited</a:t>
            </a:r>
          </a:p>
        </p:txBody>
      </p:sp>
      <p:sp>
        <p:nvSpPr>
          <p:cNvPr id="1052675" name="Rectangle 3"/>
          <p:cNvSpPr>
            <a:spLocks noGrp="1" noChangeArrowheads="1"/>
          </p:cNvSpPr>
          <p:nvPr>
            <p:ph idx="1"/>
          </p:nvPr>
        </p:nvSpPr>
        <p:spPr>
          <a:xfrm>
            <a:off x="1433958" y="1682750"/>
            <a:ext cx="5764213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Let’s say we have two distributions: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solidFill>
                  <a:srgbClr val="C00000"/>
                </a:solidFill>
              </a:rPr>
              <a:t>Prior distribution </a:t>
            </a:r>
            <a:r>
              <a:rPr lang="en-US" sz="2000" dirty="0"/>
              <a:t>over ghost location: P(G)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Let’s say this is uniform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Sensor reading model: P(R | G)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Given: we know what our sensors do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R = reading color measured at (1,1)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dirty="0"/>
              <a:t>E.g. P(R = yellow | G=(1,1)) = 0.1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can calculate the </a:t>
            </a:r>
            <a:r>
              <a:rPr lang="en-US" sz="2400" dirty="0">
                <a:solidFill>
                  <a:srgbClr val="C00000"/>
                </a:solidFill>
              </a:rPr>
              <a:t>posterior distribution</a:t>
            </a:r>
            <a:r>
              <a:rPr lang="en-US" sz="2400" dirty="0"/>
              <a:t> P(</a:t>
            </a:r>
            <a:r>
              <a:rPr lang="en-US" sz="2400" dirty="0" err="1"/>
              <a:t>G|r</a:t>
            </a:r>
            <a:r>
              <a:rPr lang="en-US" sz="2400" dirty="0"/>
              <a:t>) over ghost locations given a reading using Bayes’ rule:</a:t>
            </a:r>
          </a:p>
        </p:txBody>
      </p:sp>
      <p:pic>
        <p:nvPicPr>
          <p:cNvPr id="24580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474" y="1468056"/>
            <a:ext cx="243205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40" y="5593173"/>
            <a:ext cx="29400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512446" y="6488668"/>
            <a:ext cx="4704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[Demo: Ghostbuster – with probability (L12D2) 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with Probability</a:t>
            </a:r>
          </a:p>
        </p:txBody>
      </p:sp>
      <p:pic>
        <p:nvPicPr>
          <p:cNvPr id="5" name="Ghostbusters - With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2639" y="1121835"/>
            <a:ext cx="8386722" cy="52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Conditional Distributions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Conditional distributions are probability distributions over some variables given fixed values of others</a:t>
            </a:r>
          </a:p>
        </p:txBody>
      </p:sp>
      <p:pic>
        <p:nvPicPr>
          <p:cNvPr id="13316" name="Picture 5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943225"/>
            <a:ext cx="2071687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4" name="Group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056488"/>
              </p:ext>
            </p:extLst>
          </p:nvPr>
        </p:nvGraphicFramePr>
        <p:xfrm>
          <a:off x="5416550" y="3435350"/>
          <a:ext cx="2743200" cy="19812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45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057381"/>
              </p:ext>
            </p:extLst>
          </p:nvPr>
        </p:nvGraphicFramePr>
        <p:xfrm>
          <a:off x="1708150" y="3384550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0.8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9" name="Picture 5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4800600"/>
            <a:ext cx="21621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9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51360"/>
              </p:ext>
            </p:extLst>
          </p:nvPr>
        </p:nvGraphicFramePr>
        <p:xfrm>
          <a:off x="1712913" y="5241925"/>
          <a:ext cx="1828800" cy="1189038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3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96" name="Picture 5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3011488"/>
            <a:ext cx="1179513" cy="2984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  <p:sp>
        <p:nvSpPr>
          <p:cNvPr id="14397" name="TextBox 55"/>
          <p:cNvSpPr txBox="1">
            <a:spLocks noChangeArrowheads="1"/>
          </p:cNvSpPr>
          <p:nvPr/>
        </p:nvSpPr>
        <p:spPr bwMode="auto">
          <a:xfrm>
            <a:off x="1309688" y="2386013"/>
            <a:ext cx="2743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Conditional Distributions</a:t>
            </a:r>
          </a:p>
        </p:txBody>
      </p:sp>
      <p:sp>
        <p:nvSpPr>
          <p:cNvPr id="14398" name="TextBox 56"/>
          <p:cNvSpPr txBox="1">
            <a:spLocks noChangeArrowheads="1"/>
          </p:cNvSpPr>
          <p:nvPr/>
        </p:nvSpPr>
        <p:spPr bwMode="auto">
          <a:xfrm>
            <a:off x="5827713" y="2384425"/>
            <a:ext cx="25876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Joint Distribution</a:t>
            </a:r>
          </a:p>
        </p:txBody>
      </p:sp>
      <p:sp>
        <p:nvSpPr>
          <p:cNvPr id="60" name="Left Brace 59"/>
          <p:cNvSpPr/>
          <p:nvPr/>
        </p:nvSpPr>
        <p:spPr>
          <a:xfrm>
            <a:off x="1139825" y="2921000"/>
            <a:ext cx="207963" cy="3517900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" name="Picture 6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4097338"/>
            <a:ext cx="312737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Normalization Trick</a:t>
            </a:r>
          </a:p>
        </p:txBody>
      </p:sp>
      <p:sp>
        <p:nvSpPr>
          <p:cNvPr id="105165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772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trick to get a whole conditional distribution at once: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Select the joint probabilities matching the evidence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Normalize the selection (make it sum to one)</a:t>
            </a:r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Why does this work? Sum of selection is P(evidence)!  (P(r), here)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</p:txBody>
      </p:sp>
      <p:graphicFrame>
        <p:nvGraphicFramePr>
          <p:cNvPr id="1051652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705634"/>
              </p:ext>
            </p:extLst>
          </p:nvPr>
        </p:nvGraphicFramePr>
        <p:xfrm>
          <a:off x="611188" y="3203575"/>
          <a:ext cx="2209800" cy="1854201"/>
        </p:xfrm>
        <a:graphic>
          <a:graphicData uri="http://schemas.openxmlformats.org/drawingml/2006/table">
            <a:tbl>
              <a:tblPr/>
              <a:tblGrid>
                <a:gridCol w="82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51678" name="Line 30"/>
          <p:cNvSpPr>
            <a:spLocks noChangeShapeType="1"/>
          </p:cNvSpPr>
          <p:nvPr/>
        </p:nvSpPr>
        <p:spPr bwMode="auto">
          <a:xfrm>
            <a:off x="2973388" y="4011613"/>
            <a:ext cx="81597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7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741583"/>
              </p:ext>
            </p:extLst>
          </p:nvPr>
        </p:nvGraphicFramePr>
        <p:xfrm>
          <a:off x="3883025" y="3582988"/>
          <a:ext cx="1866900" cy="1114425"/>
        </p:xfrm>
        <a:graphic>
          <a:graphicData uri="http://schemas.openxmlformats.org/drawingml/2006/table">
            <a:tbl>
              <a:tblPr/>
              <a:tblGrid>
                <a:gridCol w="611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marL="91408" marR="91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08" marR="91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1693" name="Line 45"/>
          <p:cNvSpPr>
            <a:spLocks noChangeShapeType="1"/>
          </p:cNvSpPr>
          <p:nvPr/>
        </p:nvSpPr>
        <p:spPr bwMode="auto">
          <a:xfrm>
            <a:off x="5881688" y="3979863"/>
            <a:ext cx="8064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05169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0283600"/>
              </p:ext>
            </p:extLst>
          </p:nvPr>
        </p:nvGraphicFramePr>
        <p:xfrm>
          <a:off x="6859588" y="3582988"/>
          <a:ext cx="15811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51708" name="Text Box 60"/>
          <p:cNvSpPr txBox="1">
            <a:spLocks noChangeArrowheads="1"/>
          </p:cNvSpPr>
          <p:nvPr/>
        </p:nvSpPr>
        <p:spPr bwMode="auto">
          <a:xfrm>
            <a:off x="2944813" y="4194175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latin typeface="Calibri" pitchFamily="34" charset="0"/>
                <a:cs typeface="Calibri" pitchFamily="34" charset="0"/>
              </a:rPr>
              <a:t>Select</a:t>
            </a:r>
          </a:p>
        </p:txBody>
      </p:sp>
      <p:sp>
        <p:nvSpPr>
          <p:cNvPr id="1051709" name="Text Box 61"/>
          <p:cNvSpPr txBox="1">
            <a:spLocks noChangeArrowheads="1"/>
          </p:cNvSpPr>
          <p:nvPr/>
        </p:nvSpPr>
        <p:spPr bwMode="auto">
          <a:xfrm>
            <a:off x="5745163" y="4162425"/>
            <a:ext cx="1295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latin typeface="Calibri" pitchFamily="34" charset="0"/>
                <a:cs typeface="Calibri" pitchFamily="34" charset="0"/>
              </a:rPr>
              <a:t>Normalize</a:t>
            </a:r>
          </a:p>
        </p:txBody>
      </p:sp>
      <p:pic>
        <p:nvPicPr>
          <p:cNvPr id="1051710" name="Picture 6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176588"/>
            <a:ext cx="1000125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1" name="Picture 63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163" y="3121025"/>
            <a:ext cx="9699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1715" name="Picture 6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5803900"/>
            <a:ext cx="5584825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30" name="Picture 50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2771775"/>
            <a:ext cx="11795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86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78" grpId="0" animBg="1"/>
      <p:bldP spid="1051693" grpId="0" animBg="1"/>
      <p:bldP spid="1051708" grpId="0"/>
      <p:bldP spid="10517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 – No probability</a:t>
            </a:r>
          </a:p>
        </p:txBody>
      </p:sp>
      <p:pic>
        <p:nvPicPr>
          <p:cNvPr id="5" name="Ghostbusters - No probabilit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9686" y="1134315"/>
            <a:ext cx="8572628" cy="535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Uncertainty</a:t>
            </a:r>
          </a:p>
        </p:txBody>
      </p:sp>
      <p:sp>
        <p:nvSpPr>
          <p:cNvPr id="1030" name="Rectangle 3"/>
          <p:cNvSpPr>
            <a:spLocks noGrp="1" noChangeArrowheads="1"/>
          </p:cNvSpPr>
          <p:nvPr>
            <p:ph idx="1"/>
          </p:nvPr>
        </p:nvSpPr>
        <p:spPr>
          <a:xfrm>
            <a:off x="967676" y="1500583"/>
            <a:ext cx="668928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General situation: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Observed variables (evidence)</a:t>
            </a:r>
            <a:r>
              <a:rPr lang="en-US" sz="2000" dirty="0"/>
              <a:t>: Agent knows certain things about the state of the world (e.g., sensor readings or symptoms)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Unobserved variables</a:t>
            </a:r>
            <a:r>
              <a:rPr lang="en-US" sz="2000" dirty="0"/>
              <a:t>: Agent needs to reason about other aspects (e.g. where an object is or what disease is present)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b="1" dirty="0"/>
              <a:t>Model</a:t>
            </a:r>
            <a:r>
              <a:rPr lang="en-US" sz="2000" dirty="0"/>
              <a:t>: Agent knows something about how the known variables relate to the unknown variables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 lvl="6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Probabilistic reasoning gives us a framework for managing our beliefs and knowledge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7554406"/>
              </p:ext>
            </p:extLst>
          </p:nvPr>
        </p:nvGraphicFramePr>
        <p:xfrm>
          <a:off x="8542273" y="1526975"/>
          <a:ext cx="1387475" cy="138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6" name="Photo Editor Photo" r:id="rId3" imgW="2430476" imgH="2430476" progId="MSPhotoEd.3">
                  <p:embed/>
                </p:oleObj>
              </mc:Choice>
              <mc:Fallback>
                <p:oleObj name="Photo Editor Photo" r:id="rId3" imgW="2430476" imgH="2430476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1526975"/>
                        <a:ext cx="1387475" cy="1387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3878546"/>
              </p:ext>
            </p:extLst>
          </p:nvPr>
        </p:nvGraphicFramePr>
        <p:xfrm>
          <a:off x="8542273" y="3127175"/>
          <a:ext cx="1425575" cy="1425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" name="Photo Editor Photo" r:id="rId5" imgW="2491956" imgH="2491956" progId="MSPhotoEd.3">
                  <p:embed/>
                </p:oleObj>
              </mc:Choice>
              <mc:Fallback>
                <p:oleObj name="Photo Editor Photo" r:id="rId5" imgW="2491956" imgH="249195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0000"/>
                          </a:clrFrom>
                          <a:clrTo>
                            <a:srgbClr val="000000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2273" y="3127175"/>
                        <a:ext cx="1425575" cy="1425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1" name="Group 13"/>
          <p:cNvGrpSpPr>
            <a:grpSpLocks/>
          </p:cNvGrpSpPr>
          <p:nvPr/>
        </p:nvGrpSpPr>
        <p:grpSpPr bwMode="auto">
          <a:xfrm>
            <a:off x="8534336" y="4727375"/>
            <a:ext cx="1414462" cy="1439863"/>
            <a:chOff x="4027" y="3072"/>
            <a:chExt cx="891" cy="907"/>
          </a:xfrm>
        </p:grpSpPr>
        <p:graphicFrame>
          <p:nvGraphicFramePr>
            <p:cNvPr id="1028" name="Object 8"/>
            <p:cNvGraphicFramePr>
              <a:graphicFrameLocks noChangeAspect="1"/>
            </p:cNvGraphicFramePr>
            <p:nvPr/>
          </p:nvGraphicFramePr>
          <p:xfrm>
            <a:off x="4032" y="3072"/>
            <a:ext cx="886" cy="8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88" name="Photo Editor Photo" r:id="rId7" imgW="2461473" imgH="2446232" progId="MSPhotoEd.3">
                    <p:embed/>
                  </p:oleObj>
                </mc:Choice>
                <mc:Fallback>
                  <p:oleObj name="Photo Editor Photo" r:id="rId7" imgW="2461473" imgH="244623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000000"/>
                            </a:clrFrom>
                            <a:clrTo>
                              <a:srgbClr val="000000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32" y="3072"/>
                          <a:ext cx="886" cy="8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033" name="Picture 12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43" r="62584" b="-1559"/>
            <a:stretch>
              <a:fillRect/>
            </a:stretch>
          </p:blipFill>
          <p:spPr bwMode="auto">
            <a:xfrm>
              <a:off x="4027" y="3643"/>
              <a:ext cx="33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Random Variables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98013" y="1421905"/>
            <a:ext cx="7669413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 random variable is some aspect of the world about which we (may) have uncertainty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= Is it raining?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= Is it hot or cold?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= How long will it take to drive to work?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= Where is the ghost?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We denote random variables with capital letters</a:t>
            </a:r>
          </a:p>
          <a:p>
            <a:pPr lvl="2">
              <a:lnSpc>
                <a:spcPct val="90000"/>
              </a:lnSpc>
            </a:pPr>
            <a:endParaRPr lang="en-US" sz="16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Like variables in a CSP, random variables have domains</a:t>
            </a:r>
          </a:p>
          <a:p>
            <a:pPr lvl="8">
              <a:lnSpc>
                <a:spcPct val="90000"/>
              </a:lnSpc>
            </a:pPr>
            <a:endParaRPr lang="en-US" sz="12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R in {true, false}   (often write as {+r, </a:t>
            </a:r>
            <a:r>
              <a:rPr lang="en-US" sz="2000" dirty="0">
                <a:sym typeface="Symbol" pitchFamily="18" charset="2"/>
              </a:rPr>
              <a:t>-</a:t>
            </a:r>
            <a:r>
              <a:rPr lang="en-US" sz="2000" dirty="0"/>
              <a:t>r})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T in {hot, cold}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D in [0, </a:t>
            </a:r>
            <a:r>
              <a:rPr lang="en-US" sz="2000" dirty="0">
                <a:sym typeface="Symbol" pitchFamily="18" charset="2"/>
              </a:rPr>
              <a:t>)</a:t>
            </a:r>
            <a:endParaRPr lang="en-US" sz="2000" dirty="0"/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 in possible locations, maybe {(0,0), (0,1), …}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0" y="1332374"/>
            <a:ext cx="4094076" cy="41272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Associate a probability with each value</a:t>
            </a:r>
          </a:p>
          <a:p>
            <a:endParaRPr lang="en-US" sz="2400" dirty="0"/>
          </a:p>
          <a:p>
            <a:pPr lvl="1"/>
            <a:r>
              <a:rPr lang="en-US" sz="2000" dirty="0"/>
              <a:t>Temperature: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809658"/>
              </p:ext>
            </p:extLst>
          </p:nvPr>
        </p:nvGraphicFramePr>
        <p:xfrm>
          <a:off x="3527323" y="3884723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498" y="3506898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396137"/>
              </p:ext>
            </p:extLst>
          </p:nvPr>
        </p:nvGraphicFramePr>
        <p:xfrm>
          <a:off x="9748222" y="3636086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709" y="3189898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99" y="3235290"/>
            <a:ext cx="2544888" cy="2382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94" y="3352677"/>
            <a:ext cx="3211282" cy="2140854"/>
          </a:xfrm>
          <a:prstGeom prst="rect">
            <a:avLst/>
          </a:prstGeom>
        </p:spPr>
      </p:pic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6399477" y="1244840"/>
            <a:ext cx="4709342" cy="156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400" dirty="0"/>
          </a:p>
          <a:p>
            <a:endParaRPr lang="en-US" sz="2400" dirty="0"/>
          </a:p>
          <a:p>
            <a:pPr lvl="1"/>
            <a:r>
              <a:rPr lang="en-US" sz="2000" dirty="0"/>
              <a:t>Weather: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7517598" y="1500630"/>
            <a:ext cx="4535502" cy="3137521"/>
          </a:xfrm>
          <a:prstGeom prst="rect">
            <a:avLst/>
          </a:prstGeom>
          <a:noFill/>
          <a:ln w="349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/>
              <a:t>	Shorthand notation: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OK </a:t>
            </a:r>
            <a:r>
              <a:rPr lang="en-US" sz="2400" i="1" dirty="0"/>
              <a:t>if</a:t>
            </a:r>
            <a:r>
              <a:rPr lang="en-US" sz="2400" dirty="0"/>
              <a:t> all domain entries are unique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Probability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098" y="1304126"/>
            <a:ext cx="6882626" cy="4706149"/>
          </a:xfrm>
        </p:spPr>
        <p:txBody>
          <a:bodyPr/>
          <a:lstStyle/>
          <a:p>
            <a:r>
              <a:rPr lang="en-US" sz="2400" dirty="0"/>
              <a:t>Unobserved random variables have distributions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3"/>
            <a:endParaRPr lang="en-US" sz="1200" dirty="0"/>
          </a:p>
          <a:p>
            <a:r>
              <a:rPr lang="en-US" sz="2400" dirty="0"/>
              <a:t>A distribution is a TABLE of probabilities of values</a:t>
            </a:r>
          </a:p>
          <a:p>
            <a:pPr lvl="8"/>
            <a:endParaRPr lang="en-US" sz="1200" dirty="0"/>
          </a:p>
          <a:p>
            <a:r>
              <a:rPr lang="en-US" sz="2400" dirty="0"/>
              <a:t>A probability (lower case value) is a single number</a:t>
            </a:r>
          </a:p>
          <a:p>
            <a:pPr lvl="2"/>
            <a:endParaRPr lang="en-US" sz="1600" dirty="0"/>
          </a:p>
          <a:p>
            <a:endParaRPr lang="en-US" sz="2400" dirty="0"/>
          </a:p>
          <a:p>
            <a:r>
              <a:rPr lang="en-US" sz="2400" dirty="0"/>
              <a:t>Must have:                                                 and</a:t>
            </a:r>
          </a:p>
        </p:txBody>
      </p:sp>
      <p:graphicFrame>
        <p:nvGraphicFramePr>
          <p:cNvPr id="5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17655"/>
              </p:ext>
            </p:extLst>
          </p:nvPr>
        </p:nvGraphicFramePr>
        <p:xfrm>
          <a:off x="1360963" y="2216140"/>
          <a:ext cx="1428750" cy="1114425"/>
        </p:xfrm>
        <a:graphic>
          <a:graphicData uri="http://schemas.openxmlformats.org/drawingml/2006/table">
            <a:tbl>
              <a:tblPr/>
              <a:tblGrid>
                <a:gridCol w="857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138" y="1838315"/>
            <a:ext cx="731837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Group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140016"/>
              </p:ext>
            </p:extLst>
          </p:nvPr>
        </p:nvGraphicFramePr>
        <p:xfrm>
          <a:off x="3410425" y="2216140"/>
          <a:ext cx="1922463" cy="1857375"/>
        </p:xfrm>
        <a:graphic>
          <a:graphicData uri="http://schemas.openxmlformats.org/drawingml/2006/table">
            <a:tbl>
              <a:tblPr/>
              <a:tblGrid>
                <a:gridCol w="1153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8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0.6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fog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meteor</a:t>
                      </a:r>
                    </a:p>
                  </a:txBody>
                  <a:tcPr marL="91437" marR="914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0.0</a:t>
                      </a:r>
                    </a:p>
                  </a:txBody>
                  <a:tcPr marL="91437" marR="914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90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913" y="1844665"/>
            <a:ext cx="8509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33" y="5504778"/>
            <a:ext cx="285115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8064" y="6118003"/>
            <a:ext cx="2583980" cy="29872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4588" y="6045653"/>
            <a:ext cx="2492511" cy="56715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3848" y="3327456"/>
            <a:ext cx="3627379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3387" y="2289137"/>
            <a:ext cx="3179555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015" y="2815765"/>
            <a:ext cx="3373612" cy="29855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830" y="3922124"/>
            <a:ext cx="328405" cy="597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95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Joint Distributions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341314" y="1339380"/>
            <a:ext cx="7924642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i="1" dirty="0"/>
              <a:t>joint distribution</a:t>
            </a:r>
            <a:r>
              <a:rPr lang="en-US" sz="2400" dirty="0"/>
              <a:t> over a set of random variables: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	specifies a real number for each assignment (or </a:t>
            </a:r>
            <a:r>
              <a:rPr lang="en-US" sz="2400" i="1" dirty="0"/>
              <a:t>outcome</a:t>
            </a:r>
            <a:r>
              <a:rPr lang="en-US" sz="2400" dirty="0"/>
              <a:t>): </a:t>
            </a:r>
          </a:p>
          <a:p>
            <a:pPr lvl="2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18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endParaRPr lang="en-US" sz="2000" dirty="0"/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Must obey: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lvl="7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Size of distribution if n variables with domain sizes d?</a:t>
            </a:r>
          </a:p>
          <a:p>
            <a:pPr lvl="4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all but the smallest distributions, impractical to write out!</a:t>
            </a:r>
          </a:p>
        </p:txBody>
      </p:sp>
      <p:pic>
        <p:nvPicPr>
          <p:cNvPr id="92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961" y="1416259"/>
            <a:ext cx="18034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6710" y="2388049"/>
            <a:ext cx="4867275" cy="298606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46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22" y="2937118"/>
            <a:ext cx="2445348" cy="32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822" y="3760065"/>
            <a:ext cx="283686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5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5" y="4366718"/>
            <a:ext cx="4359275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10734" name="Group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11521"/>
              </p:ext>
            </p:extLst>
          </p:nvPr>
        </p:nvGraphicFramePr>
        <p:xfrm>
          <a:off x="8747249" y="3210126"/>
          <a:ext cx="2354953" cy="1981200"/>
        </p:xfrm>
        <a:graphic>
          <a:graphicData uri="http://schemas.openxmlformats.org/drawingml/2006/table">
            <a:tbl>
              <a:tblPr/>
              <a:tblGrid>
                <a:gridCol w="7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5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77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hot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sun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cold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rain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Picture 11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182" y="2742947"/>
            <a:ext cx="11795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hot) = P(T = hot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3"/>
  <p:tag name="PICTUREFILESIZE" val="965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 r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67"/>
  <p:tag name="PICTUREFILESIZE" val="361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 | r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5"/>
  <p:tag name="PICTUREFILESIZE" val="357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&#10;\[&#10;P(cold) = P(T = cold),  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6"/>
  <p:tag name="PICTUREFILESIZE" val="1044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ldots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1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{X_1, X_2, \ldots X_n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=x_1, X_2=x_2, \ldots X_n=x_n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6"/>
  <p:tag name="PICTUREFILESIZE" val="130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x_1, x_2, \ldots x_n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49"/>
  <p:tag name="PICTUREFILESIZE" val="69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\ldots x_n) \ge 0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874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_{(x_1, x_2, \ldots x_n)} P(x_1, x_2, \ldots x_n) = 1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2"/>
  <p:tag name="PICTUREFILESIZE" val="161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E) = \sum_{(x_1 \ldots x_n) \in E}P(x_1 \ldots x_n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62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 = \sum_{s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3"/>
  <p:tag name="PICTUREFILESIZE" val="98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s) = \sum_{t} P(t, s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5"/>
  <p:tag name="PICTUREFILESIZE" val="934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= x_1) = \sum_{x_2} P(X_1 = x_1, X_2 = x_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83"/>
  <p:tag name="PICTUREFILESIZE" val="191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 = \sum_{y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11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3"/>
  <p:tag name="PICTUREFILESIZE" val="328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= \sum_{x} 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1"/>
  <p:tag name="PICTUREFILESIZE" val="1045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a | b) = \frac{P(a, b)}{P(b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59"/>
  <p:tag name="PICTUREFILESIZE" val="1248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s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9"/>
  <p:tag name="PICTUREFILESIZE" val="874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=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5}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6"/>
  <p:tag name="PICTUREFILESIZE" val="365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5"/>
  <p:tag name="PICTUREFILESIZE" val="169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W = s ,T = c) + P(W = r,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78"/>
  <p:tag name="PICTUREFILESIZE" val="136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49"/>
  <p:tag name="PICTUREFILESIZE" val="273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2 + 0.3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430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0.5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"/>
  <p:tag name="PICTUREFILESIZE" val="181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5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4"/>
  <p:tag name="PICTUREFILESIZE" val="708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ain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1"/>
  <p:tag name="PICTUREFILESIZE" val="827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&#10;\documentclass{slides}\pagestyle{empty}&#10;&#10;\begin{document}&#10;\[&#10;P(W=s | T= c ) = &#10;\]&#10;\end{document}&#10;"/>
  <p:tag name="FILENAME" val="txp_fig"/>
  <p:tag name="FORMAT" val="pngmono"/>
  <p:tag name="RES" val="1200"/>
  <p:tag name="BLEND" val="0"/>
  <p:tag name="TRANSPARENT" val="1"/>
  <p:tag name="TBUG" val="0"/>
  <p:tag name="ALLOWFS" val="0"/>
  <p:tag name="ORIGWIDTH" val="184"/>
  <p:tag name="PICTUREFILESIZE" val="722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W = s, T=c) + P(W = r, 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44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s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0"/>
  <p:tag name="PICTUREFILESIZE" val="1179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2}{0.2 + 0.3} = 0.4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15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=r | T=c) = ???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0"/>
  <p:tag name="PICTUREFILESIZE" val="8595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W = s, T=c) + P(W = r, 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2"/>
  <p:tag name="PICTUREFILESIZE" val="222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P(W = r ,T = c)}{P(T = c)}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9"/>
  <p:tag name="PICTUREFILESIZE" val="1162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frac{0.3}{0.2 + 0.3} = 0.6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8"/>
  <p:tag name="PICTUREFILESIZE" val="966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 | T = c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7"/>
  <p:tag name="PICTUREFILESIZE" val="569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 \ \, P(X=x) \ge 0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73"/>
  <p:tag name="PICTUREFILESIZE" val="844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5"/>
  <p:tag name="PICTUREFILESIZE" val="453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 | x_2) = \frac{P(x_1, x_2)}{P(x_2)} = \frac{P(x_1, x_2)}{\sum_{x_1} P(x_1, x_2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74"/>
  <p:tag name="PICTUREFILESIZE" val="2950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,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7"/>
  <p:tag name="PICTUREFILESIZE" val="452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E_1 \ldots E_k = e_1 \ldots e_k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85"/>
  <p:tag name="PICTUREFILESIZE" val="609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"/>
  <p:tag name="PICTUREFILESIZE" val="148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_1 \ldots H_r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85"/>
  <p:tag name="PICTUREFILESIZE" val="232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Q | e_1 \ldots e_k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28"/>
  <p:tag name="PICTUREFILESIZE" val="678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Q, e_1 \ldots e_k) =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7"/>
  <p:tag name="PICTUREFILESIZE" val="708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{h_1 \ldots h_r} P(Q, h_1 \ldots h_r, e_1 \ldots e_k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1"/>
  <p:tag name="PICTUREFILESIZE" val="1551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sum_x P(X=x) = 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67"/>
  <p:tag name="PICTUREFILESIZE" val="888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1, X_2, \ldots X_n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1"/>
  <p:tag name="PICTUREFILESIZE" val="625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Z = \sum_{q}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97"/>
  <p:tag name="PICTUREFILESIZE" val="825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&#10;\pagestyle{empty}&#10;&#10;\begin{document}&#10;\[&#10;P( Q | e_1 \cdots e_k )  = \frac{1}{Z}  P(Q, e_1 \cdots e_k)&#10;\]&#10;\end{document}"/>
  <p:tag name="FILENAME" val="TP_tmp"/>
  <p:tag name="FORMAT" val="png16m"/>
  <p:tag name="RES" val="1200"/>
  <p:tag name="BLEND" val="0"/>
  <p:tag name="TRANSPARENT" val="0"/>
  <p:tag name="TBUG" val="0"/>
  <p:tag name="ALLOWFS" val="0"/>
  <p:tag name="ORIGWIDTH" val="144"/>
  <p:tag name="PICTUREFILESIZE" val="962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,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3"/>
  <p:tag name="PICTUREFILESIZE" val="486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 P(x|y) = P(x, y) 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07"/>
  <p:tag name="PICTUREFILESIZE" val="1125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P(x_1, x_2, x_3) = P(x_1) P(x_2 | x_1) P(x_3|x_1,x_2)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15"/>
  <p:tag name="PICTUREFILESIZE" val="2058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rain) = P(W=rain),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43"/>
  <p:tag name="PICTUREFILESIZE" val="1194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, x_2, \ldots x_n) = \prod_i P(x_i | x_1 \ldots x_{i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61"/>
  <p:tag name="PICTUREFILESIZE" val="1668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y | x)}{P(y)}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7"/>
  <p:tag name="PICTUREFILESIZE" val="16339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P(y | x) P(x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35"/>
  <p:tag name="PICTUREFILESIZE" val="694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D| 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479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7"/>
  <p:tag name="PICTUREFILESIZE" val="349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g | r) \propto P(r | g) P(g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7"/>
  <p:tag name="PICTUREFILESIZE" val="1168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hot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9"/>
  <p:tag name="PICTUREFILESIZE" val="7247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W|T = cold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5"/>
  <p:tag name="PICTUREFILESIZE" val="749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T,W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79"/>
  <p:tag name="PICTUREFILESIZE" val="4586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48088</TotalTime>
  <Words>1993</Words>
  <Application>Microsoft Macintosh PowerPoint</Application>
  <PresentationFormat>Widescreen</PresentationFormat>
  <Paragraphs>870</Paragraphs>
  <Slides>37</Slides>
  <Notes>2</Notes>
  <HiddenSlides>4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Wingdings</vt:lpstr>
      <vt:lpstr>dan-berkeley-nlp-v1</vt:lpstr>
      <vt:lpstr>Photo Editor Photo</vt:lpstr>
      <vt:lpstr>CS 438: Artificial Intelligence </vt:lpstr>
      <vt:lpstr>Today</vt:lpstr>
      <vt:lpstr>Inference in Ghostbusters</vt:lpstr>
      <vt:lpstr>Video of Demo Ghostbuster – No probability</vt:lpstr>
      <vt:lpstr>Uncertainty</vt:lpstr>
      <vt:lpstr>Random Variables</vt:lpstr>
      <vt:lpstr>Probability Distributions</vt:lpstr>
      <vt:lpstr>Probability Distributions</vt:lpstr>
      <vt:lpstr>Joint Distributions</vt:lpstr>
      <vt:lpstr>Probabilistic Models</vt:lpstr>
      <vt:lpstr>Events</vt:lpstr>
      <vt:lpstr>Quiz: Events</vt:lpstr>
      <vt:lpstr>Marginal Distributions</vt:lpstr>
      <vt:lpstr>Quiz: Marginal Distributions</vt:lpstr>
      <vt:lpstr>Conditional Probabilities</vt:lpstr>
      <vt:lpstr>Quiz: Conditional Probabilities</vt:lpstr>
      <vt:lpstr>Conditional Distributions</vt:lpstr>
      <vt:lpstr>Normalization Trick</vt:lpstr>
      <vt:lpstr>Normalization Trick</vt:lpstr>
      <vt:lpstr>Normalization Trick</vt:lpstr>
      <vt:lpstr>Quiz: Normalization Trick</vt:lpstr>
      <vt:lpstr>To Normalize</vt:lpstr>
      <vt:lpstr>Probabilistic Inference</vt:lpstr>
      <vt:lpstr>Inference by Enumeration</vt:lpstr>
      <vt:lpstr>Inference by Enumeration</vt:lpstr>
      <vt:lpstr>Inference by Enumeration</vt:lpstr>
      <vt:lpstr>The Product Rule</vt:lpstr>
      <vt:lpstr>The Product Rule</vt:lpstr>
      <vt:lpstr>The Chain Rule</vt:lpstr>
      <vt:lpstr>Bayes Rule</vt:lpstr>
      <vt:lpstr>Bayes’ Rule</vt:lpstr>
      <vt:lpstr>Inference with Bayes’ Rule</vt:lpstr>
      <vt:lpstr>Quiz: Bayes’ Rule</vt:lpstr>
      <vt:lpstr>Ghostbusters, Revisited</vt:lpstr>
      <vt:lpstr>Video of Demo Ghostbusters with Probability</vt:lpstr>
      <vt:lpstr>Conditional Distributions</vt:lpstr>
      <vt:lpstr>Normalization Trick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Gultepe, Eren</cp:lastModifiedBy>
  <cp:revision>2609</cp:revision>
  <cp:lastPrinted>2014-02-27T08:03:23Z</cp:lastPrinted>
  <dcterms:created xsi:type="dcterms:W3CDTF">2004-08-27T04:16:05Z</dcterms:created>
  <dcterms:modified xsi:type="dcterms:W3CDTF">2020-11-17T06:29:41Z</dcterms:modified>
</cp:coreProperties>
</file>