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313" r:id="rId2"/>
    <p:sldId id="331" r:id="rId3"/>
    <p:sldId id="329" r:id="rId4"/>
    <p:sldId id="315" r:id="rId5"/>
    <p:sldId id="316" r:id="rId6"/>
    <p:sldId id="317" r:id="rId7"/>
    <p:sldId id="319" r:id="rId8"/>
    <p:sldId id="318" r:id="rId9"/>
    <p:sldId id="320" r:id="rId10"/>
    <p:sldId id="330" r:id="rId11"/>
    <p:sldId id="321" r:id="rId12"/>
    <p:sldId id="322" r:id="rId13"/>
    <p:sldId id="323" r:id="rId14"/>
    <p:sldId id="324" r:id="rId15"/>
    <p:sldId id="325" r:id="rId16"/>
    <p:sldId id="326" r:id="rId17"/>
    <p:sldId id="327" r:id="rId18"/>
    <p:sldId id="328" r:id="rId19"/>
    <p:sldId id="314" r:id="rId20"/>
    <p:sldId id="332" r:id="rId21"/>
    <p:sldId id="33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4"/>
    <p:restoredTop sz="94643"/>
  </p:normalViewPr>
  <p:slideViewPr>
    <p:cSldViewPr snapToGrid="0" snapToObjects="1">
      <p:cViewPr varScale="1">
        <p:scale>
          <a:sx n="79" d="100"/>
          <a:sy n="79" d="100"/>
        </p:scale>
        <p:origin x="240" y="4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8DF52-8FB1-CA44-9E1B-2BBAC90E3D8C}" type="datetimeFigureOut">
              <a:rPr lang="en-US" smtClean="0"/>
              <a:t>9/13/20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27077-B21C-A246-9D40-B40E4E3A8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161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4500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3965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8120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0259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8985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62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090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872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189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143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46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03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508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30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228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3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374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 is not evaluated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4042F3-6AC5-4F69-BFDB-D78DEF3875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22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230B4-2572-294E-9C8B-89432F1B49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E102E7-B930-2F46-BE61-E122432E50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3A0F47-513C-274D-B08A-A3CD89B0B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4B41-8322-9E47-99A4-4CA6BF2670F0}" type="datetimeFigureOut">
              <a:rPr lang="en-US" smtClean="0"/>
              <a:t>9/13/20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81673-9E8C-9446-990B-F40C60AF5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D162E-02B8-764B-9329-83BF951DC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1569-FA10-4547-9A97-7E4A545B5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23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A5C2D-545C-0047-B843-9DD68E2F5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CB5C00-6E4C-6B46-96A3-F7DA21796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D5788B-3129-3143-A422-A95EAA1BA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4B41-8322-9E47-99A4-4CA6BF2670F0}" type="datetimeFigureOut">
              <a:rPr lang="en-US" smtClean="0"/>
              <a:t>9/13/20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32AB9-1787-6542-9434-9CF07CF48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1FF823-A008-594C-B558-A59522D11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1569-FA10-4547-9A97-7E4A545B5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77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C489FF-8CCF-F14B-8B4F-AEFD9B268C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5B6A6-8334-3E4F-BE05-D5A098C2C3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C0226-821F-444C-9032-570B486B5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4B41-8322-9E47-99A4-4CA6BF2670F0}" type="datetimeFigureOut">
              <a:rPr lang="en-US" smtClean="0"/>
              <a:t>9/13/20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224AE-3A80-8548-BF00-017FE390C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FEE25-EB8C-BB41-B9AA-B16758AFB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1569-FA10-4547-9A97-7E4A545B5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99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85799-6E6B-7D49-AD39-FA16E3A4A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D28AA-09B5-3F40-B16D-C1CA8DFC2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74588-CDF8-6745-B276-910E70B31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4B41-8322-9E47-99A4-4CA6BF2670F0}" type="datetimeFigureOut">
              <a:rPr lang="en-US" smtClean="0"/>
              <a:t>9/13/20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B44F6-38E4-0C4D-BEC2-635013580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BDF5F-E3CB-BE41-87C3-037D3C960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1569-FA10-4547-9A97-7E4A545B5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3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8B7EE-BEAA-7848-BE58-ADF29467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21DAA4-BDE4-E041-A3EC-A2C9F7ADD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D9A4C-9F98-5648-9C18-2A0F33FDA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4B41-8322-9E47-99A4-4CA6BF2670F0}" type="datetimeFigureOut">
              <a:rPr lang="en-US" smtClean="0"/>
              <a:t>9/13/20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B6012-1E2B-3E45-ACBB-13F13D6A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F5079-D89A-774C-8EC7-34654F931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1569-FA10-4547-9A97-7E4A545B5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21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31A2-7EB7-254F-8FAA-9A64E8E1F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B8498-FA07-4243-9298-0E5E87FA5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15129B-47F4-6C42-8160-70AF75813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13A29-8C89-9146-9BD7-E36BA8963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4B41-8322-9E47-99A4-4CA6BF2670F0}" type="datetimeFigureOut">
              <a:rPr lang="en-US" smtClean="0"/>
              <a:t>9/13/20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DBD52D-CD64-AB4C-BDA4-D9840BDB8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531730-69FA-DA44-8E81-7E0F4A934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1569-FA10-4547-9A97-7E4A545B5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4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20E3B-B451-0B4B-A9ED-3065849A9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7839FE-024E-DA45-942A-4F78EC27CD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6F451E-EE02-D945-85CD-A69153DE09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6860E6-4CA7-A642-8627-1C0ED40BEE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43BFB9-C6AB-7445-94D8-7C2EC57607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00EE8B-86F9-D54A-B5CF-5A188D2B3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4B41-8322-9E47-99A4-4CA6BF2670F0}" type="datetimeFigureOut">
              <a:rPr lang="en-US" smtClean="0"/>
              <a:t>9/13/20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E26CA3-E005-B840-A36E-648008251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C4058B-90B5-EA49-8340-79FEA5561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1569-FA10-4547-9A97-7E4A545B5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2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38244-712D-0044-BEEE-521B876F5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354D8F-6464-4B47-AA75-2C25557EF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4B41-8322-9E47-99A4-4CA6BF2670F0}" type="datetimeFigureOut">
              <a:rPr lang="en-US" smtClean="0"/>
              <a:t>9/13/20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B2420-F957-7147-B2B3-8C56394DD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6A749F-E23D-0F42-87A9-631C5E306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1569-FA10-4547-9A97-7E4A545B5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03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1A6501-D6D3-B843-84A9-D7657C169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4B41-8322-9E47-99A4-4CA6BF2670F0}" type="datetimeFigureOut">
              <a:rPr lang="en-US" smtClean="0"/>
              <a:t>9/13/20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9807E2-03DA-1C4C-A97C-9096E827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D487C3-BDBC-794D-BD33-784FBF27C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1569-FA10-4547-9A97-7E4A545B5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26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87D05-0516-664E-9A25-D58F8BDE5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C6F49-B0CD-0448-841F-5D1133337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BE74C8-920D-6E44-BAB1-1B32AB3E50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A77AE3-55AE-F34C-9BED-497E2F5C3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4B41-8322-9E47-99A4-4CA6BF2670F0}" type="datetimeFigureOut">
              <a:rPr lang="en-US" smtClean="0"/>
              <a:t>9/13/20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6AC7D-2436-EE40-9877-19383D21C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58AA63-47EE-AB4D-8B5B-EA98D0BB8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1569-FA10-4547-9A97-7E4A545B5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B151D-049A-9B40-BA75-3B4DCE560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14FB61-E4C5-1E4F-A29C-168E013A67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24CAC-CF15-CD48-9E38-471F15862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0E4E34-A697-694A-8A97-BDD90AAB6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74B41-8322-9E47-99A4-4CA6BF2670F0}" type="datetimeFigureOut">
              <a:rPr lang="en-US" smtClean="0"/>
              <a:t>9/13/20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33C034-6F38-9744-A44A-13C60EC8D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A55409-5734-F94B-A4EF-AB389EBD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51569-FA10-4547-9A97-7E4A545B5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1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325D80-682A-D04C-80ED-C297789D2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CB684F-27DC-C64B-AEDE-821235772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84BE71-6E6E-6847-ABBC-FE3FB59615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74B41-8322-9E47-99A4-4CA6BF2670F0}" type="datetimeFigureOut">
              <a:rPr lang="en-US" smtClean="0"/>
              <a:t>9/13/20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CE414-6730-D947-BB74-4404E1E4BA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D2F8B-5FD4-6D43-B219-6E83600AFC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51569-FA10-4547-9A97-7E4A545B5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0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48.png"/><Relationship Id="rId4" Type="http://schemas.openxmlformats.org/officeDocument/2006/relationships/image" Target="../media/image5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48.png"/><Relationship Id="rId4" Type="http://schemas.openxmlformats.org/officeDocument/2006/relationships/image" Target="../media/image5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48.png"/><Relationship Id="rId4" Type="http://schemas.openxmlformats.org/officeDocument/2006/relationships/image" Target="../media/image5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48.png"/><Relationship Id="rId4" Type="http://schemas.openxmlformats.org/officeDocument/2006/relationships/image" Target="../media/image5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48.png"/><Relationship Id="rId4" Type="http://schemas.openxmlformats.org/officeDocument/2006/relationships/image" Target="../media/image5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48.png"/><Relationship Id="rId4" Type="http://schemas.openxmlformats.org/officeDocument/2006/relationships/image" Target="../media/image5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7.png"/><Relationship Id="rId4" Type="http://schemas.openxmlformats.org/officeDocument/2006/relationships/image" Target="../media/image4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8.png"/><Relationship Id="rId4" Type="http://schemas.openxmlformats.org/officeDocument/2006/relationships/image" Target="../media/image4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Quiz: Minimax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70721" y="1500188"/>
            <a:ext cx="495295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is the value of the blue triangle?</a:t>
            </a:r>
          </a:p>
          <a:p>
            <a:r>
              <a:rPr lang="en-US" sz="2400" dirty="0"/>
              <a:t>A) 10</a:t>
            </a:r>
          </a:p>
          <a:p>
            <a:r>
              <a:rPr lang="en-US" sz="2400" dirty="0"/>
              <a:t>B) 8</a:t>
            </a:r>
          </a:p>
          <a:p>
            <a:r>
              <a:rPr lang="en-US" sz="2400" dirty="0"/>
              <a:t>C) 4</a:t>
            </a:r>
          </a:p>
          <a:p>
            <a:r>
              <a:rPr lang="en-US" sz="2400" dirty="0"/>
              <a:t>D) 50</a:t>
            </a:r>
          </a:p>
        </p:txBody>
      </p:sp>
    </p:spTree>
    <p:extLst>
      <p:ext uri="{BB962C8B-B14F-4D97-AF65-F5344CB8AC3E}">
        <p14:creationId xmlns:p14="http://schemas.microsoft.com/office/powerpoint/2010/main" val="2503972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3521" t="-15441" r="-3521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v = min(v,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r="-3521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997309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578740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3521" t="-15441" r="-3521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v = min(v,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b="1" kern="0" noProof="0" dirty="0">
                <a:latin typeface="Calibri" pitchFamily="34" charset="0"/>
              </a:rPr>
              <a:t>max(v,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b="1" kern="0" dirty="0">
                <a:latin typeface="Calibri" pitchFamily="34" charset="0"/>
              </a:rPr>
              <a:t>)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r="-3521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97309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702273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10569" t="-15441" r="-3252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v = min(v,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b="1" kern="0" dirty="0">
                <a:latin typeface="Calibri" pitchFamily="34" charset="0"/>
              </a:rPr>
              <a:t>α</a:t>
            </a:r>
            <a:r>
              <a:rPr lang="en-US" b="1" kern="0" dirty="0">
                <a:latin typeface="Calibri" pitchFamily="34" charset="0"/>
              </a:rPr>
              <a:t> = max(</a:t>
            </a:r>
            <a:r>
              <a:rPr lang="el-GR" b="1" kern="0" dirty="0">
                <a:latin typeface="Calibri" pitchFamily="34" charset="0"/>
              </a:rPr>
              <a:t>α</a:t>
            </a:r>
            <a:r>
              <a:rPr lang="en-US" b="1" kern="0" dirty="0">
                <a:latin typeface="Calibri" pitchFamily="34" charset="0"/>
              </a:rPr>
              <a:t>, v)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r="-3521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97309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84683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10569" t="-15441" r="-3252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b="1" kern="0" dirty="0">
                <a:latin typeface="Calibri" pitchFamily="34" charset="0"/>
              </a:rPr>
              <a:t>v = min(v,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r="-3521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5819" y="3237706"/>
                <a:ext cx="747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819" y="3237706"/>
                <a:ext cx="747577" cy="830997"/>
              </a:xfrm>
              <a:prstGeom prst="rect">
                <a:avLst/>
              </a:prstGeom>
              <a:blipFill rotWithShape="0">
                <a:blip r:embed="rId6"/>
                <a:stretch>
                  <a:fillRect l="-10569" t="-15441" r="-4065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997309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112901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10569" t="-15441" r="-3252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b="1" kern="0" dirty="0">
                <a:latin typeface="Calibri" pitchFamily="34" charset="0"/>
              </a:rPr>
              <a:t>v = min(v,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r="-3521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5819" y="3237706"/>
                <a:ext cx="747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819" y="3237706"/>
                <a:ext cx="747577" cy="830997"/>
              </a:xfrm>
              <a:prstGeom prst="rect">
                <a:avLst/>
              </a:prstGeom>
              <a:blipFill rotWithShape="0">
                <a:blip r:embed="rId6"/>
                <a:stretch>
                  <a:fillRect l="-10569" t="-15441" r="-4065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997309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465987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10569" t="-15441" r="-3252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v = min(v,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b="1" kern="0" dirty="0">
                <a:latin typeface="Calibri" pitchFamily="34" charset="0"/>
              </a:rPr>
              <a:t>if v ≤ </a:t>
            </a:r>
            <a:r>
              <a:rPr lang="el-GR" b="1" kern="0" dirty="0">
                <a:latin typeface="Calibri" pitchFamily="34" charset="0"/>
              </a:rPr>
              <a:t>α</a:t>
            </a:r>
            <a:r>
              <a:rPr lang="en-US" b="1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b="1" kern="0" dirty="0">
                <a:latin typeface="Calibri" pitchFamily="34" charset="0"/>
              </a:rPr>
              <a:t>        return v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r="-3521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5819" y="3237706"/>
                <a:ext cx="747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819" y="3237706"/>
                <a:ext cx="747577" cy="830997"/>
              </a:xfrm>
              <a:prstGeom prst="rect">
                <a:avLst/>
              </a:prstGeom>
              <a:blipFill rotWithShape="0">
                <a:blip r:embed="rId6"/>
                <a:stretch>
                  <a:fillRect l="-10569" t="-15441" r="-4065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997309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15886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917646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10569" t="-15441" r="-3252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v = min(v,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b="1" kern="0" noProof="0" dirty="0">
                <a:latin typeface="Calibri" pitchFamily="34" charset="0"/>
              </a:rPr>
              <a:t>max(v,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b="1" kern="0" dirty="0">
                <a:latin typeface="Calibri" pitchFamily="34" charset="0"/>
              </a:rPr>
              <a:t>)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r="-3521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5819" y="3237706"/>
                <a:ext cx="747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819" y="3237706"/>
                <a:ext cx="747577" cy="830997"/>
              </a:xfrm>
              <a:prstGeom prst="rect">
                <a:avLst/>
              </a:prstGeom>
              <a:blipFill rotWithShape="0">
                <a:blip r:embed="rId6"/>
                <a:stretch>
                  <a:fillRect l="-10569" t="-15441" r="-4065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997309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15886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94526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10569" t="-15441" r="-3252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v = min(v,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b="1" kern="0" dirty="0">
                <a:latin typeface="Calibri" pitchFamily="34" charset="0"/>
              </a:rPr>
              <a:t>α</a:t>
            </a:r>
            <a:r>
              <a:rPr lang="en-US" b="1" kern="0" dirty="0">
                <a:latin typeface="Calibri" pitchFamily="34" charset="0"/>
              </a:rPr>
              <a:t> = max(</a:t>
            </a:r>
            <a:r>
              <a:rPr lang="el-GR" b="1" kern="0" dirty="0">
                <a:latin typeface="Calibri" pitchFamily="34" charset="0"/>
              </a:rPr>
              <a:t>α</a:t>
            </a:r>
            <a:r>
              <a:rPr lang="en-US" b="1" kern="0" dirty="0">
                <a:latin typeface="Calibri" pitchFamily="34" charset="0"/>
              </a:rPr>
              <a:t>, v)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r="-3521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5819" y="3237706"/>
                <a:ext cx="747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819" y="3237706"/>
                <a:ext cx="747577" cy="830997"/>
              </a:xfrm>
              <a:prstGeom prst="rect">
                <a:avLst/>
              </a:prstGeom>
              <a:blipFill rotWithShape="0">
                <a:blip r:embed="rId6"/>
                <a:stretch>
                  <a:fillRect l="-10569" t="-15441" r="-4065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997309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15886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308870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747577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10569" t="-15441" r="-3252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v = min(v,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r="-3521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45819" y="3237706"/>
                <a:ext cx="747577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5819" y="3237706"/>
                <a:ext cx="747577" cy="830997"/>
              </a:xfrm>
              <a:prstGeom prst="rect">
                <a:avLst/>
              </a:prstGeom>
              <a:blipFill rotWithShape="0">
                <a:blip r:embed="rId6"/>
                <a:stretch>
                  <a:fillRect l="-10569" t="-15441" r="-4065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997309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815886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02532" y="182833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282996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Minimax Quiz</a:t>
            </a:r>
          </a:p>
        </p:txBody>
      </p:sp>
      <p:pic>
        <p:nvPicPr>
          <p:cNvPr id="4" name="Picture 3" descr="alpha-beta-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75" y="1329883"/>
            <a:ext cx="8734425" cy="55281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37840" y="1027906"/>
            <a:ext cx="4654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What is the value of the top node?</a:t>
            </a:r>
          </a:p>
          <a:p>
            <a:r>
              <a:rPr lang="en-US" sz="2400" dirty="0"/>
              <a:t>A) 10</a:t>
            </a:r>
          </a:p>
          <a:p>
            <a:r>
              <a:rPr lang="en-US" sz="2400" dirty="0"/>
              <a:t>B) 100</a:t>
            </a:r>
          </a:p>
          <a:p>
            <a:r>
              <a:rPr lang="en-US" sz="2400" dirty="0"/>
              <a:t>C) 2</a:t>
            </a:r>
          </a:p>
          <a:p>
            <a:r>
              <a:rPr lang="en-US" sz="2400" dirty="0"/>
              <a:t>D) 4</a:t>
            </a:r>
          </a:p>
        </p:txBody>
      </p:sp>
    </p:spTree>
    <p:extLst>
      <p:ext uri="{BB962C8B-B14F-4D97-AF65-F5344CB8AC3E}">
        <p14:creationId xmlns:p14="http://schemas.microsoft.com/office/powerpoint/2010/main" val="167496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Quiz: Minimax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70721" y="1500188"/>
            <a:ext cx="495295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What is the value of the blue triangle?</a:t>
            </a:r>
          </a:p>
          <a:p>
            <a:r>
              <a:rPr lang="en-US" sz="2400" dirty="0"/>
              <a:t>A) 10</a:t>
            </a:r>
          </a:p>
          <a:p>
            <a:r>
              <a:rPr lang="en-US" sz="2400" dirty="0"/>
              <a:t>B) 8</a:t>
            </a:r>
          </a:p>
          <a:p>
            <a:r>
              <a:rPr lang="en-US" sz="2400" dirty="0"/>
              <a:t>C) 4</a:t>
            </a:r>
          </a:p>
          <a:p>
            <a:r>
              <a:rPr lang="en-US" sz="2400" dirty="0"/>
              <a:t>D) 50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97309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15886" y="34201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02532" y="182833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68004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 Beta Quiz</a:t>
            </a:r>
          </a:p>
        </p:txBody>
      </p:sp>
      <p:pic>
        <p:nvPicPr>
          <p:cNvPr id="4" name="Picture 3" descr="alpha-beta-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75" y="1329883"/>
            <a:ext cx="8734425" cy="55281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537840" y="1027906"/>
            <a:ext cx="46541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Which branches are pruned?</a:t>
            </a:r>
          </a:p>
          <a:p>
            <a:r>
              <a:rPr lang="en-US" sz="2400" dirty="0"/>
              <a:t>A) e, l</a:t>
            </a:r>
          </a:p>
          <a:p>
            <a:r>
              <a:rPr lang="en-US" sz="2400" dirty="0"/>
              <a:t>B) g, l</a:t>
            </a:r>
          </a:p>
          <a:p>
            <a:r>
              <a:rPr lang="en-US" sz="2400" dirty="0"/>
              <a:t>C) g, k, l</a:t>
            </a:r>
          </a:p>
          <a:p>
            <a:r>
              <a:rPr lang="en-US" sz="2400" dirty="0"/>
              <a:t>D) g, n</a:t>
            </a:r>
          </a:p>
        </p:txBody>
      </p:sp>
    </p:spTree>
    <p:extLst>
      <p:ext uri="{BB962C8B-B14F-4D97-AF65-F5344CB8AC3E}">
        <p14:creationId xmlns:p14="http://schemas.microsoft.com/office/powerpoint/2010/main" val="1760037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lpha-beta-larg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143000"/>
            <a:ext cx="9029700" cy="5715000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6019800" y="4259759"/>
            <a:ext cx="1143000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sz="4400" dirty="0">
                <a:solidFill>
                  <a:srgbClr val="0000FF"/>
                </a:solidFill>
                <a:latin typeface="Calibri"/>
                <a:cs typeface="Calibri"/>
              </a:rPr>
              <a:t>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Quiz 2</a:t>
            </a:r>
          </a:p>
        </p:txBody>
      </p:sp>
      <p:sp>
        <p:nvSpPr>
          <p:cNvPr id="6" name="Rectangle 5"/>
          <p:cNvSpPr/>
          <p:nvPr/>
        </p:nvSpPr>
        <p:spPr>
          <a:xfrm>
            <a:off x="9829800" y="5486400"/>
            <a:ext cx="10668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B01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86800" y="3621505"/>
            <a:ext cx="1752600" cy="3200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B01FF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895600" y="5410200"/>
            <a:ext cx="1066800" cy="1371600"/>
            <a:chOff x="2895600" y="5410200"/>
            <a:chExt cx="1066800" cy="1371600"/>
          </a:xfrm>
        </p:grpSpPr>
        <p:sp>
          <p:nvSpPr>
            <p:cNvPr id="3" name="Rectangle 2"/>
            <p:cNvSpPr/>
            <p:nvPr/>
          </p:nvSpPr>
          <p:spPr>
            <a:xfrm>
              <a:off x="2895600" y="5410200"/>
              <a:ext cx="1066800" cy="1371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9B01FF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124200" y="5562600"/>
              <a:ext cx="44613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>
                  <a:solidFill>
                    <a:srgbClr val="9B01FF"/>
                  </a:solidFill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8" name="Rectangle 17"/>
          <p:cNvSpPr/>
          <p:nvPr/>
        </p:nvSpPr>
        <p:spPr>
          <a:xfrm>
            <a:off x="2743200" y="2438400"/>
            <a:ext cx="7566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Calibri"/>
                <a:cs typeface="Calibri"/>
              </a:rPr>
              <a:t>10</a:t>
            </a:r>
          </a:p>
        </p:txBody>
      </p:sp>
      <p:sp>
        <p:nvSpPr>
          <p:cNvPr id="8" name="Rectangle 7"/>
          <p:cNvSpPr/>
          <p:nvPr/>
        </p:nvSpPr>
        <p:spPr>
          <a:xfrm>
            <a:off x="5105400" y="5486400"/>
            <a:ext cx="1066800" cy="1295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B01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486400" y="5715000"/>
            <a:ext cx="4461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9B01FF"/>
                </a:solidFill>
                <a:latin typeface="Calibri"/>
                <a:cs typeface="Calibri"/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4038600" y="3581400"/>
            <a:ext cx="1752600" cy="3200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B01FF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419600" y="3657600"/>
            <a:ext cx="4461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9B01FF"/>
                </a:solidFill>
                <a:latin typeface="Calibri"/>
                <a:cs typeface="Calibri"/>
              </a:rPr>
              <a:t>?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334000" y="1066800"/>
            <a:ext cx="7566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Calibri"/>
                <a:cs typeface="Calibri"/>
              </a:rPr>
              <a:t>10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24000" y="4495800"/>
            <a:ext cx="7566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Calibri"/>
                <a:cs typeface="Calibri"/>
              </a:rPr>
              <a:t>10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10000" y="4488359"/>
            <a:ext cx="10426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Calibri"/>
                <a:cs typeface="Calibri"/>
              </a:rPr>
              <a:t>100</a:t>
            </a:r>
          </a:p>
        </p:txBody>
      </p:sp>
      <p:sp>
        <p:nvSpPr>
          <p:cNvPr id="7" name="Rectangle 6"/>
          <p:cNvSpPr/>
          <p:nvPr/>
        </p:nvSpPr>
        <p:spPr>
          <a:xfrm>
            <a:off x="7543800" y="5410200"/>
            <a:ext cx="1066800" cy="1371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B01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924800" y="5562600"/>
            <a:ext cx="4461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9B01FF"/>
                </a:solidFill>
                <a:latin typeface="Calibri"/>
                <a:cs typeface="Calibri"/>
              </a:rPr>
              <a:t>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324600" y="1828800"/>
            <a:ext cx="2743200" cy="4953000"/>
            <a:chOff x="6324600" y="1828800"/>
            <a:chExt cx="2743200" cy="4953000"/>
          </a:xfrm>
        </p:grpSpPr>
        <p:sp>
          <p:nvSpPr>
            <p:cNvPr id="11" name="Rectangle 10"/>
            <p:cNvSpPr/>
            <p:nvPr/>
          </p:nvSpPr>
          <p:spPr>
            <a:xfrm>
              <a:off x="7162800" y="1828800"/>
              <a:ext cx="19050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9B01FF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324600" y="3429000"/>
              <a:ext cx="2209800" cy="3352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9B01FF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7391400" y="2209800"/>
            <a:ext cx="4461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9B01FF"/>
                </a:solidFill>
                <a:latin typeface="Calibri"/>
                <a:cs typeface="Calibri"/>
              </a:rPr>
              <a:t>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019800" y="4259759"/>
            <a:ext cx="1143000" cy="76944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en-US" sz="4400" dirty="0">
                <a:solidFill>
                  <a:srgbClr val="0000FF"/>
                </a:solidFill>
                <a:latin typeface="Calibri"/>
                <a:cs typeface="Calibri"/>
              </a:rPr>
              <a:t>2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530348" y="2583359"/>
            <a:ext cx="47065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Calibri"/>
                <a:cs typeface="Calibri"/>
              </a:rPr>
              <a:t>2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915400" y="3505200"/>
            <a:ext cx="4461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9B01FF"/>
                </a:solidFill>
                <a:latin typeface="Calibri"/>
                <a:cs typeface="Calibri"/>
              </a:rPr>
              <a:t>?</a:t>
            </a:r>
          </a:p>
        </p:txBody>
      </p:sp>
      <p:pic>
        <p:nvPicPr>
          <p:cNvPr id="38" name="Picture 37" descr="BU00529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2895600"/>
            <a:ext cx="1230511" cy="1292352"/>
          </a:xfrm>
          <a:prstGeom prst="rect">
            <a:avLst/>
          </a:prstGeom>
        </p:spPr>
      </p:pic>
      <p:sp>
        <p:nvSpPr>
          <p:cNvPr id="39" name="Rectangle 38"/>
          <p:cNvSpPr/>
          <p:nvPr/>
        </p:nvSpPr>
        <p:spPr>
          <a:xfrm>
            <a:off x="6705600" y="2583359"/>
            <a:ext cx="8930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Calibri"/>
                <a:cs typeface="Calibri"/>
              </a:rPr>
              <a:t>β =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495800" y="1059359"/>
            <a:ext cx="9134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Calibri"/>
                <a:cs typeface="Calibri"/>
              </a:rPr>
              <a:t>α =</a:t>
            </a:r>
          </a:p>
        </p:txBody>
      </p:sp>
      <p:sp>
        <p:nvSpPr>
          <p:cNvPr id="41" name="Rectangle 40"/>
          <p:cNvSpPr/>
          <p:nvPr/>
        </p:nvSpPr>
        <p:spPr>
          <a:xfrm>
            <a:off x="890558" y="4488359"/>
            <a:ext cx="7858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Calibri"/>
                <a:cs typeface="Calibri"/>
              </a:rPr>
              <a:t>α=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00400" y="4495800"/>
            <a:ext cx="7858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Calibri"/>
                <a:cs typeface="Calibri"/>
              </a:rPr>
              <a:t>α=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096000" y="4259759"/>
            <a:ext cx="72006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0000FF"/>
                </a:solidFill>
                <a:latin typeface="Calibri"/>
                <a:cs typeface="Calibri"/>
              </a:rPr>
              <a:t>v=</a:t>
            </a:r>
          </a:p>
        </p:txBody>
      </p:sp>
      <p:pic>
        <p:nvPicPr>
          <p:cNvPr id="21" name="Picture 20" descr="BU005292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4648200"/>
            <a:ext cx="1230511" cy="1292352"/>
          </a:xfrm>
          <a:prstGeom prst="rect">
            <a:avLst/>
          </a:prstGeom>
        </p:spPr>
      </p:pic>
      <p:sp>
        <p:nvSpPr>
          <p:cNvPr id="35" name="Rectangle 34"/>
          <p:cNvSpPr/>
          <p:nvPr/>
        </p:nvSpPr>
        <p:spPr>
          <a:xfrm>
            <a:off x="1926382" y="2430959"/>
            <a:ext cx="8930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Calibri"/>
                <a:cs typeface="Calibri"/>
              </a:rPr>
              <a:t>β =</a:t>
            </a:r>
          </a:p>
        </p:txBody>
      </p:sp>
    </p:spTree>
    <p:extLst>
      <p:ext uri="{BB962C8B-B14F-4D97-AF65-F5344CB8AC3E}">
        <p14:creationId xmlns:p14="http://schemas.microsoft.com/office/powerpoint/2010/main" val="94469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18" grpId="0"/>
      <p:bldP spid="19" grpId="0"/>
      <p:bldP spid="9" grpId="0" animBg="1"/>
      <p:bldP spid="22" grpId="0"/>
      <p:bldP spid="22" grpId="1"/>
      <p:bldP spid="26" grpId="0"/>
      <p:bldP spid="27" grpId="0"/>
      <p:bldP spid="32" grpId="0"/>
      <p:bldP spid="7" grpId="0" animBg="1"/>
      <p:bldP spid="30" grpId="0"/>
      <p:bldP spid="30" grpId="1"/>
      <p:bldP spid="24" grpId="0"/>
      <p:bldP spid="24" grpId="1"/>
      <p:bldP spid="34" grpId="0" animBg="1"/>
      <p:bldP spid="36" grpId="0"/>
      <p:bldP spid="37" grpId="0"/>
      <p:bldP spid="37" grpId="1"/>
      <p:bldP spid="39" grpId="0"/>
      <p:bldP spid="40" grpId="0"/>
      <p:bldP spid="41" grpId="0"/>
      <p:bldP spid="42" grpId="0"/>
      <p:bldP spid="43" grpId="0"/>
      <p:bldP spid="3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3521" t="-15441" r="-3521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v = min(v,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</p:spTree>
    <p:extLst>
      <p:ext uri="{BB962C8B-B14F-4D97-AF65-F5344CB8AC3E}">
        <p14:creationId xmlns:p14="http://schemas.microsoft.com/office/powerpoint/2010/main" val="1597395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3521" t="-15441" r="-3521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v = min(v,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t="-15441" r="-3521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1346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3521" t="-15441" r="-3521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b="1" kern="0" dirty="0">
                <a:latin typeface="Calibri" pitchFamily="34" charset="0"/>
              </a:rPr>
              <a:t>v = min(v,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t="-15441" r="-3521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457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3521" t="-15441" r="-3521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b="1" kern="0" dirty="0">
                <a:latin typeface="Calibri" pitchFamily="34" charset="0"/>
              </a:rPr>
              <a:t>v = min(v,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=10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t="-15441" r="-3521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27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3521" t="-15441" r="-3521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v = min(v,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b="1" kern="0" dirty="0">
                <a:latin typeface="Calibri" pitchFamily="34" charset="0"/>
              </a:rPr>
              <a:t>β </a:t>
            </a:r>
            <a:r>
              <a:rPr lang="en-US" b="1" kern="0" dirty="0">
                <a:latin typeface="Calibri" pitchFamily="34" charset="0"/>
              </a:rPr>
              <a:t>= min(</a:t>
            </a:r>
            <a:r>
              <a:rPr lang="el-GR" b="1" kern="0" dirty="0">
                <a:latin typeface="Calibri" pitchFamily="34" charset="0"/>
              </a:rPr>
              <a:t>β</a:t>
            </a:r>
            <a:r>
              <a:rPr lang="en-US" b="1" kern="0" dirty="0">
                <a:latin typeface="Calibri" pitchFamily="34" charset="0"/>
              </a:rPr>
              <a:t>, v)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=10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=10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r="-3521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5427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3521" t="-15441" r="-3521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b="1" kern="0" dirty="0">
                <a:latin typeface="Calibri" pitchFamily="34" charset="0"/>
              </a:rPr>
              <a:t>v = min(v, 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b="1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b="1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β </a:t>
            </a:r>
            <a:r>
              <a:rPr lang="en-US" kern="0" dirty="0">
                <a:latin typeface="Calibri" pitchFamily="34" charset="0"/>
              </a:rPr>
              <a:t>= min(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=10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r="-3521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6456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Alpha-Beta Small Example</a:t>
            </a:r>
          </a:p>
        </p:txBody>
      </p:sp>
      <p:pic>
        <p:nvPicPr>
          <p:cNvPr id="6" name="Picture 5" descr="alpha-beta-small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500188"/>
            <a:ext cx="6502400" cy="4826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 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781" y="1413689"/>
                <a:ext cx="867802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3521" t="-15441" r="-3521" b="-2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696200" y="3913188"/>
            <a:ext cx="533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def min-value(state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 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C0000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C0000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lang="en-US" kern="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v = min(v, 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kumimoji="0" lang="en-US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itchFamily="34" charset="0"/>
              </a:rPr>
              <a:t>)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if v ≤ 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n-US" kern="0" dirty="0">
                <a:latin typeface="Calibri" pitchFamily="34" charset="0"/>
              </a:rPr>
              <a:t>        return v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b="1" kern="0" dirty="0">
                <a:latin typeface="Calibri" pitchFamily="34" charset="0"/>
              </a:rPr>
              <a:t>β </a:t>
            </a:r>
            <a:r>
              <a:rPr lang="en-US" b="1" kern="0" dirty="0">
                <a:latin typeface="Calibri" pitchFamily="34" charset="0"/>
              </a:rPr>
              <a:t>= min(</a:t>
            </a:r>
            <a:r>
              <a:rPr lang="el-GR" b="1" kern="0" dirty="0">
                <a:latin typeface="Calibri" pitchFamily="34" charset="0"/>
              </a:rPr>
              <a:t>β</a:t>
            </a:r>
            <a:r>
              <a:rPr lang="en-US" b="1" kern="0" dirty="0">
                <a:latin typeface="Calibri" pitchFamily="34" charset="0"/>
              </a:rPr>
              <a:t>, v)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620000" y="1027906"/>
            <a:ext cx="541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marL="342882" marR="0" lvl="0" indent="-342882" algn="l" defTabSz="914400" rtl="0" eaLnBrk="1" fontAlgn="base" latinLnBrk="0" hangingPunct="1">
              <a:lnSpc>
                <a:spcPct val="80000"/>
              </a:lnSpc>
              <a:spcBef>
                <a:spcPts val="1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itchFamily="34" charset="0"/>
            </a:endParaRPr>
          </a:p>
          <a:p>
            <a:pPr marL="342882" lvl="0" indent="-342882"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def max-value(state,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0066CC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0066CC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Calibri" pitchFamily="34" charset="0"/>
              </a:rPr>
              <a:t>):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initialize v =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-∞</a:t>
            </a: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for each successor of state: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v = </a:t>
            </a:r>
            <a:r>
              <a:rPr lang="en-US" kern="0" noProof="0" dirty="0">
                <a:latin typeface="Calibri" pitchFamily="34" charset="0"/>
              </a:rPr>
              <a:t>max(v, 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value(successor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α</a:t>
            </a:r>
            <a:r>
              <a:rPr lang="en-US" kern="0" dirty="0">
                <a:solidFill>
                  <a:srgbClr val="7030A0"/>
                </a:solidFill>
                <a:latin typeface="Calibri" pitchFamily="34" charset="0"/>
              </a:rPr>
              <a:t>, </a:t>
            </a:r>
            <a:r>
              <a:rPr lang="el-GR" kern="0" dirty="0">
                <a:solidFill>
                  <a:srgbClr val="7030A0"/>
                </a:solidFill>
                <a:latin typeface="Calibri" pitchFamily="34" charset="0"/>
              </a:rPr>
              <a:t>β</a:t>
            </a: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itchFamily="34" charset="0"/>
              </a:rPr>
              <a:t>)</a:t>
            </a:r>
            <a:r>
              <a:rPr lang="en-US" kern="0" dirty="0">
                <a:latin typeface="Calibri" pitchFamily="34" charset="0"/>
              </a:rPr>
              <a:t>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itchFamily="34" charset="0"/>
            </a:endParaRP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baseline="0" dirty="0">
                <a:latin typeface="Calibri" pitchFamily="34" charset="0"/>
              </a:rPr>
              <a:t>if</a:t>
            </a:r>
            <a:r>
              <a:rPr lang="en-US" kern="0" dirty="0">
                <a:latin typeface="Calibri" pitchFamily="34" charset="0"/>
              </a:rPr>
              <a:t> v ≥ </a:t>
            </a:r>
            <a:r>
              <a:rPr lang="el-GR" kern="0" dirty="0">
                <a:latin typeface="Calibri" pitchFamily="34" charset="0"/>
              </a:rPr>
              <a:t>β</a:t>
            </a:r>
            <a:r>
              <a:rPr lang="en-US" kern="0" dirty="0">
                <a:latin typeface="Calibri" pitchFamily="34" charset="0"/>
              </a:rPr>
              <a:t> </a:t>
            </a:r>
          </a:p>
          <a:p>
            <a:pPr marL="1142942" marR="0" lvl="2" indent="-228589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kern="0" dirty="0">
                <a:latin typeface="Calibri" pitchFamily="34" charset="0"/>
              </a:rPr>
              <a:t>        return v</a:t>
            </a:r>
          </a:p>
          <a:p>
            <a:pPr marL="1142942" lvl="2" indent="-228589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</a:pP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 = max(</a:t>
            </a:r>
            <a:r>
              <a:rPr lang="el-GR" kern="0" dirty="0">
                <a:latin typeface="Calibri" pitchFamily="34" charset="0"/>
              </a:rPr>
              <a:t>α</a:t>
            </a:r>
            <a:r>
              <a:rPr lang="en-US" kern="0" dirty="0">
                <a:latin typeface="Calibri" pitchFamily="34" charset="0"/>
              </a:rPr>
              <a:t>, v)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  <a:p>
            <a:pPr marL="742913" marR="0" lvl="1" indent="-285737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return 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𝛼</m:t>
                      </m:r>
                      <m:r>
                        <a:rPr lang="en-US" b="0" i="1" smtClean="0">
                          <a:latin typeface="Cambria Math" charset="0"/>
                        </a:rPr>
                        <m:t>=−∞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𝛽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𝑣</m:t>
                      </m:r>
                      <m:r>
                        <a:rPr lang="en-US" b="0" i="1" smtClean="0">
                          <a:latin typeface="Cambria Math" charset="0"/>
                        </a:rPr>
                        <m:t>=8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43" y="3237706"/>
                <a:ext cx="867802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3521" r="-3521"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4557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2251</Words>
  <Application>Microsoft Macintosh PowerPoint</Application>
  <PresentationFormat>Widescreen</PresentationFormat>
  <Paragraphs>496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Quiz: Minimax Example</vt:lpstr>
      <vt:lpstr>Quiz: Minimax Example</vt:lpstr>
      <vt:lpstr>Alpha-Beta Small Example</vt:lpstr>
      <vt:lpstr>Alpha-Beta Small Example</vt:lpstr>
      <vt:lpstr>Alpha-Beta Small Example</vt:lpstr>
      <vt:lpstr>Alpha-Beta Small Example</vt:lpstr>
      <vt:lpstr>Alpha-Beta Small Example</vt:lpstr>
      <vt:lpstr>Alpha-Beta Small Example</vt:lpstr>
      <vt:lpstr>Alpha-Beta Small Example</vt:lpstr>
      <vt:lpstr>Alpha-Beta Small Example</vt:lpstr>
      <vt:lpstr>Alpha-Beta Small Example</vt:lpstr>
      <vt:lpstr>Alpha-Beta Small Example</vt:lpstr>
      <vt:lpstr>Alpha-Beta Small Example</vt:lpstr>
      <vt:lpstr>Alpha-Beta Small Example</vt:lpstr>
      <vt:lpstr>Alpha-Beta Small Example</vt:lpstr>
      <vt:lpstr>Alpha-Beta Small Example</vt:lpstr>
      <vt:lpstr>Alpha-Beta Small Example</vt:lpstr>
      <vt:lpstr>Alpha-Beta Small Example</vt:lpstr>
      <vt:lpstr>Minimax Quiz</vt:lpstr>
      <vt:lpstr>Alpha Beta Quiz</vt:lpstr>
      <vt:lpstr>Alpha-Beta Quiz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Quiz: Minimax Example</dc:title>
  <dc:creator>Gultepe, Eren</dc:creator>
  <cp:lastModifiedBy>Gultepe, Eren</cp:lastModifiedBy>
  <cp:revision>1</cp:revision>
  <dcterms:created xsi:type="dcterms:W3CDTF">2020-09-13T20:07:53Z</dcterms:created>
  <dcterms:modified xsi:type="dcterms:W3CDTF">2020-09-13T20:19:49Z</dcterms:modified>
</cp:coreProperties>
</file>