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47"/>
  </p:notesMasterIdLst>
  <p:handoutMasterIdLst>
    <p:handoutMasterId r:id="rId48"/>
  </p:handoutMasterIdLst>
  <p:sldIdLst>
    <p:sldId id="759" r:id="rId2"/>
    <p:sldId id="760" r:id="rId3"/>
    <p:sldId id="761" r:id="rId4"/>
    <p:sldId id="735" r:id="rId5"/>
    <p:sldId id="788" r:id="rId6"/>
    <p:sldId id="789" r:id="rId7"/>
    <p:sldId id="770" r:id="rId8"/>
    <p:sldId id="771" r:id="rId9"/>
    <p:sldId id="737" r:id="rId10"/>
    <p:sldId id="738" r:id="rId11"/>
    <p:sldId id="739" r:id="rId12"/>
    <p:sldId id="767" r:id="rId13"/>
    <p:sldId id="685" r:id="rId14"/>
    <p:sldId id="773" r:id="rId15"/>
    <p:sldId id="691" r:id="rId16"/>
    <p:sldId id="762" r:id="rId17"/>
    <p:sldId id="763" r:id="rId18"/>
    <p:sldId id="741" r:id="rId19"/>
    <p:sldId id="772" r:id="rId20"/>
    <p:sldId id="795" r:id="rId21"/>
    <p:sldId id="790" r:id="rId22"/>
    <p:sldId id="791" r:id="rId23"/>
    <p:sldId id="792" r:id="rId24"/>
    <p:sldId id="793" r:id="rId25"/>
    <p:sldId id="764" r:id="rId26"/>
    <p:sldId id="732" r:id="rId27"/>
    <p:sldId id="733" r:id="rId28"/>
    <p:sldId id="734" r:id="rId29"/>
    <p:sldId id="765" r:id="rId30"/>
    <p:sldId id="743" r:id="rId31"/>
    <p:sldId id="742" r:id="rId32"/>
    <p:sldId id="744" r:id="rId33"/>
    <p:sldId id="745" r:id="rId34"/>
    <p:sldId id="746" r:id="rId35"/>
    <p:sldId id="768" r:id="rId36"/>
    <p:sldId id="747" r:id="rId37"/>
    <p:sldId id="748" r:id="rId38"/>
    <p:sldId id="749" r:id="rId39"/>
    <p:sldId id="769" r:id="rId40"/>
    <p:sldId id="750" r:id="rId41"/>
    <p:sldId id="751" r:id="rId42"/>
    <p:sldId id="752" r:id="rId43"/>
    <p:sldId id="753" r:id="rId44"/>
    <p:sldId id="756" r:id="rId45"/>
    <p:sldId id="775" r:id="rId46"/>
  </p:sldIdLst>
  <p:sldSz cx="12192000" cy="6858000"/>
  <p:notesSz cx="7099300" cy="10234613"/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99CCFF"/>
    <a:srgbClr val="B5EDC2"/>
    <a:srgbClr val="FFCCFF"/>
    <a:srgbClr val="E8D1FF"/>
    <a:srgbClr val="ADF5B4"/>
    <a:srgbClr val="DEBDFF"/>
    <a:srgbClr val="CC99FF"/>
    <a:srgbClr val="FFFF00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04" autoAdjust="0"/>
    <p:restoredTop sz="93112" autoAdjust="0"/>
  </p:normalViewPr>
  <p:slideViewPr>
    <p:cSldViewPr>
      <p:cViewPr varScale="1">
        <p:scale>
          <a:sx n="59" d="100"/>
          <a:sy n="59" d="100"/>
        </p:scale>
        <p:origin x="7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C22A2D14-6BC9-4113-98E1-F44AD3AE5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92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C3ED746-492E-4D0C-832A-ACED5D621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5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0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3337F-E14C-4722-B064-8328E1374C64}" type="slidenum">
              <a:rPr lang="en-US" smtClean="0">
                <a:latin typeface="Arial" charset="0"/>
              </a:rPr>
              <a:pPr/>
              <a:t>26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If it’s terminal or we reached our depth limit, return utility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85BB2-29B2-497D-B377-09C1EC678A88}" type="slidenum">
              <a:rPr lang="en-US" smtClean="0">
                <a:latin typeface="Arial" charset="0"/>
              </a:rPr>
              <a:pPr/>
              <a:t>27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F12C2-6B70-47BE-8D0C-A492A0D8319E}" type="slidenum">
              <a:rPr lang="en-US" smtClean="0">
                <a:latin typeface="Arial" charset="0"/>
              </a:rPr>
              <a:pPr/>
              <a:t>33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Apple, banana, carrot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A7C6D-2FF4-4AE8-921F-BA4CD0961139}" type="slidenum">
              <a:rPr lang="en-US" smtClean="0">
                <a:latin typeface="Arial" charset="0"/>
              </a:rPr>
              <a:pPr/>
              <a:t>36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Draw Jensen’s for utility curve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40384-0448-47C6-BDE1-0574BBB738D1}" type="slidenum">
              <a:rPr lang="en-US" smtClean="0">
                <a:latin typeface="Arial" charset="0"/>
              </a:rPr>
              <a:pPr/>
              <a:t>42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least 10, or otherwise just rather dead; or just 100, or otherwise rather dead; that’s yet something different than </a:t>
            </a:r>
            <a:r>
              <a:rPr lang="en-US" baseline="0" dirty="0" err="1"/>
              <a:t>minimax</a:t>
            </a:r>
            <a:r>
              <a:rPr lang="en-US" baseline="0" dirty="0"/>
              <a:t> or </a:t>
            </a:r>
            <a:r>
              <a:rPr lang="en-US" baseline="0" dirty="0" err="1"/>
              <a:t>expectimax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13D75-3764-4B96-AB14-8A910A94CEF9}" type="slidenum">
              <a:rPr lang="en-US" smtClean="0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19C55-7AEA-4EB9-BA9F-F72D46856111}" type="slidenum">
              <a:rPr lang="en-US" smtClean="0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FB3C-35FA-41D9-9291-A2F98ED5B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DFAE6-F228-4E2F-A0AC-226F064B1B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88A1-2DCF-4BB2-94BA-C293321F01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BCBDB-77C9-44E1-B8B8-0FED19A87A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E2D8-2A86-4844-83F1-0F33DD9CDB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78B60-0F5B-4FD9-A706-2B636321CE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A90FF-2AD2-44F2-AE19-EAFC48E5B7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CD500-0052-49A9-87B8-ECFA543AB6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752C2-0A90-443A-A81B-9E5D1442F9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6F06B-1413-4079-B097-2DE271D9A3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345D6EE-11CE-4895-A65B-A0F0C6A7FE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4.xml"/><Relationship Id="rId7" Type="http://schemas.openxmlformats.org/officeDocument/2006/relationships/image" Target="../media/image3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565" y="1447800"/>
            <a:ext cx="6578036" cy="4190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438: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Uncertainty and Utilities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Eren Gultepe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SIUE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Klein, Pieter Abbeel for CS188 Intro to AI at UC Berkeley (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).]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6802" y="2018618"/>
            <a:ext cx="4275137" cy="2768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5638800" y="1539240"/>
            <a:ext cx="869951" cy="69596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768600" y="3903133"/>
            <a:ext cx="508000" cy="1583267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3024717" y="3903133"/>
            <a:ext cx="1267883" cy="1583267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772833" y="2235200"/>
            <a:ext cx="3300942" cy="1667933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2010833" y="3903133"/>
            <a:ext cx="1013884" cy="10964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752600" y="5080000"/>
            <a:ext cx="508000" cy="406400"/>
          </a:xfrm>
          <a:prstGeom prst="rect">
            <a:avLst/>
          </a:prstGeom>
          <a:solidFill>
            <a:srgbClr val="E8D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5866342" y="2437341"/>
            <a:ext cx="406400" cy="211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820459" y="4101041"/>
            <a:ext cx="406400" cy="211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5820833" y="2235200"/>
            <a:ext cx="508000" cy="1646767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4800600" y="3898900"/>
            <a:ext cx="1272117" cy="1587500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6019800" y="403860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6057298" y="3903133"/>
            <a:ext cx="15423" cy="112606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667000" y="33528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6072717" y="3903133"/>
            <a:ext cx="1018116" cy="109643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5715000" y="32512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Depth-Limited Expectimax</a:t>
            </a:r>
          </a:p>
        </p:txBody>
      </p:sp>
      <p:sp>
        <p:nvSpPr>
          <p:cNvPr id="9219" name="AutoShape 27"/>
          <p:cNvSpPr>
            <a:spLocks noChangeArrowheads="1"/>
          </p:cNvSpPr>
          <p:nvPr/>
        </p:nvSpPr>
        <p:spPr bwMode="auto">
          <a:xfrm>
            <a:off x="5507038" y="16002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20" name="AutoShape 28"/>
          <p:cNvCxnSpPr>
            <a:cxnSpLocks noChangeShapeType="1"/>
            <a:stCxn id="9219" idx="3"/>
            <a:endCxn id="9226" idx="0"/>
          </p:cNvCxnSpPr>
          <p:nvPr/>
        </p:nvCxnSpPr>
        <p:spPr bwMode="auto">
          <a:xfrm flipH="1">
            <a:off x="5078413" y="1828800"/>
            <a:ext cx="571500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1" name="AutoShape 29"/>
          <p:cNvCxnSpPr>
            <a:cxnSpLocks noChangeShapeType="1"/>
            <a:stCxn id="9219" idx="3"/>
            <a:endCxn id="9227" idx="0"/>
          </p:cNvCxnSpPr>
          <p:nvPr/>
        </p:nvCxnSpPr>
        <p:spPr bwMode="auto">
          <a:xfrm>
            <a:off x="5649913" y="1828800"/>
            <a:ext cx="573087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2" name="AutoShape 30"/>
          <p:cNvCxnSpPr>
            <a:cxnSpLocks noChangeShapeType="1"/>
          </p:cNvCxnSpPr>
          <p:nvPr/>
        </p:nvCxnSpPr>
        <p:spPr bwMode="auto">
          <a:xfrm flipH="1">
            <a:off x="4791075" y="2573338"/>
            <a:ext cx="287338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3" name="AutoShape 31"/>
          <p:cNvCxnSpPr>
            <a:cxnSpLocks noChangeShapeType="1"/>
          </p:cNvCxnSpPr>
          <p:nvPr/>
        </p:nvCxnSpPr>
        <p:spPr bwMode="auto">
          <a:xfrm>
            <a:off x="5078413" y="2573338"/>
            <a:ext cx="22860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4" name="AutoShape 32"/>
          <p:cNvCxnSpPr>
            <a:cxnSpLocks noChangeShapeType="1"/>
          </p:cNvCxnSpPr>
          <p:nvPr/>
        </p:nvCxnSpPr>
        <p:spPr bwMode="auto">
          <a:xfrm flipH="1">
            <a:off x="593725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5" name="AutoShape 33"/>
          <p:cNvCxnSpPr>
            <a:cxnSpLocks noChangeShapeType="1"/>
          </p:cNvCxnSpPr>
          <p:nvPr/>
        </p:nvCxnSpPr>
        <p:spPr bwMode="auto">
          <a:xfrm>
            <a:off x="622300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4933950" y="2287588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6080125" y="2287588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28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287588"/>
            <a:ext cx="25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3376613"/>
            <a:ext cx="2349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1338" y="16002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Oval 40"/>
          <p:cNvSpPr>
            <a:spLocks noChangeArrowheads="1"/>
          </p:cNvSpPr>
          <p:nvPr/>
        </p:nvSpPr>
        <p:spPr bwMode="auto">
          <a:xfrm>
            <a:off x="5221288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2" name="Oval 41"/>
          <p:cNvSpPr>
            <a:spLocks noChangeArrowheads="1"/>
          </p:cNvSpPr>
          <p:nvPr/>
        </p:nvSpPr>
        <p:spPr bwMode="auto">
          <a:xfrm>
            <a:off x="5792788" y="3319463"/>
            <a:ext cx="287337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3" name="Oval 42"/>
          <p:cNvSpPr>
            <a:spLocks noChangeArrowheads="1"/>
          </p:cNvSpPr>
          <p:nvPr/>
        </p:nvSpPr>
        <p:spPr bwMode="auto">
          <a:xfrm>
            <a:off x="6365875" y="3319463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34" name="AutoShape 43"/>
          <p:cNvCxnSpPr>
            <a:cxnSpLocks noChangeShapeType="1"/>
          </p:cNvCxnSpPr>
          <p:nvPr/>
        </p:nvCxnSpPr>
        <p:spPr bwMode="auto">
          <a:xfrm>
            <a:off x="4800600" y="3581400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5" name="Line 44"/>
          <p:cNvSpPr>
            <a:spLocks noChangeShapeType="1"/>
          </p:cNvSpPr>
          <p:nvPr/>
        </p:nvSpPr>
        <p:spPr bwMode="auto">
          <a:xfrm flipH="1">
            <a:off x="4572000" y="35814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6" name="AutoShape 45"/>
          <p:cNvSpPr>
            <a:spLocks noChangeArrowheads="1"/>
          </p:cNvSpPr>
          <p:nvPr/>
        </p:nvSpPr>
        <p:spPr bwMode="auto">
          <a:xfrm>
            <a:off x="441960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3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43434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8" name="AutoShape 47"/>
          <p:cNvCxnSpPr>
            <a:cxnSpLocks noChangeShapeType="1"/>
          </p:cNvCxnSpPr>
          <p:nvPr/>
        </p:nvCxnSpPr>
        <p:spPr bwMode="auto">
          <a:xfrm rot="16200000" flipH="1">
            <a:off x="4478338" y="4665662"/>
            <a:ext cx="304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9" name="Oval 39"/>
          <p:cNvSpPr>
            <a:spLocks noChangeArrowheads="1"/>
          </p:cNvSpPr>
          <p:nvPr/>
        </p:nvSpPr>
        <p:spPr bwMode="auto">
          <a:xfrm>
            <a:off x="4648200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0" name="AutoShape 45"/>
          <p:cNvSpPr>
            <a:spLocks noChangeArrowheads="1"/>
          </p:cNvSpPr>
          <p:nvPr/>
        </p:nvSpPr>
        <p:spPr bwMode="auto">
          <a:xfrm>
            <a:off x="497205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41" name="AutoShape 47"/>
          <p:cNvCxnSpPr>
            <a:cxnSpLocks noChangeShapeType="1"/>
          </p:cNvCxnSpPr>
          <p:nvPr/>
        </p:nvCxnSpPr>
        <p:spPr bwMode="auto">
          <a:xfrm rot="16200000" flipH="1">
            <a:off x="5035550" y="4654550"/>
            <a:ext cx="304800" cy="13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42" name="Line 48"/>
          <p:cNvSpPr>
            <a:spLocks noChangeShapeType="1"/>
          </p:cNvSpPr>
          <p:nvPr/>
        </p:nvSpPr>
        <p:spPr bwMode="auto">
          <a:xfrm flipH="1">
            <a:off x="5029200" y="4572000"/>
            <a:ext cx="889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3" name="TextBox 33"/>
          <p:cNvSpPr txBox="1">
            <a:spLocks noChangeArrowheads="1"/>
          </p:cNvSpPr>
          <p:nvPr/>
        </p:nvSpPr>
        <p:spPr bwMode="auto">
          <a:xfrm>
            <a:off x="5756275" y="42672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9244" name="TextBox 34"/>
          <p:cNvSpPr txBox="1">
            <a:spLocks noChangeArrowheads="1"/>
          </p:cNvSpPr>
          <p:nvPr/>
        </p:nvSpPr>
        <p:spPr bwMode="auto">
          <a:xfrm>
            <a:off x="4918075" y="51054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492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53340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362</a:t>
            </a:r>
          </a:p>
        </p:txBody>
      </p:sp>
      <p:sp>
        <p:nvSpPr>
          <p:cNvPr id="9247" name="TextBox 40"/>
          <p:cNvSpPr txBox="1">
            <a:spLocks noChangeArrowheads="1"/>
          </p:cNvSpPr>
          <p:nvPr/>
        </p:nvSpPr>
        <p:spPr bwMode="auto">
          <a:xfrm>
            <a:off x="6213475" y="5649913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4421188" y="4589463"/>
            <a:ext cx="346075" cy="1036637"/>
          </a:xfrm>
          <a:custGeom>
            <a:avLst/>
            <a:gdLst>
              <a:gd name="connsiteX0" fmla="*/ 122829 w 354842"/>
              <a:gd name="connsiteY0" fmla="*/ 0 h 1037230"/>
              <a:gd name="connsiteX1" fmla="*/ 0 w 354842"/>
              <a:gd name="connsiteY1" fmla="*/ 1910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22829 w 354842"/>
              <a:gd name="connsiteY0" fmla="*/ 0 h 1037230"/>
              <a:gd name="connsiteX1" fmla="*/ 0 w 354842"/>
              <a:gd name="connsiteY1" fmla="*/ 4196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48229 w 355220"/>
              <a:gd name="connsiteY0" fmla="*/ 0 h 1037230"/>
              <a:gd name="connsiteX1" fmla="*/ 25400 w 355220"/>
              <a:gd name="connsiteY1" fmla="*/ 419668 h 1037230"/>
              <a:gd name="connsiteX2" fmla="*/ 300629 w 355220"/>
              <a:gd name="connsiteY2" fmla="*/ 545910 h 1037230"/>
              <a:gd name="connsiteX3" fmla="*/ 352946 w 355220"/>
              <a:gd name="connsiteY3" fmla="*/ 832513 h 1037230"/>
              <a:gd name="connsiteX4" fmla="*/ 312003 w 355220"/>
              <a:gd name="connsiteY4" fmla="*/ 1037230 h 1037230"/>
              <a:gd name="connsiteX0" fmla="*/ 148229 w 346122"/>
              <a:gd name="connsiteY0" fmla="*/ 0 h 1037230"/>
              <a:gd name="connsiteX1" fmla="*/ 25400 w 346122"/>
              <a:gd name="connsiteY1" fmla="*/ 419668 h 1037230"/>
              <a:gd name="connsiteX2" fmla="*/ 300629 w 346122"/>
              <a:gd name="connsiteY2" fmla="*/ 545910 h 1037230"/>
              <a:gd name="connsiteX3" fmla="*/ 200546 w 346122"/>
              <a:gd name="connsiteY3" fmla="*/ 832513 h 1037230"/>
              <a:gd name="connsiteX4" fmla="*/ 312003 w 346122"/>
              <a:gd name="connsiteY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" h="1037230">
                <a:moveTo>
                  <a:pt x="148229" y="0"/>
                </a:moveTo>
                <a:cubicBezTo>
                  <a:pt x="86814" y="50041"/>
                  <a:pt x="0" y="328683"/>
                  <a:pt x="25400" y="419668"/>
                </a:cubicBezTo>
                <a:cubicBezTo>
                  <a:pt x="50800" y="510653"/>
                  <a:pt x="271438" y="477103"/>
                  <a:pt x="300629" y="545910"/>
                </a:cubicBezTo>
                <a:cubicBezTo>
                  <a:pt x="329820" y="614718"/>
                  <a:pt x="198650" y="750626"/>
                  <a:pt x="200546" y="832513"/>
                </a:cubicBezTo>
                <a:cubicBezTo>
                  <a:pt x="202442" y="914400"/>
                  <a:pt x="346122" y="975815"/>
                  <a:pt x="312003" y="103723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34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30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300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638800" y="3962400"/>
            <a:ext cx="2133600" cy="1600200"/>
          </a:xfrm>
          <a:prstGeom prst="wedgeRoundRectCallout">
            <a:avLst>
              <a:gd name="adj1" fmla="val -59213"/>
              <a:gd name="adj2" fmla="val -1767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Estimate of true </a:t>
            </a:r>
            <a:r>
              <a:rPr lang="en-US" dirty="0" err="1">
                <a:latin typeface="Calibri"/>
                <a:cs typeface="Calibri"/>
              </a:rPr>
              <a:t>expectimax</a:t>
            </a:r>
            <a:r>
              <a:rPr lang="en-US" dirty="0">
                <a:latin typeface="Calibri"/>
                <a:cs typeface="Calibri"/>
              </a:rPr>
              <a:t> value (which would require a lot of work to compute)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3700" y="1524000"/>
            <a:ext cx="4065899" cy="4654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048000"/>
            <a:ext cx="1662739" cy="156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8333" y="1356197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318" y="4826203"/>
            <a:ext cx="1554162" cy="1769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Probabilities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random variable</a:t>
            </a:r>
            <a:r>
              <a:rPr lang="en-US" sz="2000" dirty="0"/>
              <a:t> represents an event whose outcome is unknown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probability distribution</a:t>
            </a:r>
            <a:r>
              <a:rPr lang="en-US" sz="2000" dirty="0"/>
              <a:t> is an assignment of weights to outcomes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Example: Traffic on freeway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Random variable: T = whether there’s traffic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Outcomes: T in {none, light, heavy}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Distribution: P(T=none) = 0.25, P(T=light) = 0.50, P(T=heavy) = 0.25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Some laws of probability (more later):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are always non-negative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over all possible outcomes sum to one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As we get more evidence, probabilities may change: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P(T=heavy) = 0.25, P(T=heavy | Hour=8am) = 0.60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We’ll talk about methods for reasoning and updating probabilities later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7000" y="1905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87000" y="3657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5511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4826203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4800600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915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The expected value of a function of a random variable is the average, weighted by the probability distribution over outcomes</a:t>
            </a:r>
          </a:p>
          <a:p>
            <a:pPr lvl="4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600" dirty="0"/>
              <a:t>Example: How long to get to the airport?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963" y="4813148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076" y="1212791"/>
            <a:ext cx="3108698" cy="1987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Expectations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7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3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9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1824" y="4229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7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83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9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824" y="35440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Time: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8991600" y="3686253"/>
            <a:ext cx="83820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10800" y="384883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35 min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8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94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239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</a:t>
            </a:r>
            <a:r>
              <a:rPr lang="en-US" sz="2400" dirty="0" err="1">
                <a:latin typeface="Calibri"/>
                <a:cs typeface="Calibri"/>
              </a:rPr>
              <a:t>expectimax</a:t>
            </a:r>
            <a:r>
              <a:rPr lang="en-US" sz="2400" dirty="0">
                <a:latin typeface="Calibri"/>
                <a:cs typeface="Calibri"/>
              </a:rPr>
              <a:t> search, we have a probabilistic model of how the opponent (or environment) will behave in any state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Model could be a simple uniform distribution (roll a die)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Model could be sophisticated and require a great deal of computation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We have a chance node for any outcome out of our control: opponent or environment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The model might say that adversarial actions are likely!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For now, assume each chance node magically comes along with probabilities that specify the distribution over its outcomes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What Probabilities to Use?</a:t>
            </a:r>
          </a:p>
        </p:txBody>
      </p:sp>
      <p:grpSp>
        <p:nvGrpSpPr>
          <p:cNvPr id="11268" name="Group 50"/>
          <p:cNvGrpSpPr>
            <a:grpSpLocks/>
          </p:cNvGrpSpPr>
          <p:nvPr/>
        </p:nvGrpSpPr>
        <p:grpSpPr bwMode="auto">
          <a:xfrm>
            <a:off x="8382000" y="1676400"/>
            <a:ext cx="2819400" cy="3733800"/>
            <a:chOff x="3408" y="1248"/>
            <a:chExt cx="1776" cy="2352"/>
          </a:xfrm>
        </p:grpSpPr>
        <p:sp>
          <p:nvSpPr>
            <p:cNvPr id="11271" name="AutoShape 27"/>
            <p:cNvSpPr>
              <a:spLocks noChangeArrowheads="1"/>
            </p:cNvSpPr>
            <p:nvPr/>
          </p:nvSpPr>
          <p:spPr bwMode="auto">
            <a:xfrm>
              <a:off x="4141" y="1248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72" name="AutoShape 28"/>
            <p:cNvCxnSpPr>
              <a:cxnSpLocks noChangeShapeType="1"/>
              <a:stCxn id="11271" idx="3"/>
              <a:endCxn id="11278" idx="0"/>
            </p:cNvCxnSpPr>
            <p:nvPr/>
          </p:nvCxnSpPr>
          <p:spPr bwMode="auto">
            <a:xfrm flipH="1">
              <a:off x="3871" y="1392"/>
              <a:ext cx="360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3" name="AutoShape 29"/>
            <p:cNvCxnSpPr>
              <a:cxnSpLocks noChangeShapeType="1"/>
              <a:stCxn id="11271" idx="3"/>
              <a:endCxn id="11279" idx="0"/>
            </p:cNvCxnSpPr>
            <p:nvPr/>
          </p:nvCxnSpPr>
          <p:spPr bwMode="auto">
            <a:xfrm>
              <a:off x="4231" y="1392"/>
              <a:ext cx="361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4" name="AutoShape 30"/>
            <p:cNvCxnSpPr>
              <a:cxnSpLocks noChangeShapeType="1"/>
            </p:cNvCxnSpPr>
            <p:nvPr/>
          </p:nvCxnSpPr>
          <p:spPr bwMode="auto">
            <a:xfrm flipH="1">
              <a:off x="3690" y="1861"/>
              <a:ext cx="181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5" name="AutoShape 31"/>
            <p:cNvCxnSpPr>
              <a:cxnSpLocks noChangeShapeType="1"/>
            </p:cNvCxnSpPr>
            <p:nvPr/>
          </p:nvCxnSpPr>
          <p:spPr bwMode="auto">
            <a:xfrm>
              <a:off x="3871" y="1861"/>
              <a:ext cx="144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6" name="AutoShape 32"/>
            <p:cNvCxnSpPr>
              <a:cxnSpLocks noChangeShapeType="1"/>
            </p:cNvCxnSpPr>
            <p:nvPr/>
          </p:nvCxnSpPr>
          <p:spPr bwMode="auto">
            <a:xfrm flipH="1">
              <a:off x="441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7" name="AutoShape 33"/>
            <p:cNvCxnSpPr>
              <a:cxnSpLocks noChangeShapeType="1"/>
            </p:cNvCxnSpPr>
            <p:nvPr/>
          </p:nvCxnSpPr>
          <p:spPr bwMode="auto">
            <a:xfrm>
              <a:off x="459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78" name="Oval 34"/>
            <p:cNvSpPr>
              <a:spLocks noChangeArrowheads="1"/>
            </p:cNvSpPr>
            <p:nvPr/>
          </p:nvSpPr>
          <p:spPr bwMode="auto">
            <a:xfrm>
              <a:off x="3780" y="168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79" name="Oval 35"/>
            <p:cNvSpPr>
              <a:spLocks noChangeArrowheads="1"/>
            </p:cNvSpPr>
            <p:nvPr/>
          </p:nvSpPr>
          <p:spPr bwMode="auto">
            <a:xfrm>
              <a:off x="4502" y="168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0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22" y="1681"/>
              <a:ext cx="16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8" y="2367"/>
              <a:ext cx="14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2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3" y="1248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Oval 40"/>
            <p:cNvSpPr>
              <a:spLocks noChangeArrowheads="1"/>
            </p:cNvSpPr>
            <p:nvPr/>
          </p:nvSpPr>
          <p:spPr bwMode="auto">
            <a:xfrm>
              <a:off x="3961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4" name="Oval 41"/>
            <p:cNvSpPr>
              <a:spLocks noChangeArrowheads="1"/>
            </p:cNvSpPr>
            <p:nvPr/>
          </p:nvSpPr>
          <p:spPr bwMode="auto">
            <a:xfrm>
              <a:off x="4321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5" name="Oval 42"/>
            <p:cNvSpPr>
              <a:spLocks noChangeArrowheads="1"/>
            </p:cNvSpPr>
            <p:nvPr/>
          </p:nvSpPr>
          <p:spPr bwMode="auto">
            <a:xfrm>
              <a:off x="4682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86" name="AutoShape 43"/>
            <p:cNvCxnSpPr>
              <a:cxnSpLocks noChangeShapeType="1"/>
            </p:cNvCxnSpPr>
            <p:nvPr/>
          </p:nvCxnSpPr>
          <p:spPr bwMode="auto">
            <a:xfrm>
              <a:off x="3696" y="2496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87" name="Line 44"/>
            <p:cNvSpPr>
              <a:spLocks noChangeShapeType="1"/>
            </p:cNvSpPr>
            <p:nvPr/>
          </p:nvSpPr>
          <p:spPr bwMode="auto">
            <a:xfrm flipH="1">
              <a:off x="3552" y="2496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8" name="AutoShape 45"/>
            <p:cNvSpPr>
              <a:spLocks noChangeArrowheads="1"/>
            </p:cNvSpPr>
            <p:nvPr/>
          </p:nvSpPr>
          <p:spPr bwMode="auto">
            <a:xfrm>
              <a:off x="3456" y="2976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9" name="Picture 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2" y="2976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290" name="AutoShape 47"/>
            <p:cNvCxnSpPr>
              <a:cxnSpLocks noChangeShapeType="1"/>
            </p:cNvCxnSpPr>
            <p:nvPr/>
          </p:nvCxnSpPr>
          <p:spPr bwMode="auto">
            <a:xfrm>
              <a:off x="3552" y="3120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91" name="Line 48"/>
            <p:cNvSpPr>
              <a:spLocks noChangeShapeType="1"/>
            </p:cNvSpPr>
            <p:nvPr/>
          </p:nvSpPr>
          <p:spPr bwMode="auto">
            <a:xfrm flipH="1">
              <a:off x="3408" y="3120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92" name="Oval 39"/>
            <p:cNvSpPr>
              <a:spLocks noChangeArrowheads="1"/>
            </p:cNvSpPr>
            <p:nvPr/>
          </p:nvSpPr>
          <p:spPr bwMode="auto">
            <a:xfrm>
              <a:off x="3600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1269" name="Text Box 51"/>
          <p:cNvSpPr txBox="1">
            <a:spLocks noChangeArrowheads="1"/>
          </p:cNvSpPr>
          <p:nvPr/>
        </p:nvSpPr>
        <p:spPr bwMode="auto">
          <a:xfrm>
            <a:off x="8077200" y="5715000"/>
            <a:ext cx="3886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CC0000"/>
                </a:solidFill>
                <a:latin typeface="Calibri"/>
                <a:cs typeface="Calibri"/>
              </a:rPr>
              <a:t>Having a probabilistic belief about another agent’s action does not mean that the agent is flipping any coins!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706" y="1519387"/>
            <a:ext cx="2206625" cy="2273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Informed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Let’s say you know that your opponent is actually running a depth 2 </a:t>
            </a:r>
            <a:r>
              <a:rPr lang="en-US" sz="2400" dirty="0" err="1"/>
              <a:t>minimax</a:t>
            </a:r>
            <a:r>
              <a:rPr lang="en-US" sz="2400" dirty="0"/>
              <a:t>, using the result 80% of the time, and moving randomly otherwise</a:t>
            </a:r>
          </a:p>
          <a:p>
            <a:r>
              <a:rPr lang="en-US" sz="2400" dirty="0"/>
              <a:t>Question: What tree search should you use?  </a:t>
            </a:r>
          </a:p>
          <a:p>
            <a:endParaRPr lang="en-US" sz="2400" dirty="0"/>
          </a:p>
        </p:txBody>
      </p:sp>
      <p:sp>
        <p:nvSpPr>
          <p:cNvPr id="29" name="Cloud Callout 28"/>
          <p:cNvSpPr/>
          <p:nvPr/>
        </p:nvSpPr>
        <p:spPr>
          <a:xfrm>
            <a:off x="533400" y="3352800"/>
            <a:ext cx="2286000" cy="2362200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914400" y="3886200"/>
            <a:ext cx="1524000" cy="943442"/>
            <a:chOff x="7620000" y="2801226"/>
            <a:chExt cx="3352800" cy="2075574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auto">
            <a:xfrm>
              <a:off x="82296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 rot="10800000">
              <a:off x="7848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rot="10800000">
              <a:off x="8610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43" name="AutoShape 12"/>
            <p:cNvCxnSpPr>
              <a:cxnSpLocks noChangeShapeType="1"/>
              <a:stCxn id="40" idx="3"/>
              <a:endCxn id="41" idx="3"/>
            </p:cNvCxnSpPr>
            <p:nvPr/>
          </p:nvCxnSpPr>
          <p:spPr bwMode="auto">
            <a:xfrm flipH="1">
              <a:off x="8039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3"/>
            <p:cNvCxnSpPr>
              <a:cxnSpLocks noChangeShapeType="1"/>
              <a:stCxn id="40" idx="3"/>
              <a:endCxn id="42" idx="3"/>
            </p:cNvCxnSpPr>
            <p:nvPr/>
          </p:nvCxnSpPr>
          <p:spPr bwMode="auto">
            <a:xfrm>
              <a:off x="8420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9" name="AutoShape 5"/>
            <p:cNvSpPr>
              <a:spLocks noChangeArrowheads="1"/>
            </p:cNvSpPr>
            <p:nvPr/>
          </p:nvSpPr>
          <p:spPr bwMode="auto">
            <a:xfrm>
              <a:off x="99822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 rot="10800000">
              <a:off x="9601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 rot="10800000">
              <a:off x="10363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2" name="AutoShape 12"/>
            <p:cNvCxnSpPr>
              <a:cxnSpLocks noChangeShapeType="1"/>
              <a:stCxn id="49" idx="3"/>
              <a:endCxn id="50" idx="3"/>
            </p:cNvCxnSpPr>
            <p:nvPr/>
          </p:nvCxnSpPr>
          <p:spPr bwMode="auto">
            <a:xfrm flipH="1">
              <a:off x="9791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13"/>
            <p:cNvCxnSpPr>
              <a:cxnSpLocks noChangeShapeType="1"/>
              <a:stCxn id="49" idx="3"/>
              <a:endCxn id="51" idx="3"/>
            </p:cNvCxnSpPr>
            <p:nvPr/>
          </p:nvCxnSpPr>
          <p:spPr bwMode="auto">
            <a:xfrm>
              <a:off x="10172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12"/>
            <p:cNvCxnSpPr>
              <a:cxnSpLocks noChangeShapeType="1"/>
              <a:stCxn id="58" idx="0"/>
              <a:endCxn id="40" idx="0"/>
            </p:cNvCxnSpPr>
            <p:nvPr/>
          </p:nvCxnSpPr>
          <p:spPr bwMode="auto">
            <a:xfrm flipH="1">
              <a:off x="8420100" y="3106025"/>
              <a:ext cx="838200" cy="3229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13"/>
            <p:cNvCxnSpPr>
              <a:cxnSpLocks noChangeShapeType="1"/>
              <a:stCxn id="58" idx="0"/>
              <a:endCxn id="49" idx="0"/>
            </p:cNvCxnSpPr>
            <p:nvPr/>
          </p:nvCxnSpPr>
          <p:spPr bwMode="auto">
            <a:xfrm>
              <a:off x="9258300" y="3106025"/>
              <a:ext cx="914399" cy="322973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  <p:sp>
          <p:nvSpPr>
            <p:cNvPr id="58" name="AutoShape 7"/>
            <p:cNvSpPr>
              <a:spLocks noChangeArrowheads="1"/>
            </p:cNvSpPr>
            <p:nvPr/>
          </p:nvSpPr>
          <p:spPr bwMode="auto">
            <a:xfrm rot="10800000">
              <a:off x="9067800" y="2801226"/>
              <a:ext cx="381000" cy="304799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" name="AutoShape 5"/>
            <p:cNvSpPr>
              <a:spLocks noChangeArrowheads="1"/>
            </p:cNvSpPr>
            <p:nvPr/>
          </p:nvSpPr>
          <p:spPr bwMode="auto">
            <a:xfrm>
              <a:off x="7620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AutoShape 5"/>
            <p:cNvSpPr>
              <a:spLocks noChangeArrowheads="1"/>
            </p:cNvSpPr>
            <p:nvPr/>
          </p:nvSpPr>
          <p:spPr bwMode="auto">
            <a:xfrm>
              <a:off x="8001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3" name="AutoShape 12"/>
            <p:cNvCxnSpPr>
              <a:cxnSpLocks noChangeShapeType="1"/>
              <a:stCxn id="41" idx="0"/>
              <a:endCxn id="61" idx="0"/>
            </p:cNvCxnSpPr>
            <p:nvPr/>
          </p:nvCxnSpPr>
          <p:spPr bwMode="auto">
            <a:xfrm flipH="1">
              <a:off x="78105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13"/>
            <p:cNvCxnSpPr>
              <a:cxnSpLocks noChangeShapeType="1"/>
              <a:stCxn id="41" idx="0"/>
              <a:endCxn id="62" idx="0"/>
            </p:cNvCxnSpPr>
            <p:nvPr/>
          </p:nvCxnSpPr>
          <p:spPr bwMode="auto">
            <a:xfrm>
              <a:off x="80391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5"/>
            <p:cNvSpPr>
              <a:spLocks noChangeArrowheads="1"/>
            </p:cNvSpPr>
            <p:nvPr/>
          </p:nvSpPr>
          <p:spPr bwMode="auto">
            <a:xfrm>
              <a:off x="8458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8839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2" name="AutoShape 12"/>
            <p:cNvCxnSpPr>
              <a:cxnSpLocks noChangeShapeType="1"/>
              <a:stCxn id="42" idx="0"/>
              <a:endCxn id="70" idx="0"/>
            </p:cNvCxnSpPr>
            <p:nvPr/>
          </p:nvCxnSpPr>
          <p:spPr bwMode="auto">
            <a:xfrm flipH="1">
              <a:off x="8648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3" name="AutoShape 13"/>
            <p:cNvCxnSpPr>
              <a:cxnSpLocks noChangeShapeType="1"/>
              <a:stCxn id="42" idx="0"/>
              <a:endCxn id="71" idx="0"/>
            </p:cNvCxnSpPr>
            <p:nvPr/>
          </p:nvCxnSpPr>
          <p:spPr bwMode="auto">
            <a:xfrm>
              <a:off x="8801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9372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7" name="AutoShape 5"/>
            <p:cNvSpPr>
              <a:spLocks noChangeArrowheads="1"/>
            </p:cNvSpPr>
            <p:nvPr/>
          </p:nvSpPr>
          <p:spPr bwMode="auto">
            <a:xfrm>
              <a:off x="9753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8" name="AutoShape 12"/>
            <p:cNvCxnSpPr>
              <a:cxnSpLocks noChangeShapeType="1"/>
              <a:endCxn id="76" idx="0"/>
            </p:cNvCxnSpPr>
            <p:nvPr/>
          </p:nvCxnSpPr>
          <p:spPr bwMode="auto">
            <a:xfrm flipH="1">
              <a:off x="9563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13"/>
            <p:cNvCxnSpPr>
              <a:cxnSpLocks noChangeShapeType="1"/>
              <a:endCxn id="77" idx="0"/>
            </p:cNvCxnSpPr>
            <p:nvPr/>
          </p:nvCxnSpPr>
          <p:spPr bwMode="auto">
            <a:xfrm>
              <a:off x="9791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0" name="AutoShape 5"/>
            <p:cNvSpPr>
              <a:spLocks noChangeArrowheads="1"/>
            </p:cNvSpPr>
            <p:nvPr/>
          </p:nvSpPr>
          <p:spPr bwMode="auto">
            <a:xfrm>
              <a:off x="10210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1" name="AutoShape 5"/>
            <p:cNvSpPr>
              <a:spLocks noChangeArrowheads="1"/>
            </p:cNvSpPr>
            <p:nvPr/>
          </p:nvSpPr>
          <p:spPr bwMode="auto">
            <a:xfrm>
              <a:off x="10591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82" name="AutoShape 12"/>
            <p:cNvCxnSpPr>
              <a:cxnSpLocks noChangeShapeType="1"/>
              <a:endCxn id="80" idx="0"/>
            </p:cNvCxnSpPr>
            <p:nvPr/>
          </p:nvCxnSpPr>
          <p:spPr bwMode="auto">
            <a:xfrm flipH="1">
              <a:off x="104013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3"/>
            <p:cNvCxnSpPr>
              <a:cxnSpLocks noChangeShapeType="1"/>
              <a:endCxn id="81" idx="0"/>
            </p:cNvCxnSpPr>
            <p:nvPr/>
          </p:nvCxnSpPr>
          <p:spPr bwMode="auto">
            <a:xfrm>
              <a:off x="105537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86" name="TextBox 85"/>
          <p:cNvSpPr txBox="1"/>
          <p:nvPr/>
        </p:nvSpPr>
        <p:spPr>
          <a:xfrm>
            <a:off x="3285392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0.1          0.9</a:t>
            </a: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5943600" y="3047999"/>
            <a:ext cx="5918200" cy="32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Answer: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Expectimax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!</a:t>
            </a:r>
            <a:endParaRPr lang="en-US" sz="2400" kern="0" noProof="0" dirty="0">
              <a:solidFill>
                <a:schemeClr val="accent2"/>
              </a:solidFill>
              <a:latin typeface="Calibri" pitchFamily="34" charset="0"/>
            </a:endParaRP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To figure out EACH chance node’s probabilities, you have to run a simulation of your opponent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This</a:t>
            </a:r>
            <a:r>
              <a:rPr kumimoji="0" lang="en-US" sz="2000" b="0" i="0" u="none" strike="noStrike" kern="0" cap="none" spc="0" normalizeH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kind of thing gets very slow very quickly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</a:rPr>
              <a:t>Even worse if you have to simulate your opponent simulating you…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… except for </a:t>
            </a:r>
            <a:r>
              <a:rPr lang="en-US" sz="2000" kern="0" noProof="0" dirty="0" err="1">
                <a:latin typeface="Calibri" pitchFamily="34" charset="0"/>
              </a:rPr>
              <a:t>minimax</a:t>
            </a:r>
            <a:r>
              <a:rPr lang="en-US" sz="2000" kern="0" noProof="0" dirty="0">
                <a:latin typeface="Calibri" pitchFamily="34" charset="0"/>
              </a:rPr>
              <a:t>, which</a:t>
            </a:r>
            <a:r>
              <a:rPr lang="en-US" sz="2000" kern="0" dirty="0">
                <a:latin typeface="Calibri" pitchFamily="34" charset="0"/>
              </a:rPr>
              <a:t> has the nice property that it all collapses into one game tree</a:t>
            </a:r>
            <a:endParaRPr lang="en-US" sz="2000" kern="0" noProof="0" dirty="0">
              <a:latin typeface="Calibri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429000" y="3048000"/>
            <a:ext cx="2133600" cy="2286000"/>
            <a:chOff x="3429000" y="3048000"/>
            <a:chExt cx="2133600" cy="2286000"/>
          </a:xfrm>
        </p:grpSpPr>
        <p:sp>
          <p:nvSpPr>
            <p:cNvPr id="4" name="AutoShape 27"/>
            <p:cNvSpPr>
              <a:spLocks noChangeArrowheads="1"/>
            </p:cNvSpPr>
            <p:nvPr/>
          </p:nvSpPr>
          <p:spPr bwMode="auto">
            <a:xfrm>
              <a:off x="4364038" y="3048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" name="AutoShape 28"/>
            <p:cNvCxnSpPr>
              <a:cxnSpLocks noChangeShapeType="1"/>
              <a:stCxn id="4" idx="3"/>
              <a:endCxn id="11" idx="0"/>
            </p:cNvCxnSpPr>
            <p:nvPr/>
          </p:nvCxnSpPr>
          <p:spPr bwMode="auto">
            <a:xfrm flipH="1">
              <a:off x="3935413" y="3276600"/>
              <a:ext cx="571500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29"/>
            <p:cNvCxnSpPr>
              <a:cxnSpLocks noChangeShapeType="1"/>
              <a:stCxn id="4" idx="3"/>
              <a:endCxn id="12" idx="0"/>
            </p:cNvCxnSpPr>
            <p:nvPr/>
          </p:nvCxnSpPr>
          <p:spPr bwMode="auto">
            <a:xfrm>
              <a:off x="4506913" y="3276600"/>
              <a:ext cx="573087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30"/>
            <p:cNvCxnSpPr>
              <a:cxnSpLocks noChangeShapeType="1"/>
              <a:stCxn id="11" idx="4"/>
              <a:endCxn id="18" idx="0"/>
            </p:cNvCxnSpPr>
            <p:nvPr/>
          </p:nvCxnSpPr>
          <p:spPr bwMode="auto">
            <a:xfrm flipH="1">
              <a:off x="3648075" y="4021138"/>
              <a:ext cx="286544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31"/>
            <p:cNvCxnSpPr>
              <a:cxnSpLocks noChangeShapeType="1"/>
              <a:stCxn id="11" idx="4"/>
              <a:endCxn id="21" idx="0"/>
            </p:cNvCxnSpPr>
            <p:nvPr/>
          </p:nvCxnSpPr>
          <p:spPr bwMode="auto">
            <a:xfrm>
              <a:off x="3934619" y="4021138"/>
              <a:ext cx="246856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32"/>
            <p:cNvCxnSpPr>
              <a:cxnSpLocks noChangeShapeType="1"/>
              <a:stCxn id="12" idx="4"/>
              <a:endCxn id="27" idx="0"/>
            </p:cNvCxnSpPr>
            <p:nvPr/>
          </p:nvCxnSpPr>
          <p:spPr bwMode="auto">
            <a:xfrm flipH="1">
              <a:off x="4810125" y="4021138"/>
              <a:ext cx="26987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33"/>
            <p:cNvCxnSpPr>
              <a:cxnSpLocks noChangeShapeType="1"/>
              <a:stCxn id="12" idx="4"/>
              <a:endCxn id="28" idx="0"/>
            </p:cNvCxnSpPr>
            <p:nvPr/>
          </p:nvCxnSpPr>
          <p:spPr bwMode="auto">
            <a:xfrm>
              <a:off x="5080000" y="4021138"/>
              <a:ext cx="26352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3790950" y="37353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4937125" y="37353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43"/>
            <p:cNvCxnSpPr>
              <a:cxnSpLocks noChangeShapeType="1"/>
            </p:cNvCxnSpPr>
            <p:nvPr/>
          </p:nvCxnSpPr>
          <p:spPr bwMode="auto">
            <a:xfrm>
              <a:off x="3657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Line 44"/>
            <p:cNvSpPr>
              <a:spLocks noChangeShapeType="1"/>
            </p:cNvSpPr>
            <p:nvPr/>
          </p:nvSpPr>
          <p:spPr bwMode="auto">
            <a:xfrm flipH="1">
              <a:off x="3429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45"/>
            <p:cNvSpPr>
              <a:spLocks noChangeArrowheads="1"/>
            </p:cNvSpPr>
            <p:nvPr/>
          </p:nvSpPr>
          <p:spPr bwMode="auto">
            <a:xfrm>
              <a:off x="35052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0386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5"/>
            <p:cNvSpPr>
              <a:spLocks noChangeArrowheads="1"/>
            </p:cNvSpPr>
            <p:nvPr/>
          </p:nvSpPr>
          <p:spPr bwMode="auto">
            <a:xfrm>
              <a:off x="46672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52006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9" name="AutoShape 43"/>
            <p:cNvCxnSpPr>
              <a:cxnSpLocks noChangeShapeType="1"/>
            </p:cNvCxnSpPr>
            <p:nvPr/>
          </p:nvCxnSpPr>
          <p:spPr bwMode="auto">
            <a:xfrm>
              <a:off x="4191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0" name="Line 44"/>
            <p:cNvSpPr>
              <a:spLocks noChangeShapeType="1"/>
            </p:cNvSpPr>
            <p:nvPr/>
          </p:nvSpPr>
          <p:spPr bwMode="auto">
            <a:xfrm flipH="1">
              <a:off x="3962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1" name="AutoShape 43"/>
            <p:cNvCxnSpPr>
              <a:cxnSpLocks noChangeShapeType="1"/>
            </p:cNvCxnSpPr>
            <p:nvPr/>
          </p:nvCxnSpPr>
          <p:spPr bwMode="auto">
            <a:xfrm>
              <a:off x="4800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" name="Line 44"/>
            <p:cNvSpPr>
              <a:spLocks noChangeShapeType="1"/>
            </p:cNvSpPr>
            <p:nvPr/>
          </p:nvSpPr>
          <p:spPr bwMode="auto">
            <a:xfrm flipH="1">
              <a:off x="4572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3" name="AutoShape 43"/>
            <p:cNvCxnSpPr>
              <a:cxnSpLocks noChangeShapeType="1"/>
            </p:cNvCxnSpPr>
            <p:nvPr/>
          </p:nvCxnSpPr>
          <p:spPr bwMode="auto">
            <a:xfrm>
              <a:off x="5334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4" name="Line 44"/>
            <p:cNvSpPr>
              <a:spLocks noChangeShapeType="1"/>
            </p:cNvSpPr>
            <p:nvPr/>
          </p:nvSpPr>
          <p:spPr bwMode="auto">
            <a:xfrm flipH="1">
              <a:off x="5105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7471" y="1340652"/>
            <a:ext cx="8362412" cy="43874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130" y="2369236"/>
            <a:ext cx="4710819" cy="3719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275" y="2523872"/>
            <a:ext cx="4323969" cy="32264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Dangers of Optimism and Pessimism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Optimism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chance when the world is adversarial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Pessimism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the worst case when it’s not likely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023250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2" name="TextBox 5"/>
          <p:cNvSpPr txBox="1">
            <a:spLocks noChangeArrowheads="1"/>
          </p:cNvSpPr>
          <p:nvPr/>
        </p:nvSpPr>
        <p:spPr bwMode="auto">
          <a:xfrm>
            <a:off x="8107411" y="6488668"/>
            <a:ext cx="4056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[Demos: world assumptions (L7D3,4,5,6)]</a:t>
            </a:r>
          </a:p>
        </p:txBody>
      </p:sp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0" y="2971800"/>
            <a:ext cx="1524000" cy="76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677400" y="4114800"/>
            <a:ext cx="1600200" cy="76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677400" y="2895600"/>
            <a:ext cx="1600200" cy="838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43800" y="4038600"/>
            <a:ext cx="1676400" cy="838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76400"/>
            <a:ext cx="5486400" cy="3886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 Outcomes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889929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2" name="TextBox 5"/>
          <p:cNvSpPr txBox="1">
            <a:spLocks noChangeArrowheads="1"/>
          </p:cNvSpPr>
          <p:nvPr/>
        </p:nvSpPr>
        <p:spPr bwMode="auto">
          <a:xfrm>
            <a:off x="8107411" y="6488668"/>
            <a:ext cx="4056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[Demos: world assumptions (L7D3,4,5,6)]</a:t>
            </a:r>
          </a:p>
        </p:txBody>
      </p:sp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28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1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430338"/>
            <a:ext cx="5162550" cy="510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Game Types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397" y="1681694"/>
            <a:ext cx="2432553" cy="2784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Mixed Layer Types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3276600" cy="5029200"/>
          </a:xfrm>
        </p:spPr>
        <p:txBody>
          <a:bodyPr/>
          <a:lstStyle/>
          <a:p>
            <a:r>
              <a:rPr lang="en-US" sz="2800" dirty="0"/>
              <a:t>E.g. Backgammon</a:t>
            </a:r>
          </a:p>
          <a:p>
            <a:r>
              <a:rPr lang="en-US" sz="2800" dirty="0" err="1"/>
              <a:t>Expectiminimax</a:t>
            </a:r>
            <a:endParaRPr lang="en-US" sz="2800" dirty="0"/>
          </a:p>
          <a:p>
            <a:pPr lvl="1"/>
            <a:r>
              <a:rPr lang="en-US" sz="2400" dirty="0"/>
              <a:t>Environment is an extra “random agent” player that moves after each min/max agent</a:t>
            </a:r>
          </a:p>
          <a:p>
            <a:pPr lvl="1"/>
            <a:r>
              <a:rPr lang="en-US" sz="2400" dirty="0"/>
              <a:t>Each node computes the appropriate combination of its children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2865" y="1219200"/>
            <a:ext cx="1045620" cy="1033462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4200" y="3310622"/>
            <a:ext cx="928884" cy="1032093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542" y="2258167"/>
            <a:ext cx="909315" cy="1018433"/>
          </a:xfrm>
          <a:prstGeom prst="rect">
            <a:avLst/>
          </a:prstGeom>
          <a:noFill/>
        </p:spPr>
      </p:pic>
      <p:grpSp>
        <p:nvGrpSpPr>
          <p:cNvPr id="60" name="Group 59"/>
          <p:cNvGrpSpPr/>
          <p:nvPr/>
        </p:nvGrpSpPr>
        <p:grpSpPr>
          <a:xfrm>
            <a:off x="7086600" y="1600200"/>
            <a:ext cx="3048000" cy="3352800"/>
            <a:chOff x="7315200" y="1539240"/>
            <a:chExt cx="2133600" cy="2346960"/>
          </a:xfrm>
        </p:grpSpPr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8229600" y="153924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28"/>
            <p:cNvCxnSpPr>
              <a:cxnSpLocks noChangeShapeType="1"/>
              <a:stCxn id="15" idx="3"/>
              <a:endCxn id="22" idx="0"/>
            </p:cNvCxnSpPr>
            <p:nvPr/>
          </p:nvCxnSpPr>
          <p:spPr bwMode="auto">
            <a:xfrm flipH="1">
              <a:off x="7720807" y="1767840"/>
              <a:ext cx="651669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9"/>
            <p:cNvCxnSpPr>
              <a:cxnSpLocks noChangeShapeType="1"/>
              <a:stCxn id="15" idx="3"/>
              <a:endCxn id="23" idx="0"/>
            </p:cNvCxnSpPr>
            <p:nvPr/>
          </p:nvCxnSpPr>
          <p:spPr bwMode="auto">
            <a:xfrm>
              <a:off x="8372475" y="1767840"/>
              <a:ext cx="646112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30"/>
            <p:cNvCxnSpPr>
              <a:cxnSpLocks noChangeShapeType="1"/>
              <a:stCxn id="22" idx="4"/>
              <a:endCxn id="30" idx="3"/>
            </p:cNvCxnSpPr>
            <p:nvPr/>
          </p:nvCxnSpPr>
          <p:spPr bwMode="auto">
            <a:xfrm flipH="1">
              <a:off x="7458075" y="2573338"/>
              <a:ext cx="262731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31"/>
            <p:cNvCxnSpPr>
              <a:cxnSpLocks noChangeShapeType="1"/>
              <a:stCxn id="22" idx="4"/>
              <a:endCxn id="31" idx="3"/>
            </p:cNvCxnSpPr>
            <p:nvPr/>
          </p:nvCxnSpPr>
          <p:spPr bwMode="auto">
            <a:xfrm>
              <a:off x="7720806" y="2573338"/>
              <a:ext cx="289719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32"/>
            <p:cNvCxnSpPr>
              <a:cxnSpLocks noChangeShapeType="1"/>
              <a:stCxn id="23" idx="4"/>
              <a:endCxn id="32" idx="3"/>
            </p:cNvCxnSpPr>
            <p:nvPr/>
          </p:nvCxnSpPr>
          <p:spPr bwMode="auto">
            <a:xfrm flipH="1">
              <a:off x="8753475" y="2573338"/>
              <a:ext cx="265112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3"/>
            <p:cNvCxnSpPr>
              <a:cxnSpLocks noChangeShapeType="1"/>
              <a:stCxn id="23" idx="4"/>
              <a:endCxn id="33" idx="3"/>
            </p:cNvCxnSpPr>
            <p:nvPr/>
          </p:nvCxnSpPr>
          <p:spPr bwMode="auto">
            <a:xfrm>
              <a:off x="9018587" y="2573338"/>
              <a:ext cx="287338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7577137" y="22875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8875712" y="22875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 rot="10800000">
              <a:off x="73152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10800000">
              <a:off x="78676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 rot="10800000">
              <a:off x="86106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 rot="10800000">
              <a:off x="91630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2" name="AutoShape 32"/>
            <p:cNvCxnSpPr>
              <a:cxnSpLocks noChangeShapeType="1"/>
              <a:stCxn id="30" idx="0"/>
            </p:cNvCxnSpPr>
            <p:nvPr/>
          </p:nvCxnSpPr>
          <p:spPr bwMode="auto">
            <a:xfrm flipH="1">
              <a:off x="7315200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33"/>
            <p:cNvCxnSpPr>
              <a:cxnSpLocks noChangeShapeType="1"/>
              <a:stCxn id="30" idx="0"/>
            </p:cNvCxnSpPr>
            <p:nvPr/>
          </p:nvCxnSpPr>
          <p:spPr bwMode="auto">
            <a:xfrm>
              <a:off x="74580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32"/>
            <p:cNvCxnSpPr>
              <a:cxnSpLocks noChangeShapeType="1"/>
              <a:stCxn id="31" idx="0"/>
            </p:cNvCxnSpPr>
            <p:nvPr/>
          </p:nvCxnSpPr>
          <p:spPr bwMode="auto">
            <a:xfrm flipH="1">
              <a:off x="7848601" y="3352800"/>
              <a:ext cx="16192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33"/>
            <p:cNvCxnSpPr>
              <a:cxnSpLocks noChangeShapeType="1"/>
              <a:stCxn id="31" idx="0"/>
            </p:cNvCxnSpPr>
            <p:nvPr/>
          </p:nvCxnSpPr>
          <p:spPr bwMode="auto">
            <a:xfrm>
              <a:off x="8010525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32"/>
            <p:cNvCxnSpPr>
              <a:cxnSpLocks noChangeShapeType="1"/>
              <a:stCxn id="32" idx="0"/>
            </p:cNvCxnSpPr>
            <p:nvPr/>
          </p:nvCxnSpPr>
          <p:spPr bwMode="auto">
            <a:xfrm flipH="1">
              <a:off x="8610601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33"/>
            <p:cNvCxnSpPr>
              <a:cxnSpLocks noChangeShapeType="1"/>
              <a:stCxn id="32" idx="0"/>
            </p:cNvCxnSpPr>
            <p:nvPr/>
          </p:nvCxnSpPr>
          <p:spPr bwMode="auto">
            <a:xfrm>
              <a:off x="87534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32"/>
            <p:cNvCxnSpPr>
              <a:cxnSpLocks noChangeShapeType="1"/>
              <a:stCxn id="33" idx="0"/>
            </p:cNvCxnSpPr>
            <p:nvPr/>
          </p:nvCxnSpPr>
          <p:spPr bwMode="auto">
            <a:xfrm flipH="1">
              <a:off x="9144000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33"/>
            <p:cNvCxnSpPr>
              <a:cxnSpLocks noChangeShapeType="1"/>
              <a:stCxn id="33" idx="0"/>
            </p:cNvCxnSpPr>
            <p:nvPr/>
          </p:nvCxnSpPr>
          <p:spPr bwMode="auto">
            <a:xfrm>
              <a:off x="9305925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Backgammon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7"/>
            <a:ext cx="6553200" cy="4525963"/>
          </a:xfrm>
        </p:spPr>
        <p:txBody>
          <a:bodyPr/>
          <a:lstStyle/>
          <a:p>
            <a:r>
              <a:rPr lang="en-US" sz="2200" dirty="0"/>
              <a:t>Dice rolls increase </a:t>
            </a:r>
            <a:r>
              <a:rPr lang="en-US" sz="2200" i="1" dirty="0"/>
              <a:t>b</a:t>
            </a:r>
            <a:r>
              <a:rPr lang="en-US" sz="2200" dirty="0"/>
              <a:t>: 21 possible rolls with 2 dice</a:t>
            </a:r>
          </a:p>
          <a:p>
            <a:pPr lvl="1"/>
            <a:r>
              <a:rPr lang="en-US" sz="2000" dirty="0"/>
              <a:t>Backgammon </a:t>
            </a:r>
            <a:r>
              <a:rPr lang="en-US" sz="2000" dirty="0">
                <a:sym typeface="Symbol" pitchFamily="18" charset="2"/>
              </a:rPr>
              <a:t></a:t>
            </a:r>
            <a:r>
              <a:rPr lang="en-US" sz="2000" dirty="0"/>
              <a:t> 20 legal moves</a:t>
            </a:r>
          </a:p>
          <a:p>
            <a:pPr lvl="1"/>
            <a:r>
              <a:rPr lang="en-US" sz="2000" dirty="0"/>
              <a:t>Depth 2 = 20 x (21 x 20)</a:t>
            </a:r>
            <a:r>
              <a:rPr lang="en-US" sz="2000" baseline="30000" dirty="0"/>
              <a:t>3</a:t>
            </a:r>
            <a:r>
              <a:rPr lang="en-US" sz="2000" dirty="0"/>
              <a:t> = 1.2 x 10</a:t>
            </a:r>
            <a:r>
              <a:rPr lang="en-US" sz="2000" baseline="30000" dirty="0"/>
              <a:t>9</a:t>
            </a:r>
          </a:p>
          <a:p>
            <a:pPr lvl="4"/>
            <a:endParaRPr lang="en-US" sz="1200" dirty="0"/>
          </a:p>
          <a:p>
            <a:r>
              <a:rPr lang="en-US" sz="2200" dirty="0"/>
              <a:t>As depth increases, probability of reaching a given search node shrinks</a:t>
            </a:r>
          </a:p>
          <a:p>
            <a:pPr lvl="1"/>
            <a:r>
              <a:rPr lang="en-US" sz="2000" dirty="0"/>
              <a:t>So usefulness of search is diminished</a:t>
            </a:r>
          </a:p>
          <a:p>
            <a:pPr lvl="1"/>
            <a:r>
              <a:rPr lang="en-US" sz="2000" dirty="0"/>
              <a:t>So limiting depth is less damaging</a:t>
            </a:r>
          </a:p>
          <a:p>
            <a:pPr lvl="1"/>
            <a:r>
              <a:rPr lang="en-US" sz="2000" dirty="0"/>
              <a:t>But pruning is trickier…</a:t>
            </a:r>
          </a:p>
          <a:p>
            <a:pPr lvl="4"/>
            <a:endParaRPr lang="en-US" sz="1200" dirty="0"/>
          </a:p>
          <a:p>
            <a:r>
              <a:rPr lang="en-US" sz="2200" dirty="0"/>
              <a:t>Historic AI: </a:t>
            </a:r>
            <a:r>
              <a:rPr lang="en-US" sz="2200" dirty="0" err="1"/>
              <a:t>TDGammon</a:t>
            </a:r>
            <a:r>
              <a:rPr lang="en-US" sz="2200" dirty="0"/>
              <a:t> uses depth-2 search + very good evaluation function + reinforcement learning: </a:t>
            </a:r>
            <a:br>
              <a:rPr lang="en-US" sz="2200" dirty="0"/>
            </a:br>
            <a:r>
              <a:rPr lang="en-US" sz="2200" dirty="0"/>
              <a:t>world-champion level play</a:t>
            </a:r>
          </a:p>
          <a:p>
            <a:pPr lvl="3"/>
            <a:endParaRPr lang="en-US" sz="1000" dirty="0"/>
          </a:p>
          <a:p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AI world champion in any game!</a:t>
            </a:r>
          </a:p>
        </p:txBody>
      </p:sp>
      <p:pic>
        <p:nvPicPr>
          <p:cNvPr id="9218" name="Picture 2" descr="http://upload.wikimedia.org/wikipedia/commons/3/30/Backgammon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0"/>
            <a:ext cx="4229100" cy="2819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0100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libri" pitchFamily="34" charset="0"/>
              </a:rPr>
              <a:t>Image: Wikipedia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7112" y="228600"/>
            <a:ext cx="3454888" cy="2041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Multi-Agent Utilities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</a:t>
            </a:r>
            <a:r>
              <a:rPr lang="en-US" sz="2400" dirty="0" err="1"/>
              <a:t>minimax</a:t>
            </a:r>
            <a:r>
              <a:rPr lang="en-US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6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6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987" y="1568450"/>
            <a:ext cx="6389338" cy="441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729" y="1834588"/>
            <a:ext cx="3672377" cy="1431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173" y="1470022"/>
            <a:ext cx="3626227" cy="2568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39" y="1460973"/>
            <a:ext cx="3674720" cy="1974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Worst-Case vs. Average Case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 rot="10800000">
            <a:off x="5029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 rot="10800000">
            <a:off x="6553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  <a:endCxn id="16389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  <a:endCxn id="16390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stCxn id="16389" idx="0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stCxn id="16389" idx="0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stCxn id="16390" idx="0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stCxn id="16390" idx="0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5" y="2057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0" y="2971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min</a:t>
            </a: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5029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2578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Idea: Uncertain outcomes controlled by chance, not an adversary!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4824" y="1504578"/>
            <a:ext cx="3704463" cy="2764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Expected Utility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8"/>
            <a:ext cx="7924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should we average utilities?  Why not </a:t>
            </a:r>
            <a:r>
              <a:rPr lang="en-US" sz="2400" dirty="0" err="1"/>
              <a:t>minimax</a:t>
            </a:r>
            <a:r>
              <a:rPr lang="en-US" sz="2400" dirty="0"/>
              <a:t>?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Principle of maximum expected utility: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 rational agent should chose the action that </a:t>
            </a:r>
            <a:r>
              <a:rPr lang="en-US" sz="2000" dirty="0">
                <a:solidFill>
                  <a:srgbClr val="CC0000"/>
                </a:solidFill>
              </a:rPr>
              <a:t>maximizes its expected utility, given its knowledge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r>
              <a:rPr lang="en-US" sz="2400" dirty="0"/>
              <a:t>Questions:</a:t>
            </a:r>
          </a:p>
          <a:p>
            <a:pPr lvl="1"/>
            <a:r>
              <a:rPr lang="en-US" sz="2000" dirty="0"/>
              <a:t>Where do utilities come from?</a:t>
            </a:r>
          </a:p>
          <a:p>
            <a:pPr lvl="1"/>
            <a:r>
              <a:rPr lang="en-US" sz="2000" dirty="0"/>
              <a:t>How do we know such utilities even exist?</a:t>
            </a:r>
          </a:p>
          <a:p>
            <a:pPr lvl="1"/>
            <a:r>
              <a:rPr lang="en-US" sz="2000" dirty="0"/>
              <a:t>How do we know that averaging even makes sense?</a:t>
            </a:r>
          </a:p>
          <a:p>
            <a:pPr lvl="1"/>
            <a:r>
              <a:rPr lang="en-US" sz="2000" dirty="0"/>
              <a:t>What if our behavior (preferences) can’t be described by utilities?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743200" y="2414952"/>
            <a:ext cx="6553200" cy="386864"/>
            <a:chOff x="2743200" y="2414952"/>
            <a:chExt cx="6553200" cy="386864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auto">
            <a:xfrm rot="10800000">
              <a:off x="2743200" y="2414952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 rot="10800000">
              <a:off x="44196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rot="10800000">
              <a:off x="71628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 rot="10800000">
              <a:off x="8820150" y="2420816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Utilities to Use?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049000" cy="2362200"/>
          </a:xfrm>
        </p:spPr>
        <p:txBody>
          <a:bodyPr/>
          <a:lstStyle/>
          <a:p>
            <a:r>
              <a:rPr lang="en-US" sz="2400" dirty="0"/>
              <a:t>For worst-case </a:t>
            </a:r>
            <a:r>
              <a:rPr lang="en-US" sz="2400" dirty="0" err="1"/>
              <a:t>minimax</a:t>
            </a:r>
            <a:r>
              <a:rPr lang="en-US" sz="2400" dirty="0"/>
              <a:t> reasoning, terminal function scale doesn’t matter</a:t>
            </a:r>
          </a:p>
          <a:p>
            <a:pPr lvl="1"/>
            <a:r>
              <a:rPr lang="en-US" sz="2400" dirty="0"/>
              <a:t>We just want better states to have higher evaluations (get the ordering right)</a:t>
            </a:r>
          </a:p>
          <a:p>
            <a:pPr lvl="1"/>
            <a:r>
              <a:rPr lang="en-US" sz="2400" dirty="0"/>
              <a:t>We call this </a:t>
            </a:r>
            <a:r>
              <a:rPr lang="en-US" sz="2400" dirty="0">
                <a:solidFill>
                  <a:srgbClr val="C00000"/>
                </a:solidFill>
              </a:rPr>
              <a:t>insensitivity to monotonic transformations</a:t>
            </a:r>
          </a:p>
          <a:p>
            <a:pPr lvl="2"/>
            <a:endParaRPr lang="en-US" sz="1600" dirty="0"/>
          </a:p>
          <a:p>
            <a:r>
              <a:rPr lang="en-US" sz="2400" dirty="0"/>
              <a:t>For average-case </a:t>
            </a:r>
            <a:r>
              <a:rPr lang="en-US" sz="2400" dirty="0" err="1"/>
              <a:t>expectimax</a:t>
            </a:r>
            <a:r>
              <a:rPr lang="en-US" sz="2400" dirty="0"/>
              <a:t> reasoning, we need </a:t>
            </a:r>
            <a:r>
              <a:rPr lang="en-US" sz="2400" i="1" dirty="0"/>
              <a:t>magnitudes</a:t>
            </a:r>
            <a:r>
              <a:rPr lang="en-US" sz="2400" dirty="0"/>
              <a:t> to be meaningful</a:t>
            </a:r>
          </a:p>
        </p:txBody>
      </p:sp>
      <p:cxnSp>
        <p:nvCxnSpPr>
          <p:cNvPr id="10260" name="AutoShape 43"/>
          <p:cNvCxnSpPr>
            <a:cxnSpLocks noChangeShapeType="1"/>
            <a:stCxn id="10261" idx="4"/>
            <a:endCxn id="9" idx="0"/>
          </p:cNvCxnSpPr>
          <p:nvPr/>
        </p:nvCxnSpPr>
        <p:spPr bwMode="auto">
          <a:xfrm rot="16200000" flipH="1">
            <a:off x="30051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" name="Rectangle 7"/>
          <p:cNvSpPr/>
          <p:nvPr/>
        </p:nvSpPr>
        <p:spPr bwMode="auto">
          <a:xfrm>
            <a:off x="24384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9718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</a:t>
            </a:r>
          </a:p>
        </p:txBody>
      </p:sp>
      <p:cxnSp>
        <p:nvCxnSpPr>
          <p:cNvPr id="10264" name="AutoShape 43"/>
          <p:cNvCxnSpPr>
            <a:cxnSpLocks noChangeShapeType="1"/>
            <a:stCxn id="10261" idx="4"/>
            <a:endCxn id="8" idx="0"/>
          </p:cNvCxnSpPr>
          <p:nvPr/>
        </p:nvCxnSpPr>
        <p:spPr bwMode="auto">
          <a:xfrm rot="5400000">
            <a:off x="27003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5" name="AutoShape 43"/>
          <p:cNvCxnSpPr>
            <a:cxnSpLocks noChangeShapeType="1"/>
            <a:stCxn id="10266" idx="4"/>
            <a:endCxn id="21" idx="0"/>
          </p:cNvCxnSpPr>
          <p:nvPr/>
        </p:nvCxnSpPr>
        <p:spPr bwMode="auto">
          <a:xfrm rot="16200000" flipH="1">
            <a:off x="47005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Rectangle 19"/>
          <p:cNvSpPr/>
          <p:nvPr/>
        </p:nvSpPr>
        <p:spPr bwMode="auto">
          <a:xfrm>
            <a:off x="40386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20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7244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</a:t>
            </a:r>
          </a:p>
        </p:txBody>
      </p:sp>
      <p:cxnSp>
        <p:nvCxnSpPr>
          <p:cNvPr id="10269" name="AutoShape 43"/>
          <p:cNvCxnSpPr>
            <a:cxnSpLocks noChangeShapeType="1"/>
            <a:stCxn id="10266" idx="4"/>
            <a:endCxn id="20" idx="0"/>
          </p:cNvCxnSpPr>
          <p:nvPr/>
        </p:nvCxnSpPr>
        <p:spPr bwMode="auto">
          <a:xfrm rot="5400000">
            <a:off x="43576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" name="AutoShape 43"/>
          <p:cNvCxnSpPr>
            <a:cxnSpLocks noChangeShapeType="1"/>
            <a:stCxn id="10272" idx="3"/>
            <a:endCxn id="10266" idx="0"/>
          </p:cNvCxnSpPr>
          <p:nvPr/>
        </p:nvCxnSpPr>
        <p:spPr bwMode="auto">
          <a:xfrm rot="16200000" flipH="1">
            <a:off x="4119563" y="1824037"/>
            <a:ext cx="228600" cy="84772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71" name="AutoShape 43"/>
          <p:cNvCxnSpPr>
            <a:cxnSpLocks noChangeShapeType="1"/>
            <a:stCxn id="10272" idx="3"/>
            <a:endCxn id="10261" idx="0"/>
          </p:cNvCxnSpPr>
          <p:nvPr/>
        </p:nvCxnSpPr>
        <p:spPr bwMode="auto">
          <a:xfrm rot="5400000">
            <a:off x="3271838" y="1843088"/>
            <a:ext cx="247650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72" name="Isosceles Triangle 32"/>
          <p:cNvSpPr>
            <a:spLocks noChangeArrowheads="1"/>
          </p:cNvSpPr>
          <p:nvPr/>
        </p:nvSpPr>
        <p:spPr bwMode="auto">
          <a:xfrm>
            <a:off x="35814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791200" y="2971800"/>
            <a:ext cx="609600" cy="533400"/>
          </a:xfrm>
          <a:prstGeom prst="rightArrow">
            <a:avLst>
              <a:gd name="adj1" fmla="val 100000"/>
              <a:gd name="adj2" fmla="val 26972"/>
            </a:avLst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30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0247" name="AutoShape 43"/>
          <p:cNvCxnSpPr>
            <a:cxnSpLocks noChangeShapeType="1"/>
            <a:stCxn id="10248" idx="4"/>
            <a:endCxn id="64" idx="0"/>
          </p:cNvCxnSpPr>
          <p:nvPr/>
        </p:nvCxnSpPr>
        <p:spPr bwMode="auto">
          <a:xfrm rot="16200000" flipH="1">
            <a:off x="74247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3" name="Rectangle 62"/>
          <p:cNvSpPr/>
          <p:nvPr/>
        </p:nvSpPr>
        <p:spPr bwMode="auto">
          <a:xfrm>
            <a:off x="68580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73914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1600</a:t>
            </a:r>
          </a:p>
        </p:txBody>
      </p:sp>
      <p:cxnSp>
        <p:nvCxnSpPr>
          <p:cNvPr id="10251" name="AutoShape 43"/>
          <p:cNvCxnSpPr>
            <a:cxnSpLocks noChangeShapeType="1"/>
            <a:stCxn id="10248" idx="4"/>
            <a:endCxn id="63" idx="0"/>
          </p:cNvCxnSpPr>
          <p:nvPr/>
        </p:nvCxnSpPr>
        <p:spPr bwMode="auto">
          <a:xfrm rot="5400000">
            <a:off x="71199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2" name="AutoShape 43"/>
          <p:cNvCxnSpPr>
            <a:cxnSpLocks noChangeShapeType="1"/>
            <a:stCxn id="10253" idx="4"/>
            <a:endCxn id="69" idx="0"/>
          </p:cNvCxnSpPr>
          <p:nvPr/>
        </p:nvCxnSpPr>
        <p:spPr bwMode="auto">
          <a:xfrm rot="16200000" flipH="1">
            <a:off x="91201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9" name="Group 38"/>
          <p:cNvGrpSpPr/>
          <p:nvPr/>
        </p:nvGrpSpPr>
        <p:grpSpPr>
          <a:xfrm>
            <a:off x="2762250" y="2362200"/>
            <a:ext cx="6534150" cy="457200"/>
            <a:chOff x="2762250" y="2362200"/>
            <a:chExt cx="6534150" cy="457200"/>
          </a:xfrm>
        </p:grpSpPr>
        <p:sp>
          <p:nvSpPr>
            <p:cNvPr id="10261" name="Oval 39"/>
            <p:cNvSpPr>
              <a:spLocks noChangeArrowheads="1"/>
            </p:cNvSpPr>
            <p:nvPr/>
          </p:nvSpPr>
          <p:spPr bwMode="auto">
            <a:xfrm>
              <a:off x="27622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39"/>
            <p:cNvSpPr>
              <a:spLocks noChangeArrowheads="1"/>
            </p:cNvSpPr>
            <p:nvPr/>
          </p:nvSpPr>
          <p:spPr bwMode="auto">
            <a:xfrm>
              <a:off x="44386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39"/>
            <p:cNvSpPr>
              <a:spLocks noChangeArrowheads="1"/>
            </p:cNvSpPr>
            <p:nvPr/>
          </p:nvSpPr>
          <p:spPr bwMode="auto">
            <a:xfrm>
              <a:off x="71818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Oval 39"/>
            <p:cNvSpPr>
              <a:spLocks noChangeArrowheads="1"/>
            </p:cNvSpPr>
            <p:nvPr/>
          </p:nvSpPr>
          <p:spPr bwMode="auto">
            <a:xfrm>
              <a:off x="88582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7"/>
          <p:cNvSpPr/>
          <p:nvPr/>
        </p:nvSpPr>
        <p:spPr bwMode="auto">
          <a:xfrm>
            <a:off x="84582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1440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900</a:t>
            </a:r>
          </a:p>
        </p:txBody>
      </p:sp>
      <p:cxnSp>
        <p:nvCxnSpPr>
          <p:cNvPr id="10256" name="AutoShape 43"/>
          <p:cNvCxnSpPr>
            <a:cxnSpLocks noChangeShapeType="1"/>
            <a:stCxn id="10253" idx="4"/>
            <a:endCxn id="68" idx="0"/>
          </p:cNvCxnSpPr>
          <p:nvPr/>
        </p:nvCxnSpPr>
        <p:spPr bwMode="auto">
          <a:xfrm rot="5400000">
            <a:off x="87772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43"/>
          <p:cNvCxnSpPr>
            <a:cxnSpLocks noChangeShapeType="1"/>
            <a:stCxn id="10259" idx="3"/>
            <a:endCxn id="10253" idx="0"/>
          </p:cNvCxnSpPr>
          <p:nvPr/>
        </p:nvCxnSpPr>
        <p:spPr bwMode="auto">
          <a:xfrm rot="16200000" flipH="1">
            <a:off x="8539162" y="1824037"/>
            <a:ext cx="228600" cy="847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43"/>
          <p:cNvCxnSpPr>
            <a:cxnSpLocks noChangeShapeType="1"/>
            <a:stCxn id="10259" idx="3"/>
            <a:endCxn id="10248" idx="0"/>
          </p:cNvCxnSpPr>
          <p:nvPr/>
        </p:nvCxnSpPr>
        <p:spPr bwMode="auto">
          <a:xfrm rot="5400000">
            <a:off x="7691438" y="1843087"/>
            <a:ext cx="247650" cy="82867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59" name="Isosceles Triangle 72"/>
          <p:cNvSpPr>
            <a:spLocks noChangeArrowheads="1"/>
          </p:cNvSpPr>
          <p:nvPr/>
        </p:nvSpPr>
        <p:spPr bwMode="auto">
          <a:xfrm>
            <a:off x="80010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Utilities are functions from outcomes (states of the world) to real numbers that describe an agent’s preferences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Where do utilities come from?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a game, may be simple (+1/-1)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Utilities summarize the agent’s goals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Theorem: any “rational” preferences can be summarized as a utility function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We hard-wire utilities and let behaviors emerge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let agents pick utilities?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prescribe behaviors?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0343" y="1905000"/>
            <a:ext cx="1446714" cy="2133600"/>
          </a:xfrm>
          <a:prstGeom prst="rect">
            <a:avLst/>
          </a:prstGeom>
          <a:noFill/>
        </p:spPr>
      </p:pic>
      <p:pic>
        <p:nvPicPr>
          <p:cNvPr id="13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57903" t="75000" r="32764" b="9000"/>
          <a:stretch>
            <a:fillRect/>
          </a:stretch>
        </p:blipFill>
        <p:spPr bwMode="auto">
          <a:xfrm>
            <a:off x="6477000" y="2667000"/>
            <a:ext cx="1066800" cy="1219200"/>
          </a:xfrm>
          <a:prstGeom prst="rect">
            <a:avLst/>
          </a:prstGeom>
          <a:noFill/>
        </p:spPr>
      </p:pic>
      <p:pic>
        <p:nvPicPr>
          <p:cNvPr id="16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41236" t="67000" r="48764" b="9000"/>
          <a:stretch>
            <a:fillRect/>
          </a:stretch>
        </p:blipFill>
        <p:spPr bwMode="auto">
          <a:xfrm>
            <a:off x="8077200" y="2133600"/>
            <a:ext cx="11430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4114800"/>
            <a:ext cx="2492375" cy="2492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469" y="4411212"/>
            <a:ext cx="2748262" cy="2255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0600" y="4343400"/>
            <a:ext cx="2233454" cy="2309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Utilities: Uncertain Outcomes</a:t>
            </a:r>
          </a:p>
        </p:txBody>
      </p:sp>
      <p:sp>
        <p:nvSpPr>
          <p:cNvPr id="14" name="Isosceles Triangle 13"/>
          <p:cNvSpPr/>
          <p:nvPr/>
        </p:nvSpPr>
        <p:spPr>
          <a:xfrm>
            <a:off x="5257800" y="1676400"/>
            <a:ext cx="762000" cy="533400"/>
          </a:xfrm>
          <a:prstGeom prst="triangl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95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48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6" idx="0"/>
          </p:cNvCxnSpPr>
          <p:nvPr/>
        </p:nvCxnSpPr>
        <p:spPr>
          <a:xfrm>
            <a:off x="5638800" y="2209800"/>
            <a:ext cx="25146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15" idx="0"/>
          </p:cNvCxnSpPr>
          <p:nvPr/>
        </p:nvCxnSpPr>
        <p:spPr>
          <a:xfrm flipH="1">
            <a:off x="3200400" y="2209800"/>
            <a:ext cx="24384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4"/>
          </p:cNvCxnSpPr>
          <p:nvPr/>
        </p:nvCxnSpPr>
        <p:spPr>
          <a:xfrm>
            <a:off x="3200400" y="3429000"/>
            <a:ext cx="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153400" y="3429000"/>
            <a:ext cx="1143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4"/>
          </p:cNvCxnSpPr>
          <p:nvPr/>
        </p:nvCxnSpPr>
        <p:spPr>
          <a:xfrm flipH="1">
            <a:off x="7086600" y="3429000"/>
            <a:ext cx="1066800" cy="9144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TextBox 29"/>
          <p:cNvSpPr txBox="1">
            <a:spLocks noChangeArrowheads="1"/>
          </p:cNvSpPr>
          <p:nvPr/>
        </p:nvSpPr>
        <p:spPr bwMode="auto">
          <a:xfrm>
            <a:off x="4191000" y="12192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Getting ice cream</a:t>
            </a:r>
          </a:p>
        </p:txBody>
      </p:sp>
      <p:sp>
        <p:nvSpPr>
          <p:cNvPr id="21518" name="TextBox 30"/>
          <p:cNvSpPr txBox="1">
            <a:spLocks noChangeArrowheads="1"/>
          </p:cNvSpPr>
          <p:nvPr/>
        </p:nvSpPr>
        <p:spPr bwMode="auto">
          <a:xfrm>
            <a:off x="2971800" y="21336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Single</a:t>
            </a:r>
          </a:p>
        </p:txBody>
      </p:sp>
      <p:sp>
        <p:nvSpPr>
          <p:cNvPr id="21519" name="TextBox 31"/>
          <p:cNvSpPr txBox="1">
            <a:spLocks noChangeArrowheads="1"/>
          </p:cNvSpPr>
          <p:nvPr/>
        </p:nvSpPr>
        <p:spPr bwMode="auto">
          <a:xfrm>
            <a:off x="7162800" y="21336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Double</a:t>
            </a:r>
          </a:p>
        </p:txBody>
      </p:sp>
      <p:sp>
        <p:nvSpPr>
          <p:cNvPr id="15376" name="TextBox 36"/>
          <p:cNvSpPr txBox="1">
            <a:spLocks noChangeArrowheads="1"/>
          </p:cNvSpPr>
          <p:nvPr/>
        </p:nvSpPr>
        <p:spPr bwMode="auto">
          <a:xfrm>
            <a:off x="670560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Oops</a:t>
            </a:r>
          </a:p>
        </p:txBody>
      </p:sp>
      <p:sp>
        <p:nvSpPr>
          <p:cNvPr id="15377" name="TextBox 37"/>
          <p:cNvSpPr txBox="1">
            <a:spLocks noChangeArrowheads="1"/>
          </p:cNvSpPr>
          <p:nvPr/>
        </p:nvSpPr>
        <p:spPr bwMode="auto">
          <a:xfrm>
            <a:off x="894764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Whew!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7817" y="4584660"/>
            <a:ext cx="6506002" cy="1771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sz="2400" dirty="0"/>
              <a:t>An agent must have preferences among:</a:t>
            </a:r>
          </a:p>
          <a:p>
            <a:pPr lvl="1"/>
            <a:r>
              <a:rPr lang="en-US" sz="2000" dirty="0"/>
              <a:t>Prizes: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/>
              <a:t>, etc.</a:t>
            </a:r>
          </a:p>
          <a:p>
            <a:pPr lvl="1"/>
            <a:r>
              <a:rPr lang="en-US" sz="2000" dirty="0"/>
              <a:t>Lotteries: situations with uncertain prizes</a:t>
            </a:r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Notation:</a:t>
            </a:r>
          </a:p>
          <a:p>
            <a:pPr lvl="1"/>
            <a:r>
              <a:rPr lang="en-US" sz="2000" dirty="0"/>
              <a:t>Preference:</a:t>
            </a:r>
          </a:p>
          <a:p>
            <a:pPr lvl="1"/>
            <a:r>
              <a:rPr lang="en-US" sz="2000" dirty="0"/>
              <a:t>Indifference:</a:t>
            </a:r>
          </a:p>
          <a:p>
            <a:endParaRPr lang="en-US" sz="2400" dirty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r="85012" b="-16667"/>
          <a:stretch>
            <a:fillRect/>
          </a:stretch>
        </p:blipFill>
        <p:spPr bwMode="auto">
          <a:xfrm>
            <a:off x="2743200" y="4876800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r="77951" b="13253"/>
          <a:stretch>
            <a:fillRect/>
          </a:stretch>
        </p:blipFill>
        <p:spPr bwMode="auto">
          <a:xfrm>
            <a:off x="2743200" y="4522176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3048000"/>
            <a:ext cx="2997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9677400" y="2219980"/>
            <a:ext cx="457200" cy="4572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>
            <a:stCxn id="10" idx="4"/>
          </p:cNvCxnSpPr>
          <p:nvPr/>
        </p:nvCxnSpPr>
        <p:spPr>
          <a:xfrm flipH="1">
            <a:off x="9144000" y="2677180"/>
            <a:ext cx="762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06000" y="2677180"/>
            <a:ext cx="8382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39200" y="3591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                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67800" y="275338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2057400"/>
            <a:ext cx="2819400" cy="2133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0678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Lottery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Prize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81800" y="2057400"/>
            <a:ext cx="8382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10400" y="220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4" grpId="0"/>
      <p:bldP spid="25" grpId="0" animBg="1"/>
      <p:bldP spid="26" grpId="0"/>
      <p:bldP spid="27" grpId="0"/>
      <p:bldP spid="28" grpId="0" animBg="1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372615"/>
            <a:ext cx="7620000" cy="4878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Rationality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543" y="3272539"/>
            <a:ext cx="3642140" cy="3249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10896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 want some constraints on preferences before we call them rational, such as: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For example: an agent with </a:t>
            </a:r>
            <a:r>
              <a:rPr lang="en-US" sz="2400" dirty="0">
                <a:solidFill>
                  <a:srgbClr val="C00000"/>
                </a:solidFill>
              </a:rPr>
              <a:t>intransitive preferences</a:t>
            </a:r>
            <a:r>
              <a:rPr lang="en-US" sz="2400" dirty="0"/>
              <a:t> can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C00000"/>
                </a:solidFill>
              </a:rPr>
              <a:t>	</a:t>
            </a:r>
            <a:r>
              <a:rPr lang="en-US" sz="2400" dirty="0"/>
              <a:t>be induced to give away all of its money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B &gt; C, then an agent with C would pay (say) 1 cent to get B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A &gt; B, then an agent with B would pay (say) 1 cent to get 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C &gt; A, then an agent with A would pay (say) 1 cent to get 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67000" y="2209800"/>
            <a:ext cx="6858000" cy="6096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594840" y="2329160"/>
          <a:ext cx="3657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Equation" r:id="rId5" imgW="1815840" imgH="203040" progId="Equation.3">
                  <p:embed/>
                </p:oleObj>
              </mc:Choice>
              <mc:Fallback>
                <p:oleObj name="Equation" r:id="rId5" imgW="181584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840" y="2329160"/>
                        <a:ext cx="36576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19400" y="22815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Axiom of Transitivity: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594" y="1785276"/>
            <a:ext cx="5296017" cy="3700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66800" y="1900535"/>
            <a:ext cx="5715000" cy="3657600"/>
          </a:xfrm>
          <a:prstGeom prst="roundRect">
            <a:avLst>
              <a:gd name="adj" fmla="val 93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pic>
        <p:nvPicPr>
          <p:cNvPr id="2355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052935"/>
            <a:ext cx="51816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8629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Theorem: Rational preferences imply behavior describable as maximization of expected utility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29093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The Axioms of Rationality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2214" y="1713765"/>
            <a:ext cx="2432050" cy="2912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8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353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Theorem [Ramsey, 1931; von Neumann &amp; Morgenstern, 1944]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any preferences satisfying these constraints, there exists a real-valued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None/>
            </a:pPr>
            <a:r>
              <a:rPr lang="en-US" sz="2000" dirty="0"/>
              <a:t>	function U such that: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I.e. values assigned by U preserve preferences of both prizes and lotteries!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Maximum expected utility (MEU) principle: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Choose the action that maximizes expected utility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Note: an agent can be entirely rational (consistent with MEU) without ever representing or manipulating utilities and probabilities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a lookup table for perfect tic-tac-toe, a reflex vacuum cleaner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MEU Principle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773362"/>
            <a:ext cx="588962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764" y="1276350"/>
            <a:ext cx="5960434" cy="4895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Utilities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Search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467600" cy="48768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Why wouldn’t we know what the result of an action will be?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Explicit randomness: rolling dice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Unpredictable opponents: the ghosts respond randomly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Actions can fail: when moving a robot, wheels might slip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endParaRPr lang="en-US" sz="20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Values should now reflect average-case (</a:t>
            </a:r>
            <a:r>
              <a:rPr lang="en-US" sz="2200" dirty="0" err="1"/>
              <a:t>expectimax</a:t>
            </a:r>
            <a:r>
              <a:rPr lang="en-US" sz="2200" dirty="0"/>
              <a:t>) outcomes, not worst-case (</a:t>
            </a:r>
            <a:r>
              <a:rPr lang="en-US" sz="2200" dirty="0" err="1"/>
              <a:t>minimax</a:t>
            </a:r>
            <a:r>
              <a:rPr lang="en-US" sz="2200" dirty="0"/>
              <a:t>) outcomes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C00000"/>
                </a:solidFill>
              </a:rPr>
              <a:t>Expectimax</a:t>
            </a:r>
            <a:r>
              <a:rPr lang="en-US" sz="2200" dirty="0">
                <a:solidFill>
                  <a:srgbClr val="C00000"/>
                </a:solidFill>
              </a:rPr>
              <a:t> search:</a:t>
            </a:r>
            <a:r>
              <a:rPr lang="en-US" sz="2200" dirty="0"/>
              <a:t> compute the average score under optimal play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Max nodes as in </a:t>
            </a:r>
            <a:r>
              <a:rPr lang="en-US" sz="2000" dirty="0" err="1"/>
              <a:t>minimax</a:t>
            </a:r>
            <a:r>
              <a:rPr lang="en-US" sz="2000" dirty="0"/>
              <a:t> search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Chance nodes are like min nodes but the outcome is uncertain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Calculate their </a:t>
            </a:r>
            <a:r>
              <a:rPr lang="en-US" sz="2000" dirty="0">
                <a:solidFill>
                  <a:srgbClr val="CC0000"/>
                </a:solidFill>
              </a:rPr>
              <a:t>expected utilities</a:t>
            </a:r>
            <a:endParaRPr lang="en-US" sz="2000" dirty="0"/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I.e. take weighted average (expectation) of children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Later, we’ll learn how to formalize the underlying uncertain-result problems as </a:t>
            </a:r>
            <a:r>
              <a:rPr lang="en-US" sz="2200" dirty="0">
                <a:solidFill>
                  <a:srgbClr val="C00000"/>
                </a:solidFill>
              </a:rPr>
              <a:t>Markov Decision Processes</a:t>
            </a:r>
          </a:p>
        </p:txBody>
      </p:sp>
      <p:sp>
        <p:nvSpPr>
          <p:cNvPr id="5126" name="AutoShape 4"/>
          <p:cNvSpPr>
            <a:spLocks noChangeArrowheads="1"/>
          </p:cNvSpPr>
          <p:nvPr/>
        </p:nvSpPr>
        <p:spPr bwMode="auto">
          <a:xfrm>
            <a:off x="9525000" y="1828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7</a:t>
            </a:r>
          </a:p>
        </p:txBody>
      </p:sp>
      <p:cxnSp>
        <p:nvCxnSpPr>
          <p:cNvPr id="5131" name="AutoShape 9"/>
          <p:cNvCxnSpPr>
            <a:cxnSpLocks noChangeShapeType="1"/>
            <a:stCxn id="5126" idx="3"/>
            <a:endCxn id="5137" idx="0"/>
          </p:cNvCxnSpPr>
          <p:nvPr/>
        </p:nvCxnSpPr>
        <p:spPr bwMode="auto">
          <a:xfrm flipH="1">
            <a:off x="8953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2" name="AutoShape 10"/>
          <p:cNvCxnSpPr>
            <a:cxnSpLocks noChangeShapeType="1"/>
            <a:stCxn id="5126" idx="3"/>
            <a:endCxn id="5138" idx="0"/>
          </p:cNvCxnSpPr>
          <p:nvPr/>
        </p:nvCxnSpPr>
        <p:spPr bwMode="auto">
          <a:xfrm>
            <a:off x="9715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3" name="AutoShape 11"/>
          <p:cNvCxnSpPr>
            <a:cxnSpLocks noChangeShapeType="1"/>
            <a:endCxn id="5127" idx="0"/>
          </p:cNvCxnSpPr>
          <p:nvPr/>
        </p:nvCxnSpPr>
        <p:spPr bwMode="auto">
          <a:xfrm flipH="1">
            <a:off x="8572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4" name="AutoShape 12"/>
          <p:cNvCxnSpPr>
            <a:cxnSpLocks noChangeShapeType="1"/>
            <a:endCxn id="5128" idx="0"/>
          </p:cNvCxnSpPr>
          <p:nvPr/>
        </p:nvCxnSpPr>
        <p:spPr bwMode="auto">
          <a:xfrm>
            <a:off x="8953500" y="31242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5" name="AutoShape 13"/>
          <p:cNvCxnSpPr>
            <a:cxnSpLocks noChangeShapeType="1"/>
            <a:endCxn id="5129" idx="0"/>
          </p:cNvCxnSpPr>
          <p:nvPr/>
        </p:nvCxnSpPr>
        <p:spPr bwMode="auto">
          <a:xfrm flipH="1">
            <a:off x="10096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6" name="AutoShape 14"/>
          <p:cNvCxnSpPr>
            <a:cxnSpLocks noChangeShapeType="1"/>
            <a:endCxn id="5130" idx="0"/>
          </p:cNvCxnSpPr>
          <p:nvPr/>
        </p:nvCxnSpPr>
        <p:spPr bwMode="auto">
          <a:xfrm>
            <a:off x="10477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8763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0287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9" name="Text Box 17"/>
          <p:cNvSpPr txBox="1">
            <a:spLocks noChangeArrowheads="1"/>
          </p:cNvSpPr>
          <p:nvPr/>
        </p:nvSpPr>
        <p:spPr bwMode="auto">
          <a:xfrm>
            <a:off x="9928225" y="17668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5140" name="Text Box 18"/>
          <p:cNvSpPr txBox="1">
            <a:spLocks noChangeArrowheads="1"/>
          </p:cNvSpPr>
          <p:nvPr/>
        </p:nvSpPr>
        <p:spPr bwMode="auto">
          <a:xfrm>
            <a:off x="10668000" y="2743200"/>
            <a:ext cx="10668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chance</a:t>
            </a:r>
          </a:p>
        </p:txBody>
      </p:sp>
      <p:sp>
        <p:nvSpPr>
          <p:cNvPr id="5141" name="Rectangle 8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43" name="Rectangle 10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9</a:t>
            </a:r>
          </a:p>
        </p:txBody>
      </p:sp>
      <p:sp>
        <p:nvSpPr>
          <p:cNvPr id="5144" name="Rectangle 11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8153400" y="6477000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min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vs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exp</a:t>
            </a:r>
            <a:r>
              <a:rPr lang="en-US">
                <a:solidFill>
                  <a:srgbClr val="CC0000"/>
                </a:solidFill>
                <a:latin typeface="Calibri" pitchFamily="34" charset="0"/>
              </a:rPr>
              <a:t> (L7D1,2)]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1459" y="1726213"/>
            <a:ext cx="3615489" cy="3436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Utility Scales</a:t>
            </a:r>
          </a:p>
        </p:txBody>
      </p:sp>
      <p:sp>
        <p:nvSpPr>
          <p:cNvPr id="116019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8994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Normalized utilities</a:t>
            </a:r>
            <a:r>
              <a:rPr lang="en-US" sz="2400" dirty="0"/>
              <a:t>: u</a:t>
            </a:r>
            <a:r>
              <a:rPr lang="en-US" sz="2400" baseline="-25000" dirty="0"/>
              <a:t>+</a:t>
            </a:r>
            <a:r>
              <a:rPr lang="en-US" sz="2400" dirty="0"/>
              <a:t> = 1.0, u</a:t>
            </a:r>
            <a:r>
              <a:rPr lang="en-US" sz="2400" baseline="-25000" dirty="0"/>
              <a:t>-</a:t>
            </a:r>
            <a:r>
              <a:rPr lang="en-US" sz="2400" dirty="0"/>
              <a:t> = 0.0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 err="1">
                <a:solidFill>
                  <a:srgbClr val="CC0000"/>
                </a:solidFill>
              </a:rPr>
              <a:t>Micromorts</a:t>
            </a:r>
            <a:r>
              <a:rPr lang="en-US" sz="2400" dirty="0"/>
              <a:t>: one-millionth chance of death, useful for paying to reduce product risks, etc.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QALYs</a:t>
            </a:r>
            <a:r>
              <a:rPr lang="en-US" sz="2400" dirty="0"/>
              <a:t>: quality-adjusted life years, useful for medical decisions involving substantial risk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Note: behavior is invariant under positive linear transformation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400" dirty="0"/>
              <a:t>With deterministic prizes only (no lottery choices), only </a:t>
            </a:r>
            <a:r>
              <a:rPr lang="en-US" sz="2400" dirty="0">
                <a:solidFill>
                  <a:srgbClr val="CC0000"/>
                </a:solidFill>
              </a:rPr>
              <a:t>ordinal utility</a:t>
            </a:r>
            <a:r>
              <a:rPr lang="en-US" sz="2400" dirty="0"/>
              <a:t> can be determined, i.e., total order on prizes</a:t>
            </a:r>
          </a:p>
        </p:txBody>
      </p:sp>
      <p:pic>
        <p:nvPicPr>
          <p:cNvPr id="11601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724400"/>
            <a:ext cx="579278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11379200" cy="4729164"/>
          </a:xfrm>
        </p:spPr>
        <p:txBody>
          <a:bodyPr/>
          <a:lstStyle/>
          <a:p>
            <a:r>
              <a:rPr lang="en-US" sz="2400" dirty="0"/>
              <a:t>Utilities map states to real numbers. Which numbers?</a:t>
            </a:r>
          </a:p>
          <a:p>
            <a:r>
              <a:rPr lang="en-US" sz="2400" dirty="0"/>
              <a:t>Standard approach to assessment (elicitation) of human utilities:</a:t>
            </a:r>
          </a:p>
          <a:p>
            <a:pPr lvl="1"/>
            <a:r>
              <a:rPr lang="en-US" sz="2200" dirty="0"/>
              <a:t>Compare a prize A to a </a:t>
            </a:r>
            <a:r>
              <a:rPr lang="en-US" sz="2200" dirty="0">
                <a:solidFill>
                  <a:srgbClr val="CC0000"/>
                </a:solidFill>
              </a:rPr>
              <a:t>standard lottery</a:t>
            </a:r>
            <a:r>
              <a:rPr lang="en-US" sz="2200" dirty="0"/>
              <a:t>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r>
              <a:rPr lang="en-US" sz="2200" dirty="0"/>
              <a:t> between</a:t>
            </a:r>
          </a:p>
          <a:p>
            <a:pPr lvl="2"/>
            <a:r>
              <a:rPr lang="en-US" sz="2000" dirty="0"/>
              <a:t>“best possible prize” u</a:t>
            </a:r>
            <a:r>
              <a:rPr lang="en-US" sz="2000" baseline="-25000" dirty="0"/>
              <a:t>+</a:t>
            </a:r>
            <a:r>
              <a:rPr lang="en-US" sz="2000" dirty="0"/>
              <a:t> with probability p</a:t>
            </a:r>
          </a:p>
          <a:p>
            <a:pPr lvl="2"/>
            <a:r>
              <a:rPr lang="en-US" sz="2000" dirty="0"/>
              <a:t>“worst possible catastrophe” u</a:t>
            </a:r>
            <a:r>
              <a:rPr lang="en-US" sz="2000" baseline="-25000" dirty="0"/>
              <a:t>-</a:t>
            </a:r>
            <a:r>
              <a:rPr lang="en-US" sz="2000" dirty="0"/>
              <a:t> with probability 1-p</a:t>
            </a:r>
          </a:p>
          <a:p>
            <a:pPr lvl="1"/>
            <a:r>
              <a:rPr lang="en-US" sz="2200" dirty="0"/>
              <a:t>Adjust lottery probability p until indifference: A ~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endParaRPr lang="en-US" sz="2200" baseline="-25000" dirty="0"/>
          </a:p>
          <a:p>
            <a:pPr lvl="1"/>
            <a:r>
              <a:rPr lang="en-US" sz="2200" dirty="0"/>
              <a:t>Resulting p is a utility in [0,1]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313" y="2712720"/>
            <a:ext cx="848743" cy="806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516" y="1395953"/>
            <a:ext cx="2805152" cy="230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Utilities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24887" t="41739" r="68892" b="37391"/>
          <a:stretch>
            <a:fillRect/>
          </a:stretch>
        </p:blipFill>
        <p:spPr bwMode="auto">
          <a:xfrm>
            <a:off x="3810000" y="4876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17576" y="4876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  <a:cs typeface="Times New Roman" pitchFamily="18" charset="0"/>
              </a:rPr>
              <a:t>0.999999                              0.000001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5638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No change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410200" y="4191000"/>
            <a:ext cx="5486400" cy="2133600"/>
            <a:chOff x="5410200" y="4191000"/>
            <a:chExt cx="5486400" cy="2133600"/>
          </a:xfrm>
        </p:grpSpPr>
        <p:sp>
          <p:nvSpPr>
            <p:cNvPr id="12" name="Oval 11"/>
            <p:cNvSpPr/>
            <p:nvPr/>
          </p:nvSpPr>
          <p:spPr>
            <a:xfrm>
              <a:off x="7772400" y="4419600"/>
              <a:ext cx="457200" cy="457200"/>
            </a:xfrm>
            <a:prstGeom prst="ellipse">
              <a:avLst/>
            </a:prstGeom>
            <a:solidFill>
              <a:srgbClr val="B5ED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stCxn id="12" idx="4"/>
            </p:cNvCxnSpPr>
            <p:nvPr/>
          </p:nvCxnSpPr>
          <p:spPr>
            <a:xfrm flipH="1">
              <a:off x="6553200" y="4876800"/>
              <a:ext cx="14478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4"/>
            </p:cNvCxnSpPr>
            <p:nvPr/>
          </p:nvCxnSpPr>
          <p:spPr>
            <a:xfrm>
              <a:off x="8001000" y="4876800"/>
              <a:ext cx="17526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5410200" y="4191000"/>
              <a:ext cx="5486400" cy="2133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76400" y="4800600"/>
            <a:ext cx="2438400" cy="838200"/>
            <a:chOff x="6858000" y="3505200"/>
            <a:chExt cx="2438400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6858000" y="3505200"/>
              <a:ext cx="1600200" cy="838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36576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Pay $30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610600" y="5638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Instant death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973" y="1711325"/>
            <a:ext cx="4935903" cy="2833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9668" t="3678" r="2053"/>
          <a:stretch>
            <a:fillRect/>
          </a:stretch>
        </p:blipFill>
        <p:spPr bwMode="auto">
          <a:xfrm>
            <a:off x="1752600" y="4267200"/>
            <a:ext cx="32766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Money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4953000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Money </a:t>
            </a:r>
            <a:r>
              <a:rPr lang="en-US" sz="2000" u="sng" dirty="0"/>
              <a:t>does </a:t>
            </a:r>
            <a:r>
              <a:rPr lang="en-US" sz="2000" u="sng" dirty="0">
                <a:solidFill>
                  <a:schemeClr val="accent6"/>
                </a:solidFill>
              </a:rPr>
              <a:t>not</a:t>
            </a:r>
            <a:r>
              <a:rPr lang="en-US" sz="2000" dirty="0">
                <a:solidFill>
                  <a:srgbClr val="CC0000"/>
                </a:solidFill>
              </a:rPr>
              <a:t> </a:t>
            </a:r>
            <a:r>
              <a:rPr lang="en-US" sz="2000" dirty="0"/>
              <a:t>behave as a utility function, but we can talk about the utility of having money (or being in debt)</a:t>
            </a:r>
          </a:p>
          <a:p>
            <a:pPr>
              <a:defRPr/>
            </a:pPr>
            <a:r>
              <a:rPr lang="en-US" sz="2000" dirty="0"/>
              <a:t>Given a lottery L = [p, $X; (1-p), $Y]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CC0000"/>
                </a:solidFill>
              </a:rPr>
              <a:t>expected monetary value </a:t>
            </a:r>
            <a:r>
              <a:rPr lang="en-US" sz="2000" dirty="0"/>
              <a:t>EMV(L) is p*X + (1-p)*Y</a:t>
            </a:r>
          </a:p>
          <a:p>
            <a:pPr lvl="1">
              <a:defRPr/>
            </a:pPr>
            <a:r>
              <a:rPr lang="en-US" sz="2000" dirty="0"/>
              <a:t>U(L) = p*U($X) + (1-p)*U($Y)</a:t>
            </a:r>
          </a:p>
          <a:p>
            <a:pPr lvl="1">
              <a:defRPr/>
            </a:pPr>
            <a:r>
              <a:rPr lang="en-US" sz="2000" dirty="0"/>
              <a:t>Typically, U(L) &lt; U( EMV(L) )</a:t>
            </a:r>
          </a:p>
          <a:p>
            <a:pPr lvl="1">
              <a:defRPr/>
            </a:pPr>
            <a:r>
              <a:rPr lang="en-US" sz="2000" dirty="0"/>
              <a:t>In this sense, people are </a:t>
            </a:r>
            <a:r>
              <a:rPr lang="en-US" sz="2000" dirty="0">
                <a:solidFill>
                  <a:srgbClr val="CC0000"/>
                </a:solidFill>
              </a:rPr>
              <a:t>risk-averse</a:t>
            </a:r>
          </a:p>
          <a:p>
            <a:pPr lvl="1">
              <a:defRPr/>
            </a:pPr>
            <a:r>
              <a:rPr lang="en-US" sz="2000" dirty="0"/>
              <a:t>When deep in debt, people are </a:t>
            </a:r>
            <a:r>
              <a:rPr lang="en-US" sz="2000" dirty="0">
                <a:solidFill>
                  <a:srgbClr val="CC0000"/>
                </a:solidFill>
              </a:rPr>
              <a:t>risk-prone</a:t>
            </a:r>
          </a:p>
          <a:p>
            <a:pPr lvl="1">
              <a:defRPr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307" y="1589883"/>
            <a:ext cx="5835256" cy="349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Insurance</a:t>
            </a:r>
          </a:p>
        </p:txBody>
      </p:sp>
      <p:sp>
        <p:nvSpPr>
          <p:cNvPr id="1161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0"/>
            <a:ext cx="5842000" cy="4927599"/>
          </a:xfrm>
        </p:spPr>
        <p:txBody>
          <a:bodyPr/>
          <a:lstStyle/>
          <a:p>
            <a:r>
              <a:rPr lang="en-US" sz="2400" dirty="0"/>
              <a:t>Consider the lottery </a:t>
            </a:r>
            <a:r>
              <a:rPr lang="en-US" sz="2400" dirty="0">
                <a:solidFill>
                  <a:srgbClr val="CC0000"/>
                </a:solidFill>
              </a:rPr>
              <a:t>[0.5, $1000;  0.5, $0]</a:t>
            </a:r>
            <a:endParaRPr lang="en-US" sz="2400" dirty="0"/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expected monetary value</a:t>
            </a:r>
            <a:r>
              <a:rPr lang="en-US" sz="2000" dirty="0"/>
              <a:t>?  ($500)</a:t>
            </a:r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certainty equivalent</a:t>
            </a:r>
            <a:r>
              <a:rPr lang="en-US" sz="2000" dirty="0"/>
              <a:t>?</a:t>
            </a:r>
          </a:p>
          <a:p>
            <a:pPr lvl="2"/>
            <a:r>
              <a:rPr lang="en-US" sz="1800" dirty="0"/>
              <a:t>Monetary value acceptable in lieu of lottery</a:t>
            </a:r>
          </a:p>
          <a:p>
            <a:pPr lvl="2"/>
            <a:r>
              <a:rPr lang="en-US" sz="1800" dirty="0"/>
              <a:t>$400 for most people</a:t>
            </a:r>
          </a:p>
          <a:p>
            <a:pPr lvl="1"/>
            <a:r>
              <a:rPr lang="en-US" sz="2000" dirty="0"/>
              <a:t>Difference of $100 is the </a:t>
            </a:r>
            <a:r>
              <a:rPr lang="en-US" sz="2000" dirty="0">
                <a:solidFill>
                  <a:srgbClr val="CC0000"/>
                </a:solidFill>
              </a:rPr>
              <a:t>insurance premium</a:t>
            </a:r>
          </a:p>
          <a:p>
            <a:pPr lvl="2"/>
            <a:r>
              <a:rPr lang="en-US" sz="1800" dirty="0"/>
              <a:t>There’s an insurance industry because people will pay to reduce their risk</a:t>
            </a:r>
          </a:p>
          <a:p>
            <a:pPr lvl="2"/>
            <a:r>
              <a:rPr lang="en-US" sz="1800" dirty="0"/>
              <a:t>If everyone were risk-neutral, no insurance needed!</a:t>
            </a:r>
          </a:p>
          <a:p>
            <a:pPr lvl="1"/>
            <a:r>
              <a:rPr lang="en-US" sz="2000" dirty="0"/>
              <a:t>It’s win-win: you’d rather have the $400 and the insurance company would rather have the lottery (their utility curve is flat and they have many lotteries)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1063" y="1677676"/>
            <a:ext cx="2913062" cy="4013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Human Rationality?</a:t>
            </a:r>
          </a:p>
        </p:txBody>
      </p:sp>
      <p:sp>
        <p:nvSpPr>
          <p:cNvPr id="1163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Famous example of Allais (1953)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/>
              <a:t>A: [0.8, $4k;    0.2,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B: [1.0, $3k;    0.0, $0]</a:t>
            </a:r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C: [0.2, $4k;    0.8,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D: [0.25, $3k;    0.75, $0]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Most people prefer B &gt; A, C &gt; D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But if U($0) = 0, then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 &gt; A </a:t>
            </a:r>
            <a:r>
              <a:rPr lang="en-US" sz="2400" dirty="0">
                <a:sym typeface="Symbol" pitchFamily="18" charset="2"/>
              </a:rPr>
              <a:t> U($3k) &gt; 0.8 U($4k)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 &gt; D </a:t>
            </a:r>
            <a:r>
              <a:rPr lang="en-US" sz="2400" dirty="0">
                <a:sym typeface="Symbol" pitchFamily="18" charset="2"/>
              </a:rPr>
              <a:t> 0.8 U($4k) &gt; U($3k)</a:t>
            </a:r>
          </a:p>
          <a:p>
            <a:pPr lvl="1">
              <a:lnSpc>
                <a:spcPct val="80000"/>
              </a:lnSpc>
            </a:pPr>
            <a:endParaRPr lang="en-US" sz="2400" dirty="0">
              <a:sym typeface="Symbol" pitchFamily="18" charset="2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38600" y="2018325"/>
            <a:ext cx="381000" cy="304800"/>
          </a:xfrm>
          <a:prstGeom prst="leftArrow">
            <a:avLst/>
          </a:prstGeom>
          <a:solidFill>
            <a:srgbClr val="99C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MDPs!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(Min)</a:t>
            </a:r>
          </a:p>
        </p:txBody>
      </p:sp>
      <p:pic>
        <p:nvPicPr>
          <p:cNvPr id="4" name="MinMax vs Expectimax (mi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1143000"/>
            <a:ext cx="8407400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</a:t>
            </a:r>
            <a:r>
              <a:rPr lang="en-US" dirty="0" err="1"/>
              <a:t>Exp</a:t>
            </a:r>
            <a:r>
              <a:rPr lang="en-US" dirty="0"/>
              <a:t>)</a:t>
            </a:r>
          </a:p>
        </p:txBody>
      </p:sp>
      <p:pic>
        <p:nvPicPr>
          <p:cNvPr id="3" name="MinMax vs Expectimax (ex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700" y="1143001"/>
            <a:ext cx="8356600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E8D1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5146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447800"/>
            <a:ext cx="7620000" cy="1905000"/>
          </a:xfrm>
          <a:prstGeom prst="roundRect">
            <a:avLst/>
          </a:prstGeom>
          <a:solidFill>
            <a:srgbClr val="E8D1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" dirty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70C0"/>
                </a:solidFill>
              </a:rPr>
              <a:t>MAX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B050"/>
                </a:solidFill>
              </a:rPr>
              <a:t>EXP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B050"/>
                </a:solidFill>
              </a:rPr>
              <a:t>exp-value(state)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= max(v,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76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11824" y="1828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5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7</a:t>
            </a:r>
          </a:p>
        </p:txBody>
      </p:sp>
      <p:cxnSp>
        <p:nvCxnSpPr>
          <p:cNvPr id="8" name="AutoShape 13"/>
          <p:cNvCxnSpPr>
            <a:cxnSpLocks noChangeShapeType="1"/>
            <a:stCxn id="10" idx="4"/>
            <a:endCxn id="11" idx="0"/>
          </p:cNvCxnSpPr>
          <p:nvPr/>
        </p:nvCxnSpPr>
        <p:spPr bwMode="auto">
          <a:xfrm flipH="1">
            <a:off x="749046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" name="AutoShape 14"/>
          <p:cNvCxnSpPr>
            <a:cxnSpLocks noChangeShapeType="1"/>
            <a:stCxn id="10" idx="4"/>
            <a:endCxn id="12" idx="0"/>
          </p:cNvCxnSpPr>
          <p:nvPr/>
        </p:nvCxnSpPr>
        <p:spPr bwMode="auto">
          <a:xfrm>
            <a:off x="8801100" y="2407920"/>
            <a:ext cx="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473440" y="1752600"/>
            <a:ext cx="655320" cy="65532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8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24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8408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-12</a:t>
            </a:r>
          </a:p>
        </p:txBody>
      </p:sp>
      <p:cxnSp>
        <p:nvCxnSpPr>
          <p:cNvPr id="14" name="AutoShape 14"/>
          <p:cNvCxnSpPr>
            <a:cxnSpLocks noChangeShapeType="1"/>
            <a:stCxn id="10" idx="4"/>
            <a:endCxn id="13" idx="0"/>
          </p:cNvCxnSpPr>
          <p:nvPr/>
        </p:nvCxnSpPr>
        <p:spPr bwMode="auto">
          <a:xfrm>
            <a:off x="880110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9" name="TextBox 18"/>
          <p:cNvSpPr txBox="1"/>
          <p:nvPr/>
        </p:nvSpPr>
        <p:spPr>
          <a:xfrm>
            <a:off x="75438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9600" y="2895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250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3600" y="495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v = (1/2) (8) + (1/3) (24) + (1/6) (-12)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Example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752600" y="1539240"/>
            <a:ext cx="8636000" cy="3947160"/>
            <a:chOff x="1219200" y="1992630"/>
            <a:chExt cx="6477000" cy="2960370"/>
          </a:xfrm>
        </p:grpSpPr>
        <p:sp>
          <p:nvSpPr>
            <p:cNvPr id="6149" name="AutoShape 4"/>
            <p:cNvSpPr>
              <a:spLocks noChangeArrowheads="1"/>
            </p:cNvSpPr>
            <p:nvPr/>
          </p:nvSpPr>
          <p:spPr bwMode="auto">
            <a:xfrm>
              <a:off x="4133850" y="1992630"/>
              <a:ext cx="652463" cy="52197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0" name="Group 60"/>
            <p:cNvGrpSpPr>
              <a:grpSpLocks/>
            </p:cNvGrpSpPr>
            <p:nvPr/>
          </p:nvGrpSpPr>
          <p:grpSpPr bwMode="auto">
            <a:xfrm>
              <a:off x="1981200" y="3765550"/>
              <a:ext cx="381000" cy="1187450"/>
              <a:chOff x="1981200" y="3765550"/>
              <a:chExt cx="381000" cy="1187450"/>
            </a:xfrm>
          </p:grpSpPr>
          <p:cxnSp>
            <p:nvCxnSpPr>
              <p:cNvPr id="6190" name="AutoShape 13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91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12</a:t>
                </a:r>
              </a:p>
            </p:txBody>
          </p:sp>
        </p:grpSp>
        <p:grpSp>
          <p:nvGrpSpPr>
            <p:cNvPr id="6151" name="Group 61"/>
            <p:cNvGrpSpPr>
              <a:grpSpLocks/>
            </p:cNvGrpSpPr>
            <p:nvPr/>
          </p:nvGrpSpPr>
          <p:grpSpPr bwMode="auto">
            <a:xfrm>
              <a:off x="2173288" y="3765550"/>
              <a:ext cx="950912" cy="1187450"/>
              <a:chOff x="2173288" y="3765550"/>
              <a:chExt cx="950912" cy="1187450"/>
            </a:xfrm>
          </p:grpSpPr>
          <p:cxnSp>
            <p:nvCxnSpPr>
              <p:cNvPr id="6188" name="AutoShape 17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9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9</a:t>
                </a:r>
              </a:p>
            </p:txBody>
          </p:sp>
        </p:grpSp>
        <p:grpSp>
          <p:nvGrpSpPr>
            <p:cNvPr id="6152" name="Group 64"/>
            <p:cNvGrpSpPr>
              <a:grpSpLocks/>
            </p:cNvGrpSpPr>
            <p:nvPr/>
          </p:nvGrpSpPr>
          <p:grpSpPr bwMode="auto">
            <a:xfrm>
              <a:off x="6553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86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7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grpSp>
          <p:nvGrpSpPr>
            <p:cNvPr id="6153" name="Group 65"/>
            <p:cNvGrpSpPr>
              <a:grpSpLocks/>
            </p:cNvGrpSpPr>
            <p:nvPr/>
          </p:nvGrpSpPr>
          <p:grpSpPr bwMode="auto">
            <a:xfrm>
              <a:off x="6745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84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5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0</a:t>
                </a:r>
              </a:p>
            </p:txBody>
          </p:sp>
        </p:grpSp>
        <p:grpSp>
          <p:nvGrpSpPr>
            <p:cNvPr id="6154" name="Group 51"/>
            <p:cNvGrpSpPr>
              <a:grpSpLocks/>
            </p:cNvGrpSpPr>
            <p:nvPr/>
          </p:nvGrpSpPr>
          <p:grpSpPr bwMode="auto">
            <a:xfrm>
              <a:off x="1984375" y="2514600"/>
              <a:ext cx="2475707" cy="1250950"/>
              <a:chOff x="1984375" y="2514601"/>
              <a:chExt cx="2475709" cy="1250949"/>
            </a:xfrm>
          </p:grpSpPr>
          <p:sp>
            <p:nvSpPr>
              <p:cNvPr id="6182" name="AutoShape 6"/>
              <p:cNvSpPr>
                <a:spLocks noChangeArrowheads="1"/>
              </p:cNvSpPr>
              <p:nvPr/>
            </p:nvSpPr>
            <p:spPr bwMode="auto">
              <a:xfrm flipV="1">
                <a:off x="1984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3" name="AutoShape 7"/>
              <p:cNvCxnSpPr>
                <a:cxnSpLocks noChangeShapeType="1"/>
                <a:stCxn id="6149" idx="3"/>
                <a:endCxn id="6167" idx="0"/>
              </p:cNvCxnSpPr>
              <p:nvPr/>
            </p:nvCxnSpPr>
            <p:spPr bwMode="auto">
              <a:xfrm flipH="1">
                <a:off x="2171700" y="2514601"/>
                <a:ext cx="2288384" cy="8381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6155" name="AutoShape 9"/>
            <p:cNvCxnSpPr>
              <a:cxnSpLocks noChangeShapeType="1"/>
              <a:stCxn id="6182" idx="0"/>
            </p:cNvCxnSpPr>
            <p:nvPr/>
          </p:nvCxnSpPr>
          <p:spPr bwMode="auto">
            <a:xfrm flipH="1">
              <a:off x="1412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6156" name="Rectangle 7"/>
            <p:cNvSpPr>
              <a:spLocks noChangeArrowheads="1"/>
            </p:cNvSpPr>
            <p:nvPr/>
          </p:nvSpPr>
          <p:spPr bwMode="auto">
            <a:xfrm>
              <a:off x="1219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6157" name="AutoShape 21"/>
            <p:cNvCxnSpPr>
              <a:cxnSpLocks noChangeShapeType="1"/>
            </p:cNvCxnSpPr>
            <p:nvPr/>
          </p:nvCxnSpPr>
          <p:spPr bwMode="auto">
            <a:xfrm rot="5400000">
              <a:off x="4304507" y="2666206"/>
              <a:ext cx="304800" cy="15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58" name="AutoShape 21"/>
            <p:cNvCxnSpPr>
              <a:cxnSpLocks noChangeShapeType="1"/>
            </p:cNvCxnSpPr>
            <p:nvPr/>
          </p:nvCxnSpPr>
          <p:spPr bwMode="auto">
            <a:xfrm rot="5400000">
              <a:off x="2020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159" name="Group 59"/>
            <p:cNvGrpSpPr>
              <a:grpSpLocks/>
            </p:cNvGrpSpPr>
            <p:nvPr/>
          </p:nvGrpSpPr>
          <p:grpSpPr bwMode="auto">
            <a:xfrm>
              <a:off x="4270375" y="2514600"/>
              <a:ext cx="381000" cy="1235075"/>
              <a:chOff x="4270375" y="2514601"/>
              <a:chExt cx="381000" cy="1235074"/>
            </a:xfrm>
          </p:grpSpPr>
          <p:sp>
            <p:nvSpPr>
              <p:cNvPr id="6180" name="AutoShape 20"/>
              <p:cNvSpPr>
                <a:spLocks noChangeArrowheads="1"/>
              </p:cNvSpPr>
              <p:nvPr/>
            </p:nvSpPr>
            <p:spPr bwMode="auto">
              <a:xfrm flipV="1">
                <a:off x="4270375" y="3444875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1" name="AutoShape 21"/>
              <p:cNvCxnSpPr>
                <a:cxnSpLocks noChangeShapeType="1"/>
                <a:stCxn id="6149" idx="3"/>
                <a:endCxn id="6165" idx="0"/>
              </p:cNvCxnSpPr>
              <p:nvPr/>
            </p:nvCxnSpPr>
            <p:spPr bwMode="auto">
              <a:xfrm flipH="1">
                <a:off x="4457700" y="2514601"/>
                <a:ext cx="2382" cy="7619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0" name="Group 58"/>
            <p:cNvGrpSpPr>
              <a:grpSpLocks/>
            </p:cNvGrpSpPr>
            <p:nvPr/>
          </p:nvGrpSpPr>
          <p:grpSpPr bwMode="auto">
            <a:xfrm>
              <a:off x="3505200" y="3762375"/>
              <a:ext cx="954088" cy="1190625"/>
              <a:chOff x="3505200" y="3762375"/>
              <a:chExt cx="954088" cy="1190625"/>
            </a:xfrm>
          </p:grpSpPr>
          <p:cxnSp>
            <p:nvCxnSpPr>
              <p:cNvPr id="6177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8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cxnSp>
            <p:nvCxnSpPr>
              <p:cNvPr id="6179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1" name="Group 61"/>
            <p:cNvGrpSpPr>
              <a:grpSpLocks/>
            </p:cNvGrpSpPr>
            <p:nvPr/>
          </p:nvGrpSpPr>
          <p:grpSpPr bwMode="auto">
            <a:xfrm>
              <a:off x="4460082" y="2514600"/>
              <a:ext cx="2477296" cy="1250950"/>
              <a:chOff x="4460079" y="2514600"/>
              <a:chExt cx="2477296" cy="1250950"/>
            </a:xfrm>
          </p:grpSpPr>
          <p:sp>
            <p:nvSpPr>
              <p:cNvPr id="6175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76" name="AutoShape 27"/>
              <p:cNvCxnSpPr>
                <a:cxnSpLocks noChangeShapeType="1"/>
                <a:stCxn id="6149" idx="3"/>
                <a:endCxn id="6166" idx="0"/>
              </p:cNvCxnSpPr>
              <p:nvPr/>
            </p:nvCxnSpPr>
            <p:spPr bwMode="auto">
              <a:xfrm>
                <a:off x="4460079" y="2514600"/>
                <a:ext cx="2283618" cy="8382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2" name="Group 60"/>
            <p:cNvGrpSpPr>
              <a:grpSpLocks/>
            </p:cNvGrpSpPr>
            <p:nvPr/>
          </p:nvGrpSpPr>
          <p:grpSpPr bwMode="auto">
            <a:xfrm>
              <a:off x="5791200" y="3762375"/>
              <a:ext cx="954088" cy="1190625"/>
              <a:chOff x="5791200" y="3762375"/>
              <a:chExt cx="954088" cy="1190625"/>
            </a:xfrm>
          </p:grpSpPr>
          <p:cxnSp>
            <p:nvCxnSpPr>
              <p:cNvPr id="617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15</a:t>
                </a:r>
              </a:p>
            </p:txBody>
          </p:sp>
          <p:cxnSp>
            <p:nvCxnSpPr>
              <p:cNvPr id="617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3" name="Group 64"/>
            <p:cNvGrpSpPr>
              <a:grpSpLocks/>
            </p:cNvGrpSpPr>
            <p:nvPr/>
          </p:nvGrpSpPr>
          <p:grpSpPr bwMode="auto">
            <a:xfrm>
              <a:off x="4267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70" name="AutoShape 33"/>
              <p:cNvCxnSpPr>
                <a:cxnSpLocks noChangeShapeType="1"/>
              </p:cNvCxnSpPr>
              <p:nvPr/>
            </p:nvCxnSpPr>
            <p:spPr bwMode="auto">
              <a:xfrm flipH="1">
                <a:off x="6745288" y="3765550"/>
                <a:ext cx="1" cy="81817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4</a:t>
                </a:r>
              </a:p>
            </p:txBody>
          </p:sp>
        </p:grpSp>
        <p:grpSp>
          <p:nvGrpSpPr>
            <p:cNvPr id="6164" name="Group 65"/>
            <p:cNvGrpSpPr>
              <a:grpSpLocks/>
            </p:cNvGrpSpPr>
            <p:nvPr/>
          </p:nvGrpSpPr>
          <p:grpSpPr bwMode="auto">
            <a:xfrm>
              <a:off x="4459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6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6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sp>
          <p:nvSpPr>
            <p:cNvPr id="6165" name="Oval 11"/>
            <p:cNvSpPr>
              <a:spLocks noChangeArrowheads="1"/>
            </p:cNvSpPr>
            <p:nvPr/>
          </p:nvSpPr>
          <p:spPr bwMode="auto">
            <a:xfrm>
              <a:off x="4191000" y="32766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11"/>
            <p:cNvSpPr>
              <a:spLocks noChangeArrowheads="1"/>
            </p:cNvSpPr>
            <p:nvPr/>
          </p:nvSpPr>
          <p:spPr bwMode="auto">
            <a:xfrm>
              <a:off x="6477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11"/>
            <p:cNvSpPr>
              <a:spLocks noChangeArrowheads="1"/>
            </p:cNvSpPr>
            <p:nvPr/>
          </p:nvSpPr>
          <p:spPr bwMode="auto">
            <a:xfrm>
              <a:off x="1905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$L = [p,\textcolor{BrickRed}{A};\ (1-p),\textcolor{BrickRed}{B}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205"/>
  <p:tag name="PICTUREFILESIZE" val="121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underline{Orderability}\nl&#10;\mat{$(A \pref B) \lor (B \pref A) \lor (A \indiff B)$}\al&#10;\underline{Transitivity}\nl&#10;\mat{$(A \pref B) \land (B \pref C) \implies (A \pref C)$}\al&#10;\underline{Continuity}\nl&#10;\mat{$A \pref B \pref C \implies \exists p \,\, [p,A;\ 1-p,C] \indiff B$}\al&#10;\underline{Substitutability}\nl&#10;\mat{$A \indiff B \implies [p,A;\ 1-p,C] \indiff [p,B; 1-p,C]$}\al&#10;\underline{Monotonicity}\nl&#10;\mat{$A \pref B \implies$}\nl&#10;\phantom{xx}\mat{$(p \geq q \lequiv [p,A;\ 1-p,B] \prefeq [q,A;\ 1-q,B]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66"/>
  <p:tag name="PICTUREFILESIZE" val="2376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U(A) \geq U(B)\ \lequiv \ A\prefeq B$}\\[10pt]&#10;\mat{$U([p_1,S_1;\ \ldots\ ;\ p_n,S_n]) = \sum_i p_i U(S_i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62"/>
  <p:tag name="PICTUREFILESIZE" val="496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U'(x) = k_1 U(x) + k_2 \quad\mbox{where } k_1 &gt; 0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6"/>
  <p:tag name="PICTUREFILESIZE" val="24995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47265</TotalTime>
  <Words>2357</Words>
  <Application>Microsoft Macintosh PowerPoint</Application>
  <PresentationFormat>Widescreen</PresentationFormat>
  <Paragraphs>416</Paragraphs>
  <Slides>45</Slides>
  <Notes>14</Notes>
  <HiddenSlides>0</HiddenSlides>
  <MMClips>6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Times New Roman</vt:lpstr>
      <vt:lpstr>Wingdings</vt:lpstr>
      <vt:lpstr>dan-berkeley-nlp-v1</vt:lpstr>
      <vt:lpstr>Equation</vt:lpstr>
      <vt:lpstr>CS 438: Artificial Intelligence </vt:lpstr>
      <vt:lpstr>Uncertain Outcomes</vt:lpstr>
      <vt:lpstr>Worst-Case vs. Average Case</vt:lpstr>
      <vt:lpstr>Expectimax Search</vt:lpstr>
      <vt:lpstr>Video of Demo Minimax vs Expectimax (Min)</vt:lpstr>
      <vt:lpstr>Video of Demo Minimax vs Expectimax (Exp)</vt:lpstr>
      <vt:lpstr>Expectimax Pseudocode</vt:lpstr>
      <vt:lpstr>Expectimax Pseudocode</vt:lpstr>
      <vt:lpstr>Expectimax Example</vt:lpstr>
      <vt:lpstr>Expectimax Pruning?</vt:lpstr>
      <vt:lpstr>Depth-Limited Expectimax</vt:lpstr>
      <vt:lpstr>Probabilities</vt:lpstr>
      <vt:lpstr>Reminder: Probabilities</vt:lpstr>
      <vt:lpstr>Reminder: Expectations</vt:lpstr>
      <vt:lpstr>What Probabilities to Use?</vt:lpstr>
      <vt:lpstr>Quiz: Informed Probabilities</vt:lpstr>
      <vt:lpstr>Modeling Assumptions</vt:lpstr>
      <vt:lpstr>The Dangers of Optimism and Pessimism</vt:lpstr>
      <vt:lpstr>Assumptions vs. Reality</vt:lpstr>
      <vt:lpstr>Assumptions vs. Reality</vt:lpstr>
      <vt:lpstr>Video of Demo World Assumptions Random Ghost – Expectimax Pacman</vt:lpstr>
      <vt:lpstr>Video of Demo World Assumptions Adversarial Ghost – Minimax Pacman</vt:lpstr>
      <vt:lpstr>Video of Demo World Assumptions Adversarial Ghost – Expectimax Pacman</vt:lpstr>
      <vt:lpstr>Video of Demo World Assumptions Random Ghost – Minimax Pacman</vt:lpstr>
      <vt:lpstr>Other Game Types</vt:lpstr>
      <vt:lpstr>Mixed Layer Types</vt:lpstr>
      <vt:lpstr>Example: Backgammon</vt:lpstr>
      <vt:lpstr>Multi-Agent Utilities</vt:lpstr>
      <vt:lpstr>Utilities</vt:lpstr>
      <vt:lpstr>Maximum Expected Utility</vt:lpstr>
      <vt:lpstr>What Utilities to Use?</vt:lpstr>
      <vt:lpstr>Utilities</vt:lpstr>
      <vt:lpstr>Utilities: Uncertain Outcomes</vt:lpstr>
      <vt:lpstr>Preferences</vt:lpstr>
      <vt:lpstr>Rationality</vt:lpstr>
      <vt:lpstr>Rational Preferences</vt:lpstr>
      <vt:lpstr>Rational Preferences</vt:lpstr>
      <vt:lpstr>MEU Principle</vt:lpstr>
      <vt:lpstr>Human Utilities</vt:lpstr>
      <vt:lpstr>Utility Scales</vt:lpstr>
      <vt:lpstr>Human Utilities</vt:lpstr>
      <vt:lpstr>Money</vt:lpstr>
      <vt:lpstr>Example: Insurance</vt:lpstr>
      <vt:lpstr>Example: Human Rationality?</vt:lpstr>
      <vt:lpstr>Next Time: MDPs!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Gultepe, Eren</cp:lastModifiedBy>
  <cp:revision>2414</cp:revision>
  <cp:lastPrinted>2016-02-09T17:39:12Z</cp:lastPrinted>
  <dcterms:created xsi:type="dcterms:W3CDTF">2004-08-27T04:16:05Z</dcterms:created>
  <dcterms:modified xsi:type="dcterms:W3CDTF">2020-09-14T00:29:57Z</dcterms:modified>
</cp:coreProperties>
</file>