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  <p:sldMasterId id="2147483752" r:id="rId2"/>
  </p:sldMasterIdLst>
  <p:notesMasterIdLst>
    <p:notesMasterId r:id="rId66"/>
  </p:notesMasterIdLst>
  <p:handoutMasterIdLst>
    <p:handoutMasterId r:id="rId67"/>
  </p:handoutMasterIdLst>
  <p:sldIdLst>
    <p:sldId id="446" r:id="rId3"/>
    <p:sldId id="389" r:id="rId4"/>
    <p:sldId id="465" r:id="rId5"/>
    <p:sldId id="368" r:id="rId6"/>
    <p:sldId id="671" r:id="rId7"/>
    <p:sldId id="489" r:id="rId8"/>
    <p:sldId id="490" r:id="rId9"/>
    <p:sldId id="429" r:id="rId10"/>
    <p:sldId id="472" r:id="rId11"/>
    <p:sldId id="473" r:id="rId12"/>
    <p:sldId id="430" r:id="rId13"/>
    <p:sldId id="477" r:id="rId14"/>
    <p:sldId id="475" r:id="rId15"/>
    <p:sldId id="466" r:id="rId16"/>
    <p:sldId id="392" r:id="rId17"/>
    <p:sldId id="463" r:id="rId18"/>
    <p:sldId id="435" r:id="rId19"/>
    <p:sldId id="488" r:id="rId20"/>
    <p:sldId id="427" r:id="rId21"/>
    <p:sldId id="449" r:id="rId22"/>
    <p:sldId id="467" r:id="rId23"/>
    <p:sldId id="450" r:id="rId24"/>
    <p:sldId id="394" r:id="rId25"/>
    <p:sldId id="393" r:id="rId26"/>
    <p:sldId id="400" r:id="rId27"/>
    <p:sldId id="451" r:id="rId28"/>
    <p:sldId id="486" r:id="rId29"/>
    <p:sldId id="485" r:id="rId30"/>
    <p:sldId id="468" r:id="rId31"/>
    <p:sldId id="452" r:id="rId32"/>
    <p:sldId id="436" r:id="rId33"/>
    <p:sldId id="438" r:id="rId34"/>
    <p:sldId id="439" r:id="rId35"/>
    <p:sldId id="483" r:id="rId36"/>
    <p:sldId id="459" r:id="rId37"/>
    <p:sldId id="401" r:id="rId38"/>
    <p:sldId id="469" r:id="rId39"/>
    <p:sldId id="453" r:id="rId40"/>
    <p:sldId id="455" r:id="rId41"/>
    <p:sldId id="460" r:id="rId42"/>
    <p:sldId id="402" r:id="rId43"/>
    <p:sldId id="406" r:id="rId44"/>
    <p:sldId id="470" r:id="rId45"/>
    <p:sldId id="407" r:id="rId46"/>
    <p:sldId id="476" r:id="rId47"/>
    <p:sldId id="478" r:id="rId48"/>
    <p:sldId id="424" r:id="rId49"/>
    <p:sldId id="408" r:id="rId50"/>
    <p:sldId id="461" r:id="rId51"/>
    <p:sldId id="409" r:id="rId52"/>
    <p:sldId id="457" r:id="rId53"/>
    <p:sldId id="413" r:id="rId54"/>
    <p:sldId id="479" r:id="rId55"/>
    <p:sldId id="480" r:id="rId56"/>
    <p:sldId id="481" r:id="rId57"/>
    <p:sldId id="482" r:id="rId58"/>
    <p:sldId id="471" r:id="rId59"/>
    <p:sldId id="458" r:id="rId60"/>
    <p:sldId id="444" r:id="rId61"/>
    <p:sldId id="670" r:id="rId62"/>
    <p:sldId id="669" r:id="rId63"/>
    <p:sldId id="668" r:id="rId64"/>
    <p:sldId id="532" r:id="rId65"/>
  </p:sldIdLst>
  <p:sldSz cx="12192000" cy="6858000"/>
  <p:notesSz cx="7099300" cy="10234613"/>
  <p:custDataLst>
    <p:tags r:id="rId6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FFF"/>
    <a:srgbClr val="B9CAFF"/>
    <a:srgbClr val="7999FF"/>
    <a:srgbClr val="0033CC"/>
    <a:srgbClr val="008000"/>
    <a:srgbClr val="FF9999"/>
    <a:srgbClr val="FF3300"/>
    <a:srgbClr val="CC00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8" autoAdjust="0"/>
    <p:restoredTop sz="84655" autoAdjust="0"/>
  </p:normalViewPr>
  <p:slideViewPr>
    <p:cSldViewPr>
      <p:cViewPr varScale="1">
        <p:scale>
          <a:sx n="80" d="100"/>
          <a:sy n="80" d="100"/>
        </p:scale>
        <p:origin x="192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6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comes back on exams</a:t>
            </a:r>
          </a:p>
          <a:p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  <a:p>
            <a:endParaRPr lang="en-US" baseline="0" dirty="0"/>
          </a:p>
          <a:p>
            <a:r>
              <a:rPr lang="en-US" baseline="0" dirty="0"/>
              <a:t>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3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5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Wrong example for “eat-all-dots”: (x, y, dot count)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5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90 * (2^30-1) + 30 * 2^29 = 145 billion</a:t>
            </a:r>
          </a:p>
          <a:p>
            <a:r>
              <a:rPr lang="en-US">
                <a:latin typeface="Arial" charset="0"/>
              </a:rPr>
              <a:t>2^29 = 536 870 912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7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9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9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theme</a:t>
            </a:r>
            <a:r>
              <a:rPr lang="en-US" baseline="0" dirty="0"/>
              <a:t> in the class:</a:t>
            </a:r>
          </a:p>
          <a:p>
            <a:endParaRPr lang="en-US" baseline="0" dirty="0"/>
          </a:p>
          <a:p>
            <a:r>
              <a:rPr lang="en-US" baseline="0" dirty="0"/>
              <a:t>A goal we have in mind.</a:t>
            </a:r>
          </a:p>
          <a:p>
            <a:endParaRPr lang="en-US" baseline="0" dirty="0"/>
          </a:p>
          <a:p>
            <a:r>
              <a:rPr lang="en-US" baseline="0" dirty="0"/>
              <a:t>A mathematical abstraction to formalize this</a:t>
            </a:r>
          </a:p>
          <a:p>
            <a:endParaRPr lang="en-US" baseline="0" dirty="0"/>
          </a:p>
          <a:p>
            <a:r>
              <a:rPr lang="en-US" baseline="0" dirty="0"/>
              <a:t>Algorithms that operate on these abstractions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plans that achieve the same state, will be different nodes in the 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3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04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3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2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5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45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show tree</a:t>
            </a:r>
          </a:p>
          <a:p>
            <a:r>
              <a:rPr lang="en-US" dirty="0"/>
              <a:t>Right: fringe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2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9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7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5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1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97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2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7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7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4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89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264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7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07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96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381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4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84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61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587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8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48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1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71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9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7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406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33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6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0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01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0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05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50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8/19/20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8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900"/>
            </a:lvl2pPr>
            <a:lvl3pPr marL="914286" indent="0">
              <a:buNone/>
              <a:defRPr sz="1600"/>
            </a:lvl3pPr>
            <a:lvl4pPr marL="1371430" indent="0">
              <a:buNone/>
              <a:defRPr sz="1500"/>
            </a:lvl4pPr>
            <a:lvl5pPr marL="1828573" indent="0">
              <a:buNone/>
              <a:defRPr sz="1500"/>
            </a:lvl5pPr>
            <a:lvl6pPr marL="2285718" indent="0">
              <a:buNone/>
              <a:defRPr sz="1500"/>
            </a:lvl6pPr>
            <a:lvl7pPr marL="2742858" indent="0">
              <a:buNone/>
              <a:defRPr sz="1500"/>
            </a:lvl7pPr>
            <a:lvl8pPr marL="3200000" indent="0">
              <a:buNone/>
              <a:defRPr sz="1500"/>
            </a:lvl8pPr>
            <a:lvl9pPr marL="365714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8" rIns="91430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8" indent="-3428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57" indent="-28571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5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00" indent="-2285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4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54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Uniformed 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Eren Gultepe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SIUE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Dan Klein and Pieter Abbeel for CS188 Intro to AI at UC Berkeley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Odd </a:t>
            </a:r>
          </a:p>
        </p:txBody>
      </p:sp>
      <p:pic>
        <p:nvPicPr>
          <p:cNvPr id="4" name="Lecture2-demo2-v2.wmv">
            <a:hlinkClick r:id="" action="ppaction://media"/>
            <a:extLst>
              <a:ext uri="{FF2B5EF4-FFF2-40B4-BE49-F238E27FC236}">
                <a16:creationId xmlns:a16="http://schemas.microsoft.com/office/drawing/2014/main" id="{AABF5375-1D87-0847-9582-E257BF0B6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Ask “what if”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Decisions based on (hypothesized) consequences of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have a model of how the world evolves in response to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formulate a goal (test)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WOULD BE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Optimal vs. complete planning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Planning vs. </a:t>
            </a:r>
            <a:r>
              <a:rPr lang="en-US" sz="2400" dirty="0" err="1"/>
              <a:t>replanning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" name="Photo Editor Photo" r:id="rId4" imgW="4595258" imgH="1623201" progId="MSPhotoEd.3">
                  <p:embed/>
                </p:oleObj>
              </mc:Choice>
              <mc:Fallback>
                <p:oleObj name="Photo Editor Photo" r:id="rId4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" name="Photo Editor Photo" r:id="rId6" imgW="4580017" imgH="1607619" progId="MSPhotoEd.3">
                  <p:embed/>
                </p:oleObj>
              </mc:Choice>
              <mc:Fallback>
                <p:oleObj name="Photo Editor Photo" r:id="rId6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9144000" y="6172200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re-planning (L2D3)]</a:t>
            </a:r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0" y="6488672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mastermind (L2D4)]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Replanning</a:t>
            </a:r>
            <a:endParaRPr lang="en-US" dirty="0"/>
          </a:p>
        </p:txBody>
      </p:sp>
      <p:pic>
        <p:nvPicPr>
          <p:cNvPr id="5" name="Lecture2-demo3-plan-fast-v2.wmv">
            <a:hlinkClick r:id="" action="ppaction://media"/>
            <a:extLst>
              <a:ext uri="{FF2B5EF4-FFF2-40B4-BE49-F238E27FC236}">
                <a16:creationId xmlns:a16="http://schemas.microsoft.com/office/drawing/2014/main" id="{CFB69920-C642-AD4A-9C18-3FDE76058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Mastermind</a:t>
            </a:r>
          </a:p>
        </p:txBody>
      </p:sp>
      <p:pic>
        <p:nvPicPr>
          <p:cNvPr id="4" name="Lecture2-demo4b-plan-slow-v2.wmv">
            <a:hlinkClick r:id="" action="ppaction://media"/>
            <a:extLst>
              <a:ext uri="{FF2B5EF4-FFF2-40B4-BE49-F238E27FC236}">
                <a16:creationId xmlns:a16="http://schemas.microsoft.com/office/drawing/2014/main" id="{0F749F5D-281A-B449-896D-0F08221AA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2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781803" y="1676401"/>
            <a:ext cx="4495799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pPr eaLnBrk="1" hangingPunct="1"/>
            <a:r>
              <a:rPr lang="en-US" sz="2400" dirty="0"/>
              <a:t>Successor function:</a:t>
            </a:r>
          </a:p>
          <a:p>
            <a:pPr lvl="1" eaLnBrk="1" hangingPunct="1"/>
            <a:r>
              <a:rPr lang="en-US" sz="2000" dirty="0"/>
              <a:t>Roads: Go to adjacent city with cost = distance</a:t>
            </a:r>
          </a:p>
          <a:p>
            <a:pPr eaLnBrk="1" hangingPunct="1"/>
            <a:r>
              <a:rPr lang="en-US" sz="2400" dirty="0"/>
              <a:t>Start state:</a:t>
            </a:r>
          </a:p>
          <a:p>
            <a:pPr lvl="1" eaLnBrk="1" hangingPunct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 eaLnBrk="1" hangingPunct="1"/>
            <a:r>
              <a:rPr lang="en-US" sz="2000" dirty="0"/>
              <a:t>Is state == Bucharest?</a:t>
            </a:r>
          </a:p>
          <a:p>
            <a:pPr lvl="3" eaLnBrk="1" hangingPunct="1"/>
            <a:endParaRPr lang="en-US" sz="1200" dirty="0"/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557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7"/>
            <a:ext cx="3962400" cy="2405063"/>
          </a:xfrm>
        </p:spPr>
        <p:txBody>
          <a:bodyPr/>
          <a:lstStyle/>
          <a:p>
            <a:r>
              <a:rPr lang="en-US" sz="2400" dirty="0"/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9C59A-1EF5-F34D-B1E3-5750B821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6" y="1752600"/>
            <a:ext cx="3531588" cy="14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Safe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29200"/>
            <a:ext cx="11379200" cy="1524000"/>
          </a:xfrm>
        </p:spPr>
        <p:txBody>
          <a:bodyPr/>
          <a:lstStyle/>
          <a:p>
            <a:r>
              <a:rPr lang="en-US" sz="2800" dirty="0"/>
              <a:t>Problem: eat all dots while keeping the ghosts </a:t>
            </a:r>
            <a:r>
              <a:rPr lang="en-US" sz="2800" dirty="0" err="1"/>
              <a:t>perma</a:t>
            </a:r>
            <a:r>
              <a:rPr lang="en-US" sz="2800" dirty="0"/>
              <a:t>-scared</a:t>
            </a:r>
          </a:p>
          <a:p>
            <a:r>
              <a:rPr lang="en-US" sz="2800" dirty="0"/>
              <a:t>What does the state space have to specify?</a:t>
            </a:r>
          </a:p>
          <a:p>
            <a:pPr lvl="1"/>
            <a:r>
              <a:rPr lang="en-US" sz="2400" dirty="0"/>
              <a:t>(agent position, dot </a:t>
            </a:r>
            <a:r>
              <a:rPr lang="en-US" sz="2400" dirty="0" err="1"/>
              <a:t>booleans</a:t>
            </a:r>
            <a:r>
              <a:rPr lang="en-US" sz="2400" dirty="0"/>
              <a:t>, power pellet </a:t>
            </a:r>
            <a:r>
              <a:rPr lang="en-US" sz="2400" dirty="0" err="1"/>
              <a:t>booleans</a:t>
            </a:r>
            <a:r>
              <a:rPr lang="en-US" sz="2400" dirty="0"/>
              <a:t>, remaining scared time)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3" y="1371601"/>
            <a:ext cx="118475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7391400" y="1295400"/>
            <a:ext cx="4495800" cy="52578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sp>
        <p:nvSpPr>
          <p:cNvPr id="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state space graph for a tiny search problem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Possible futures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1242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37338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7338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1242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508" y="43434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020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8170" y="43434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3157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3048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63609" y="3550167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90746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46227" y="3037589"/>
            <a:ext cx="1524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324600" y="3539756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340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248400" y="4191000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41910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054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8006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198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5177135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2200" y="5181600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817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18" grpId="0"/>
      <p:bldP spid="19" grpId="0"/>
      <p:bldP spid="20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52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that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0" y="1295400"/>
            <a:ext cx="6603998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3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7315200" cy="43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Searching with a Search Tree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4267200"/>
            <a:ext cx="9067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Search: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Expand out potential plans (tree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Maintain a </a:t>
            </a:r>
            <a:r>
              <a:rPr lang="en-US" dirty="0">
                <a:solidFill>
                  <a:srgbClr val="CC0000"/>
                </a:solidFill>
              </a:rPr>
              <a:t>fringe </a:t>
            </a:r>
            <a:r>
              <a:rPr lang="en-US" dirty="0"/>
              <a:t>of partial plans under consideration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Try to expand as few tree nodes as possible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76403"/>
            <a:ext cx="8072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388" y="1690690"/>
            <a:ext cx="8072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3" y="1690687"/>
            <a:ext cx="8072439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7315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139" y="1371603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491037" y="1355725"/>
            <a:ext cx="3205163" cy="1768475"/>
            <a:chOff x="816" y="1056"/>
            <a:chExt cx="4176" cy="2304"/>
          </a:xfrm>
        </p:grpSpPr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6391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6392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6393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6394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6395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6396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6397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6398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6399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6400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6401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6402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6403" name="AutoShape 18"/>
              <p:cNvCxnSpPr>
                <a:cxnSpLocks noChangeShapeType="1"/>
                <a:stCxn id="16391" idx="5"/>
                <a:endCxn id="16395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4" name="AutoShape 19"/>
              <p:cNvCxnSpPr>
                <a:cxnSpLocks noChangeShapeType="1"/>
                <a:stCxn id="16395" idx="5"/>
                <a:endCxn id="16396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5" name="AutoShape 20"/>
              <p:cNvCxnSpPr>
                <a:cxnSpLocks noChangeShapeType="1"/>
                <a:stCxn id="16399" idx="3"/>
                <a:endCxn id="16396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6" name="AutoShape 21"/>
              <p:cNvCxnSpPr>
                <a:cxnSpLocks noChangeShapeType="1"/>
                <a:stCxn id="16399" idx="2"/>
                <a:endCxn id="16395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7" name="AutoShape 22"/>
              <p:cNvCxnSpPr>
                <a:cxnSpLocks noChangeShapeType="1"/>
                <a:stCxn id="16398" idx="4"/>
                <a:endCxn id="16399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8" name="AutoShape 23"/>
              <p:cNvCxnSpPr>
                <a:cxnSpLocks noChangeShapeType="1"/>
                <a:stCxn id="16398" idx="5"/>
                <a:endCxn id="16402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9" name="AutoShape 24"/>
              <p:cNvCxnSpPr>
                <a:cxnSpLocks noChangeShapeType="1"/>
                <a:stCxn id="16402" idx="0"/>
                <a:endCxn id="16401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0" name="AutoShape 25"/>
              <p:cNvCxnSpPr>
                <a:cxnSpLocks noChangeShapeType="1"/>
                <a:stCxn id="16401" idx="0"/>
                <a:endCxn id="16392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1" name="AutoShape 26"/>
              <p:cNvCxnSpPr>
                <a:cxnSpLocks noChangeShapeType="1"/>
                <a:stCxn id="16391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2" name="AutoShape 27"/>
              <p:cNvCxnSpPr>
                <a:cxnSpLocks noChangeShapeType="1"/>
                <a:stCxn id="16393" idx="1"/>
                <a:endCxn id="16394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3" name="AutoShape 28"/>
              <p:cNvCxnSpPr>
                <a:cxnSpLocks noChangeShapeType="1"/>
                <a:endCxn id="16400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4" name="AutoShape 29"/>
              <p:cNvCxnSpPr>
                <a:cxnSpLocks noChangeShapeType="1"/>
                <a:stCxn id="16397" idx="2"/>
                <a:endCxn id="16400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5" name="AutoShape 30"/>
              <p:cNvCxnSpPr>
                <a:cxnSpLocks noChangeShapeType="1"/>
                <a:stCxn id="16393" idx="7"/>
                <a:endCxn id="16397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6" name="AutoShape 31"/>
              <p:cNvCxnSpPr>
                <a:cxnSpLocks noChangeShapeType="1"/>
                <a:stCxn id="16393" idx="6"/>
                <a:endCxn id="16398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7" name="AutoShape 32"/>
              <p:cNvCxnSpPr>
                <a:cxnSpLocks noChangeShapeType="1"/>
                <a:stCxn id="16401" idx="1"/>
                <a:endCxn id="16397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8" name="AutoShape 33"/>
              <p:cNvCxnSpPr>
                <a:cxnSpLocks noChangeShapeType="1"/>
                <a:stCxn id="16391" idx="6"/>
                <a:endCxn id="16398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6390" name="AutoShape 34"/>
            <p:cNvCxnSpPr>
              <a:cxnSpLocks noChangeShapeType="1"/>
              <a:stCxn id="16396" idx="6"/>
              <a:endCxn id="16402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cxnSp>
        <p:nvCxnSpPr>
          <p:cNvPr id="19601" name="AutoShape 11"/>
          <p:cNvCxnSpPr>
            <a:cxnSpLocks noChangeShapeType="1"/>
            <a:stCxn id="19597" idx="2"/>
          </p:cNvCxnSpPr>
          <p:nvPr/>
        </p:nvCxnSpPr>
        <p:spPr bwMode="auto">
          <a:xfrm flipH="1">
            <a:off x="723900" y="4299859"/>
            <a:ext cx="533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02" name="AutoShape 12"/>
          <p:cNvCxnSpPr>
            <a:cxnSpLocks noChangeShapeType="1"/>
            <a:stCxn id="19597" idx="2"/>
          </p:cNvCxnSpPr>
          <p:nvPr/>
        </p:nvCxnSpPr>
        <p:spPr bwMode="auto">
          <a:xfrm>
            <a:off x="1257300" y="4299859"/>
            <a:ext cx="152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1" name="Group 19490"/>
          <p:cNvGrpSpPr/>
          <p:nvPr/>
        </p:nvGrpSpPr>
        <p:grpSpPr>
          <a:xfrm>
            <a:off x="533400" y="4781022"/>
            <a:ext cx="1066800" cy="535556"/>
            <a:chOff x="3124200" y="4781022"/>
            <a:chExt cx="1066800" cy="535556"/>
          </a:xfrm>
        </p:grpSpPr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31242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38100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03" name="AutoShape 13"/>
            <p:cNvCxnSpPr>
              <a:cxnSpLocks noChangeShapeType="1"/>
              <a:endCxn id="19595" idx="0"/>
            </p:cNvCxnSpPr>
            <p:nvPr/>
          </p:nvCxnSpPr>
          <p:spPr bwMode="auto">
            <a:xfrm>
              <a:off x="33147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endCxn id="19599" idx="0"/>
            </p:cNvCxnSpPr>
            <p:nvPr/>
          </p:nvCxnSpPr>
          <p:spPr bwMode="auto">
            <a:xfrm>
              <a:off x="40005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633" name="Text Box 17"/>
          <p:cNvSpPr txBox="1">
            <a:spLocks noChangeArrowheads="1"/>
          </p:cNvSpPr>
          <p:nvPr/>
        </p:nvSpPr>
        <p:spPr bwMode="auto">
          <a:xfrm>
            <a:off x="3276600" y="4934436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p</a:t>
            </a:r>
          </a:p>
        </p:txBody>
      </p:sp>
      <p:sp>
        <p:nvSpPr>
          <p:cNvPr id="19638" name="Text Box 22"/>
          <p:cNvSpPr txBox="1">
            <a:spLocks noChangeArrowheads="1"/>
          </p:cNvSpPr>
          <p:nvPr/>
        </p:nvSpPr>
        <p:spPr bwMode="auto">
          <a:xfrm>
            <a:off x="3276600" y="5415600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q</a:t>
            </a:r>
          </a:p>
        </p:txBody>
      </p:sp>
      <p:grpSp>
        <p:nvGrpSpPr>
          <p:cNvPr id="19488" name="Group 19487"/>
          <p:cNvGrpSpPr/>
          <p:nvPr/>
        </p:nvGrpSpPr>
        <p:grpSpPr>
          <a:xfrm>
            <a:off x="3390900" y="4232914"/>
            <a:ext cx="1638300" cy="2020886"/>
            <a:chOff x="5981700" y="4232914"/>
            <a:chExt cx="1638300" cy="2020886"/>
          </a:xfrm>
        </p:grpSpPr>
        <p:sp>
          <p:nvSpPr>
            <p:cNvPr id="19634" name="Text Box 18"/>
            <p:cNvSpPr txBox="1">
              <a:spLocks noChangeArrowheads="1"/>
            </p:cNvSpPr>
            <p:nvPr/>
          </p:nvSpPr>
          <p:spPr bwMode="auto">
            <a:xfrm>
              <a:off x="60960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19635" name="Text Box 19"/>
            <p:cNvSpPr txBox="1">
              <a:spLocks noChangeArrowheads="1"/>
            </p:cNvSpPr>
            <p:nvPr/>
          </p:nvSpPr>
          <p:spPr bwMode="auto">
            <a:xfrm>
              <a:off x="67818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19636" name="Text Box 20"/>
            <p:cNvSpPr txBox="1">
              <a:spLocks noChangeArrowheads="1"/>
            </p:cNvSpPr>
            <p:nvPr/>
          </p:nvSpPr>
          <p:spPr bwMode="auto">
            <a:xfrm>
              <a:off x="67818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19637" name="Text Box 21"/>
            <p:cNvSpPr txBox="1">
              <a:spLocks noChangeArrowheads="1"/>
            </p:cNvSpPr>
            <p:nvPr/>
          </p:nvSpPr>
          <p:spPr bwMode="auto">
            <a:xfrm>
              <a:off x="63246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sp>
          <p:nvSpPr>
            <p:cNvPr id="19639" name="Text Box 23"/>
            <p:cNvSpPr txBox="1">
              <a:spLocks noChangeArrowheads="1"/>
            </p:cNvSpPr>
            <p:nvPr/>
          </p:nvSpPr>
          <p:spPr bwMode="auto">
            <a:xfrm>
              <a:off x="6553200" y="541560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19640" name="Text Box 24"/>
            <p:cNvSpPr txBox="1">
              <a:spLocks noChangeArrowheads="1"/>
            </p:cNvSpPr>
            <p:nvPr/>
          </p:nvSpPr>
          <p:spPr bwMode="auto">
            <a:xfrm>
              <a:off x="6858000" y="5469992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19641" name="Text Box 25"/>
            <p:cNvSpPr txBox="1">
              <a:spLocks noChangeArrowheads="1"/>
            </p:cNvSpPr>
            <p:nvPr/>
          </p:nvSpPr>
          <p:spPr bwMode="auto">
            <a:xfrm>
              <a:off x="6553200" y="588421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42" name="AutoShape 26"/>
            <p:cNvCxnSpPr>
              <a:cxnSpLocks noChangeShapeType="1"/>
              <a:stCxn id="19632" idx="2"/>
              <a:endCxn id="19634" idx="0"/>
            </p:cNvCxnSpPr>
            <p:nvPr/>
          </p:nvCxnSpPr>
          <p:spPr bwMode="auto">
            <a:xfrm flipH="1">
              <a:off x="6286500" y="4232914"/>
              <a:ext cx="3810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3" name="AutoShape 27"/>
            <p:cNvCxnSpPr>
              <a:cxnSpLocks noChangeShapeType="1"/>
              <a:stCxn id="19632" idx="2"/>
              <a:endCxn id="19636" idx="0"/>
            </p:cNvCxnSpPr>
            <p:nvPr/>
          </p:nvCxnSpPr>
          <p:spPr bwMode="auto">
            <a:xfrm>
              <a:off x="6667500" y="4232914"/>
              <a:ext cx="3048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4" name="AutoShape 28"/>
            <p:cNvCxnSpPr>
              <a:cxnSpLocks noChangeShapeType="1"/>
              <a:stCxn id="19634" idx="2"/>
              <a:endCxn id="19633" idx="0"/>
            </p:cNvCxnSpPr>
            <p:nvPr/>
          </p:nvCxnSpPr>
          <p:spPr bwMode="auto">
            <a:xfrm flipH="1">
              <a:off x="5981700" y="4768470"/>
              <a:ext cx="3048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5" name="AutoShape 29"/>
            <p:cNvCxnSpPr>
              <a:cxnSpLocks noChangeShapeType="1"/>
              <a:stCxn id="19634" idx="2"/>
              <a:endCxn id="19637" idx="0"/>
            </p:cNvCxnSpPr>
            <p:nvPr/>
          </p:nvCxnSpPr>
          <p:spPr bwMode="auto">
            <a:xfrm>
              <a:off x="6286500" y="4768470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6" name="AutoShape 30"/>
            <p:cNvCxnSpPr>
              <a:cxnSpLocks noChangeShapeType="1"/>
              <a:stCxn id="19636" idx="2"/>
              <a:endCxn id="19635" idx="0"/>
            </p:cNvCxnSpPr>
            <p:nvPr/>
          </p:nvCxnSpPr>
          <p:spPr bwMode="auto">
            <a:xfrm>
              <a:off x="6972300" y="4768470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7" name="AutoShape 31"/>
            <p:cNvCxnSpPr>
              <a:cxnSpLocks noChangeShapeType="1"/>
              <a:stCxn id="19633" idx="2"/>
              <a:endCxn id="19638" idx="0"/>
            </p:cNvCxnSpPr>
            <p:nvPr/>
          </p:nvCxnSpPr>
          <p:spPr bwMode="auto">
            <a:xfrm>
              <a:off x="5981700" y="5304025"/>
              <a:ext cx="0" cy="1115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8" name="AutoShape 32"/>
            <p:cNvCxnSpPr>
              <a:cxnSpLocks noChangeShapeType="1"/>
              <a:stCxn id="19635" idx="2"/>
              <a:endCxn id="19639" idx="0"/>
            </p:cNvCxnSpPr>
            <p:nvPr/>
          </p:nvCxnSpPr>
          <p:spPr bwMode="auto">
            <a:xfrm flipH="1">
              <a:off x="6743700" y="5304026"/>
              <a:ext cx="22860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9" name="AutoShape 33"/>
            <p:cNvCxnSpPr>
              <a:cxnSpLocks noChangeShapeType="1"/>
              <a:stCxn id="19635" idx="2"/>
              <a:endCxn id="19640" idx="0"/>
            </p:cNvCxnSpPr>
            <p:nvPr/>
          </p:nvCxnSpPr>
          <p:spPr bwMode="auto">
            <a:xfrm>
              <a:off x="6972300" y="5304026"/>
              <a:ext cx="2667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0" name="AutoShape 34"/>
            <p:cNvCxnSpPr>
              <a:cxnSpLocks noChangeShapeType="1"/>
              <a:stCxn id="19639" idx="2"/>
              <a:endCxn id="19641" idx="0"/>
            </p:cNvCxnSpPr>
            <p:nvPr/>
          </p:nvCxnSpPr>
          <p:spPr bwMode="auto">
            <a:xfrm>
              <a:off x="6743700" y="5785189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1" name="Group 30"/>
          <p:cNvGrpSpPr/>
          <p:nvPr/>
        </p:nvGrpSpPr>
        <p:grpSpPr>
          <a:xfrm>
            <a:off x="5638800" y="4232914"/>
            <a:ext cx="381000" cy="493716"/>
            <a:chOff x="8229600" y="4232914"/>
            <a:chExt cx="381000" cy="493716"/>
          </a:xfrm>
        </p:grpSpPr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8229600" y="435704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8420100" y="4232914"/>
              <a:ext cx="0" cy="1241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3" name="AutoShape 48"/>
          <p:cNvCxnSpPr>
            <a:cxnSpLocks noChangeShapeType="1"/>
            <a:stCxn id="19613" idx="2"/>
            <a:endCxn id="19615" idx="0"/>
          </p:cNvCxnSpPr>
          <p:nvPr/>
        </p:nvCxnSpPr>
        <p:spPr bwMode="auto">
          <a:xfrm flipH="1">
            <a:off x="1866900" y="4768470"/>
            <a:ext cx="3810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24" name="AutoShape 49"/>
          <p:cNvCxnSpPr>
            <a:cxnSpLocks noChangeShapeType="1"/>
            <a:stCxn id="19613" idx="2"/>
            <a:endCxn id="19617" idx="0"/>
          </p:cNvCxnSpPr>
          <p:nvPr/>
        </p:nvCxnSpPr>
        <p:spPr bwMode="auto">
          <a:xfrm>
            <a:off x="2247900" y="4768470"/>
            <a:ext cx="3048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2" name="Group 19491"/>
          <p:cNvGrpSpPr/>
          <p:nvPr/>
        </p:nvGrpSpPr>
        <p:grpSpPr>
          <a:xfrm>
            <a:off x="1866900" y="5304026"/>
            <a:ext cx="419100" cy="535555"/>
            <a:chOff x="4457700" y="5304026"/>
            <a:chExt cx="419100" cy="535555"/>
          </a:xfrm>
        </p:grpSpPr>
        <p:sp>
          <p:nvSpPr>
            <p:cNvPr id="19618" name="Text Box 43"/>
            <p:cNvSpPr txBox="1">
              <a:spLocks noChangeArrowheads="1"/>
            </p:cNvSpPr>
            <p:nvPr/>
          </p:nvSpPr>
          <p:spPr bwMode="auto">
            <a:xfrm>
              <a:off x="44958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q</a:t>
              </a:r>
            </a:p>
          </p:txBody>
        </p:sp>
        <p:cxnSp>
          <p:nvCxnSpPr>
            <p:cNvPr id="19626" name="AutoShape 51"/>
            <p:cNvCxnSpPr>
              <a:cxnSpLocks noChangeShapeType="1"/>
              <a:stCxn id="19615" idx="2"/>
              <a:endCxn id="19618" idx="0"/>
            </p:cNvCxnSpPr>
            <p:nvPr/>
          </p:nvCxnSpPr>
          <p:spPr bwMode="auto">
            <a:xfrm>
              <a:off x="44577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7" name="AutoShape 52"/>
          <p:cNvCxnSpPr>
            <a:cxnSpLocks noChangeShapeType="1"/>
            <a:stCxn id="19617" idx="2"/>
            <a:endCxn id="19616" idx="0"/>
          </p:cNvCxnSpPr>
          <p:nvPr/>
        </p:nvCxnSpPr>
        <p:spPr bwMode="auto">
          <a:xfrm>
            <a:off x="2552700" y="5304026"/>
            <a:ext cx="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3" name="Group 19492"/>
          <p:cNvGrpSpPr/>
          <p:nvPr/>
        </p:nvGrpSpPr>
        <p:grpSpPr>
          <a:xfrm>
            <a:off x="1447800" y="5304026"/>
            <a:ext cx="419100" cy="1016719"/>
            <a:chOff x="4038600" y="5304026"/>
            <a:chExt cx="419100" cy="1016719"/>
          </a:xfrm>
        </p:grpSpPr>
        <p:sp>
          <p:nvSpPr>
            <p:cNvPr id="19614" name="Text Box 39"/>
            <p:cNvSpPr txBox="1">
              <a:spLocks noChangeArrowheads="1"/>
            </p:cNvSpPr>
            <p:nvPr/>
          </p:nvSpPr>
          <p:spPr bwMode="auto">
            <a:xfrm>
              <a:off x="40386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19619" name="Text Box 44"/>
            <p:cNvSpPr txBox="1">
              <a:spLocks noChangeArrowheads="1"/>
            </p:cNvSpPr>
            <p:nvPr/>
          </p:nvSpPr>
          <p:spPr bwMode="auto">
            <a:xfrm>
              <a:off x="40386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25" name="AutoShape 50"/>
            <p:cNvCxnSpPr>
              <a:cxnSpLocks noChangeShapeType="1"/>
              <a:stCxn id="19615" idx="2"/>
              <a:endCxn id="19614" idx="0"/>
            </p:cNvCxnSpPr>
            <p:nvPr/>
          </p:nvCxnSpPr>
          <p:spPr bwMode="auto">
            <a:xfrm flipH="1">
              <a:off x="42291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8" name="AutoShape 53"/>
            <p:cNvCxnSpPr>
              <a:cxnSpLocks noChangeShapeType="1"/>
              <a:stCxn id="19614" idx="2"/>
              <a:endCxn id="19619" idx="0"/>
            </p:cNvCxnSpPr>
            <p:nvPr/>
          </p:nvCxnSpPr>
          <p:spPr bwMode="auto">
            <a:xfrm>
              <a:off x="4229100" y="5839582"/>
              <a:ext cx="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9" name="AutoShape 54"/>
          <p:cNvCxnSpPr>
            <a:cxnSpLocks noChangeShapeType="1"/>
            <a:stCxn id="19616" idx="2"/>
            <a:endCxn id="19620" idx="0"/>
          </p:cNvCxnSpPr>
          <p:nvPr/>
        </p:nvCxnSpPr>
        <p:spPr bwMode="auto">
          <a:xfrm flipH="1">
            <a:off x="2324100" y="5839582"/>
            <a:ext cx="2286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30" name="AutoShape 55"/>
          <p:cNvCxnSpPr>
            <a:cxnSpLocks noChangeShapeType="1"/>
            <a:stCxn id="19616" idx="2"/>
            <a:endCxn id="19621" idx="0"/>
          </p:cNvCxnSpPr>
          <p:nvPr/>
        </p:nvCxnSpPr>
        <p:spPr bwMode="auto">
          <a:xfrm>
            <a:off x="2552700" y="5839582"/>
            <a:ext cx="2667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0" name="Group 19489"/>
          <p:cNvGrpSpPr/>
          <p:nvPr/>
        </p:nvGrpSpPr>
        <p:grpSpPr>
          <a:xfrm>
            <a:off x="2133600" y="6320745"/>
            <a:ext cx="381000" cy="468611"/>
            <a:chOff x="4724400" y="6320745"/>
            <a:chExt cx="381000" cy="468611"/>
          </a:xfrm>
        </p:grpSpPr>
        <p:sp>
          <p:nvSpPr>
            <p:cNvPr id="19622" name="Text Box 47"/>
            <p:cNvSpPr txBox="1">
              <a:spLocks noChangeArrowheads="1"/>
            </p:cNvSpPr>
            <p:nvPr/>
          </p:nvSpPr>
          <p:spPr bwMode="auto">
            <a:xfrm>
              <a:off x="4724400" y="641976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cxnSp>
          <p:nvCxnSpPr>
            <p:cNvPr id="19631" name="AutoShape 56"/>
            <p:cNvCxnSpPr>
              <a:cxnSpLocks noChangeShapeType="1"/>
              <a:stCxn id="19620" idx="2"/>
              <a:endCxn id="19622" idx="0"/>
            </p:cNvCxnSpPr>
            <p:nvPr/>
          </p:nvCxnSpPr>
          <p:spPr bwMode="auto">
            <a:xfrm>
              <a:off x="4914900" y="6320745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09" name="AutoShape 57"/>
          <p:cNvCxnSpPr>
            <a:cxnSpLocks noChangeShapeType="1"/>
            <a:stCxn id="19597" idx="2"/>
            <a:endCxn id="19613" idx="0"/>
          </p:cNvCxnSpPr>
          <p:nvPr/>
        </p:nvCxnSpPr>
        <p:spPr bwMode="auto">
          <a:xfrm>
            <a:off x="1257300" y="4299859"/>
            <a:ext cx="990600" cy="990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0" name="AutoShape 58"/>
          <p:cNvCxnSpPr>
            <a:cxnSpLocks noChangeShapeType="1"/>
            <a:stCxn id="19594" idx="2"/>
            <a:endCxn id="19597" idx="0"/>
          </p:cNvCxnSpPr>
          <p:nvPr/>
        </p:nvCxnSpPr>
        <p:spPr bwMode="auto">
          <a:xfrm flipH="1">
            <a:off x="1257300" y="3772671"/>
            <a:ext cx="2438400" cy="15759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1" name="AutoShape 59"/>
          <p:cNvCxnSpPr>
            <a:cxnSpLocks noChangeShapeType="1"/>
            <a:stCxn id="19594" idx="2"/>
            <a:endCxn id="19632" idx="0"/>
          </p:cNvCxnSpPr>
          <p:nvPr/>
        </p:nvCxnSpPr>
        <p:spPr bwMode="auto">
          <a:xfrm>
            <a:off x="3695700" y="3772671"/>
            <a:ext cx="3810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2" name="AutoShape 60"/>
          <p:cNvCxnSpPr>
            <a:cxnSpLocks noChangeShapeType="1"/>
            <a:stCxn id="19594" idx="2"/>
            <a:endCxn id="19598" idx="0"/>
          </p:cNvCxnSpPr>
          <p:nvPr/>
        </p:nvCxnSpPr>
        <p:spPr bwMode="auto">
          <a:xfrm>
            <a:off x="3695700" y="3772671"/>
            <a:ext cx="21336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1295399" y="3774188"/>
            <a:ext cx="2372609" cy="18821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1250427" y="4276725"/>
            <a:ext cx="990600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3554051" y="347909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1146879" y="397281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2099036" y="4438466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2410112" y="498423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2407173" y="5528044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2667000" y="603021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2265182" y="4772025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2559573" y="5268211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2580391" y="5847094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00400" y="3433765"/>
            <a:ext cx="990600" cy="338906"/>
            <a:chOff x="5791200" y="3433765"/>
            <a:chExt cx="990600" cy="3389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5791200" y="3433765"/>
              <a:ext cx="9906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08" name="Oval 163"/>
            <p:cNvSpPr>
              <a:spLocks noChangeArrowheads="1"/>
            </p:cNvSpPr>
            <p:nvPr/>
          </p:nvSpPr>
          <p:spPr bwMode="auto">
            <a:xfrm>
              <a:off x="6142037" y="3479805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66800" y="3930270"/>
            <a:ext cx="381000" cy="369589"/>
            <a:chOff x="3657600" y="3930270"/>
            <a:chExt cx="381000" cy="369589"/>
          </a:xfrm>
        </p:grpSpPr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657600" y="393027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d</a:t>
              </a:r>
            </a:p>
          </p:txBody>
        </p:sp>
        <p:sp>
          <p:nvSpPr>
            <p:cNvPr id="797860" name="Oval 164"/>
            <p:cNvSpPr>
              <a:spLocks noChangeArrowheads="1"/>
            </p:cNvSpPr>
            <p:nvPr/>
          </p:nvSpPr>
          <p:spPr bwMode="auto">
            <a:xfrm>
              <a:off x="3730630" y="397351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6200" y="3863325"/>
            <a:ext cx="381000" cy="369589"/>
            <a:chOff x="6477000" y="3863325"/>
            <a:chExt cx="381000" cy="369589"/>
          </a:xfrm>
        </p:grpSpPr>
        <p:sp>
          <p:nvSpPr>
            <p:cNvPr id="19632" name="Text Box 16"/>
            <p:cNvSpPr txBox="1">
              <a:spLocks noChangeArrowheads="1"/>
            </p:cNvSpPr>
            <p:nvPr/>
          </p:nvSpPr>
          <p:spPr bwMode="auto">
            <a:xfrm>
              <a:off x="64770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1" name="Oval 165"/>
            <p:cNvSpPr>
              <a:spLocks noChangeArrowheads="1"/>
            </p:cNvSpPr>
            <p:nvPr/>
          </p:nvSpPr>
          <p:spPr bwMode="auto">
            <a:xfrm>
              <a:off x="6524630" y="39068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8800" y="3863325"/>
            <a:ext cx="381000" cy="369589"/>
            <a:chOff x="8229600" y="3863325"/>
            <a:chExt cx="381000" cy="369589"/>
          </a:xfrm>
        </p:grpSpPr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82296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797862" name="Oval 166"/>
            <p:cNvSpPr>
              <a:spLocks noChangeArrowheads="1"/>
            </p:cNvSpPr>
            <p:nvPr/>
          </p:nvSpPr>
          <p:spPr bwMode="auto">
            <a:xfrm>
              <a:off x="8269288" y="3922713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7400" y="4398881"/>
            <a:ext cx="381000" cy="369589"/>
            <a:chOff x="4648200" y="4398881"/>
            <a:chExt cx="381000" cy="369589"/>
          </a:xfrm>
        </p:grpSpPr>
        <p:sp>
          <p:nvSpPr>
            <p:cNvPr id="196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5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4934437"/>
            <a:ext cx="381000" cy="369589"/>
            <a:chOff x="4267200" y="4934437"/>
            <a:chExt cx="381000" cy="369589"/>
          </a:xfrm>
        </p:grpSpPr>
        <p:sp>
          <p:nvSpPr>
            <p:cNvPr id="19615" name="Text Box 40"/>
            <p:cNvSpPr txBox="1">
              <a:spLocks noChangeArrowheads="1"/>
            </p:cNvSpPr>
            <p:nvPr/>
          </p:nvSpPr>
          <p:spPr bwMode="auto">
            <a:xfrm>
              <a:off x="42672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797868" name="Oval 172"/>
            <p:cNvSpPr>
              <a:spLocks noChangeArrowheads="1"/>
            </p:cNvSpPr>
            <p:nvPr/>
          </p:nvSpPr>
          <p:spPr bwMode="auto">
            <a:xfrm>
              <a:off x="4327530" y="498316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62200" y="4934437"/>
            <a:ext cx="381000" cy="369589"/>
            <a:chOff x="4953000" y="4934437"/>
            <a:chExt cx="381000" cy="369589"/>
          </a:xfrm>
        </p:grpSpPr>
        <p:sp>
          <p:nvSpPr>
            <p:cNvPr id="19617" name="Text Box 42"/>
            <p:cNvSpPr txBox="1">
              <a:spLocks noChangeArrowheads="1"/>
            </p:cNvSpPr>
            <p:nvPr/>
          </p:nvSpPr>
          <p:spPr bwMode="auto">
            <a:xfrm>
              <a:off x="49530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797869" name="Oval 173"/>
            <p:cNvSpPr>
              <a:spLocks noChangeArrowheads="1"/>
            </p:cNvSpPr>
            <p:nvPr/>
          </p:nvSpPr>
          <p:spPr bwMode="auto">
            <a:xfrm>
              <a:off x="5003805" y="49736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62200" y="5469992"/>
            <a:ext cx="381000" cy="369589"/>
            <a:chOff x="4953000" y="5469992"/>
            <a:chExt cx="381000" cy="369589"/>
          </a:xfrm>
        </p:grpSpPr>
        <p:sp>
          <p:nvSpPr>
            <p:cNvPr id="19616" name="Text Box 41"/>
            <p:cNvSpPr txBox="1">
              <a:spLocks noChangeArrowheads="1"/>
            </p:cNvSpPr>
            <p:nvPr/>
          </p:nvSpPr>
          <p:spPr bwMode="auto">
            <a:xfrm>
              <a:off x="49530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797873" name="Oval 177"/>
            <p:cNvSpPr>
              <a:spLocks noChangeArrowheads="1"/>
            </p:cNvSpPr>
            <p:nvPr/>
          </p:nvSpPr>
          <p:spPr bwMode="auto">
            <a:xfrm>
              <a:off x="4994281" y="5521330"/>
              <a:ext cx="290513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33600" y="5951156"/>
            <a:ext cx="381000" cy="369589"/>
            <a:chOff x="4724400" y="5951156"/>
            <a:chExt cx="381000" cy="369589"/>
          </a:xfrm>
        </p:grpSpPr>
        <p:sp>
          <p:nvSpPr>
            <p:cNvPr id="19620" name="Text Box 45"/>
            <p:cNvSpPr txBox="1">
              <a:spLocks noChangeArrowheads="1"/>
            </p:cNvSpPr>
            <p:nvPr/>
          </p:nvSpPr>
          <p:spPr bwMode="auto">
            <a:xfrm>
              <a:off x="47244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797874" name="Oval 178"/>
            <p:cNvSpPr>
              <a:spLocks noChangeArrowheads="1"/>
            </p:cNvSpPr>
            <p:nvPr/>
          </p:nvSpPr>
          <p:spPr bwMode="auto">
            <a:xfrm>
              <a:off x="4773613" y="6008688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38400" y="6005548"/>
            <a:ext cx="762000" cy="338906"/>
            <a:chOff x="5029200" y="6005548"/>
            <a:chExt cx="762000" cy="338906"/>
          </a:xfrm>
        </p:grpSpPr>
        <p:sp>
          <p:nvSpPr>
            <p:cNvPr id="19621" name="Text Box 46"/>
            <p:cNvSpPr txBox="1">
              <a:spLocks noChangeArrowheads="1"/>
            </p:cNvSpPr>
            <p:nvPr/>
          </p:nvSpPr>
          <p:spPr bwMode="auto">
            <a:xfrm>
              <a:off x="5029200" y="6005548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797875" name="Oval 179"/>
            <p:cNvSpPr>
              <a:spLocks noChangeArrowheads="1"/>
            </p:cNvSpPr>
            <p:nvPr/>
          </p:nvSpPr>
          <p:spPr bwMode="auto">
            <a:xfrm>
              <a:off x="5256213" y="60356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3400" y="4431011"/>
            <a:ext cx="381000" cy="369589"/>
            <a:chOff x="4648200" y="4398881"/>
            <a:chExt cx="381000" cy="369589"/>
          </a:xfrm>
        </p:grpSpPr>
        <p:sp>
          <p:nvSpPr>
            <p:cNvPr id="2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b</a:t>
              </a:r>
            </a:p>
          </p:txBody>
        </p:sp>
        <p:sp>
          <p:nvSpPr>
            <p:cNvPr id="214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219200" y="4419600"/>
            <a:ext cx="381000" cy="369589"/>
            <a:chOff x="4648200" y="4398881"/>
            <a:chExt cx="381000" cy="369589"/>
          </a:xfrm>
        </p:grpSpPr>
        <p:sp>
          <p:nvSpPr>
            <p:cNvPr id="216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c</a:t>
              </a:r>
            </a:p>
          </p:txBody>
        </p:sp>
        <p:sp>
          <p:nvSpPr>
            <p:cNvPr id="217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sp>
        <p:nvSpPr>
          <p:cNvPr id="19494" name="TextBox 19493"/>
          <p:cNvSpPr txBox="1"/>
          <p:nvPr/>
        </p:nvSpPr>
        <p:spPr>
          <a:xfrm>
            <a:off x="7824123" y="3352800"/>
            <a:ext cx="24757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</a:t>
            </a:r>
          </a:p>
          <a:p>
            <a:r>
              <a:rPr lang="en-US" dirty="0">
                <a:latin typeface="Calibri"/>
                <a:cs typeface="Calibri"/>
              </a:rPr>
              <a:t>s </a:t>
            </a:r>
            <a:r>
              <a:rPr lang="en-US" dirty="0">
                <a:latin typeface="Calibri"/>
                <a:cs typeface="Calibri"/>
                <a:sym typeface="Wingdings"/>
              </a:rPr>
              <a:t> d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p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b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h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G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27" name="Line 159"/>
          <p:cNvSpPr>
            <a:spLocks noChangeShapeType="1"/>
          </p:cNvSpPr>
          <p:nvPr/>
        </p:nvSpPr>
        <p:spPr bwMode="auto">
          <a:xfrm>
            <a:off x="7855540" y="3574460"/>
            <a:ext cx="225425" cy="4763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8" name="Line 159"/>
          <p:cNvSpPr>
            <a:spLocks noChangeShapeType="1"/>
          </p:cNvSpPr>
          <p:nvPr/>
        </p:nvSpPr>
        <p:spPr bwMode="auto">
          <a:xfrm>
            <a:off x="7848600" y="3837761"/>
            <a:ext cx="68580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9" name="Line 159"/>
          <p:cNvSpPr>
            <a:spLocks noChangeShapeType="1"/>
          </p:cNvSpPr>
          <p:nvPr/>
        </p:nvSpPr>
        <p:spPr bwMode="auto">
          <a:xfrm>
            <a:off x="7903980" y="5216160"/>
            <a:ext cx="108762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0" name="Line 159"/>
          <p:cNvSpPr>
            <a:spLocks noChangeShapeType="1"/>
          </p:cNvSpPr>
          <p:nvPr/>
        </p:nvSpPr>
        <p:spPr bwMode="auto">
          <a:xfrm>
            <a:off x="7890240" y="5756640"/>
            <a:ext cx="148236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1" name="Line 159"/>
          <p:cNvSpPr>
            <a:spLocks noChangeShapeType="1"/>
          </p:cNvSpPr>
          <p:nvPr/>
        </p:nvSpPr>
        <p:spPr bwMode="auto">
          <a:xfrm flipV="1">
            <a:off x="7848600" y="6019800"/>
            <a:ext cx="1981200" cy="1388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2" name="Line 159"/>
          <p:cNvSpPr>
            <a:spLocks noChangeShapeType="1"/>
          </p:cNvSpPr>
          <p:nvPr/>
        </p:nvSpPr>
        <p:spPr bwMode="auto">
          <a:xfrm flipV="1">
            <a:off x="7848600" y="6571351"/>
            <a:ext cx="2362200" cy="16549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3" grpId="0"/>
      <p:bldP spid="19638" grpId="0"/>
      <p:bldP spid="797757" grpId="0" animBg="1"/>
      <p:bldP spid="797762" grpId="0" animBg="1"/>
      <p:bldP spid="19470" grpId="0" animBg="1"/>
      <p:bldP spid="797828" grpId="0" animBg="1"/>
      <p:bldP spid="797837" grpId="0" animBg="1"/>
      <p:bldP spid="797838" grpId="0" animBg="1"/>
      <p:bldP spid="797841" grpId="0" animBg="1"/>
      <p:bldP spid="797845" grpId="0" animBg="1"/>
      <p:bldP spid="797849" grpId="0" animBg="1"/>
      <p:bldP spid="797851" grpId="0" animBg="1"/>
      <p:bldP spid="797853" grpId="0" animBg="1"/>
      <p:bldP spid="797855" grpId="0" animBg="1"/>
      <p:bldP spid="79785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6"/>
            <a:ext cx="5461000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Rationality,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rati</a:t>
            </a:r>
            <a:r>
              <a:rPr lang="en-US" sz="3200" dirty="0"/>
              <a:t>onal depends on:</a:t>
            </a:r>
          </a:p>
          <a:p>
            <a:pPr lvl="1"/>
            <a:r>
              <a:rPr lang="en-US" sz="2800" dirty="0"/>
              <a:t>Performance measure</a:t>
            </a:r>
          </a:p>
          <a:p>
            <a:pPr lvl="1"/>
            <a:r>
              <a:rPr lang="en-US" sz="2800" dirty="0"/>
              <a:t>Agent’s prior knowledge of environment</a:t>
            </a:r>
          </a:p>
          <a:p>
            <a:pPr lvl="1"/>
            <a:r>
              <a:rPr lang="en-US" sz="2800" dirty="0"/>
              <a:t>Actions available to agent</a:t>
            </a:r>
          </a:p>
          <a:p>
            <a:pPr lvl="1"/>
            <a:r>
              <a:rPr lang="en-US" sz="2800" dirty="0"/>
              <a:t>Percept sequence to date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r>
              <a:rPr lang="en-US" sz="3200" dirty="0"/>
              <a:t>Being rati</a:t>
            </a:r>
            <a:r>
              <a:rPr lang="en-US" dirty="0"/>
              <a:t>onal means </a:t>
            </a:r>
            <a:r>
              <a:rPr lang="en-US" b="1" dirty="0">
                <a:solidFill>
                  <a:srgbClr val="0000FF"/>
                </a:solidFill>
              </a:rPr>
              <a:t>maximizing your expected utility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8017" y="1225064"/>
            <a:ext cx="4411884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63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s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1"/>
            <a:ext cx="12192000" cy="122713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rational agents </a:t>
            </a:r>
            <a:r>
              <a:rPr lang="en-US" b="1" i="1" dirty="0">
                <a:solidFill>
                  <a:srgbClr val="FF0000"/>
                </a:solidFill>
              </a:rPr>
              <a:t>omniscient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No – they are limited by the available percepts</a:t>
            </a:r>
          </a:p>
          <a:p>
            <a:r>
              <a:rPr lang="en-US" dirty="0"/>
              <a:t>Are rational agents </a:t>
            </a:r>
            <a:r>
              <a:rPr lang="en-US" b="1" i="1" dirty="0">
                <a:solidFill>
                  <a:srgbClr val="FF0000"/>
                </a:solidFill>
              </a:rPr>
              <a:t>clairvoyant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No – they may lack knowledge of the environment dynamics</a:t>
            </a:r>
          </a:p>
          <a:p>
            <a:r>
              <a:rPr lang="en-US" dirty="0"/>
              <a:t>Do rational agents </a:t>
            </a:r>
            <a:r>
              <a:rPr lang="en-US" b="1" i="1" dirty="0">
                <a:solidFill>
                  <a:srgbClr val="FF0000"/>
                </a:solidFill>
              </a:rPr>
              <a:t>explore</a:t>
            </a:r>
            <a:r>
              <a:rPr lang="en-US" dirty="0"/>
              <a:t> and </a:t>
            </a:r>
            <a:r>
              <a:rPr lang="en-US" b="1" i="1" dirty="0">
                <a:solidFill>
                  <a:srgbClr val="FF0000"/>
                </a:solidFill>
              </a:rPr>
              <a:t>learn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Yes – in unknown environments these are essential</a:t>
            </a:r>
          </a:p>
          <a:p>
            <a:r>
              <a:rPr lang="en-US" dirty="0"/>
              <a:t>So rational agents are not necessarily successful, but they are </a:t>
            </a:r>
            <a:r>
              <a:rPr lang="en-US" b="1" i="1" dirty="0">
                <a:solidFill>
                  <a:srgbClr val="FF0000"/>
                </a:solidFill>
              </a:rPr>
              <a:t>autonomous</a:t>
            </a:r>
            <a:r>
              <a:rPr lang="en-US" dirty="0"/>
              <a:t> (i.e., transcend initial program)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2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</a:t>
            </a:r>
            <a:r>
              <a:rPr lang="en-US" sz="2400"/>
              <a:t>does UCS </a:t>
            </a:r>
            <a:r>
              <a:rPr lang="en-US" sz="2400" dirty="0"/>
              <a:t>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  <p:sp>
        <p:nvSpPr>
          <p:cNvPr id="31769" name="TextBox 26"/>
          <p:cNvSpPr txBox="1">
            <a:spLocks noChangeArrowheads="1"/>
          </p:cNvSpPr>
          <p:nvPr/>
        </p:nvSpPr>
        <p:spPr bwMode="auto">
          <a:xfrm>
            <a:off x="8467725" y="5943600"/>
            <a:ext cx="3724275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empty grid UCS (L2D5)]</a:t>
            </a:r>
          </a:p>
          <a:p>
            <a:r>
              <a:rPr lang="en-US" dirty="0">
                <a:solidFill>
                  <a:srgbClr val="C00000"/>
                </a:solidFill>
              </a:rPr>
              <a:t>[Demo: maze with deep/shallow water DFS/BFS/UCS (L2D7)]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03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Environment - PEAS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329927"/>
            <a:ext cx="6172200" cy="354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marL="342858" indent="-3428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857" indent="-28571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858" indent="-2285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000" indent="-2285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143" indent="-2285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286" indent="-2285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430" indent="-2285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573" indent="-2285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5718" indent="-2285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Performance measure</a:t>
            </a:r>
          </a:p>
          <a:p>
            <a:pPr lvl="1"/>
            <a:r>
              <a:rPr lang="en-US" sz="2400" dirty="0"/>
              <a:t>-1 per step; +10 food; +500 win; -500 die; +200 hit scared ghost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Environment</a:t>
            </a:r>
          </a:p>
          <a:p>
            <a:pPr lvl="1"/>
            <a:r>
              <a:rPr lang="en-US" sz="2400" dirty="0" err="1"/>
              <a:t>Pacman</a:t>
            </a:r>
            <a:r>
              <a:rPr lang="en-US" sz="2400" dirty="0"/>
              <a:t> dynamics (</a:t>
            </a:r>
            <a:r>
              <a:rPr lang="en-US" sz="2400" dirty="0" err="1"/>
              <a:t>incl</a:t>
            </a:r>
            <a:r>
              <a:rPr lang="en-US" sz="2400" dirty="0"/>
              <a:t> ghost behavior)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Actuators</a:t>
            </a:r>
          </a:p>
          <a:p>
            <a:pPr lvl="1"/>
            <a:r>
              <a:rPr lang="en-US" sz="2400" dirty="0"/>
              <a:t>North, South, East, West, (Stop)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Sensors</a:t>
            </a:r>
          </a:p>
          <a:p>
            <a:pPr lvl="1"/>
            <a:r>
              <a:rPr lang="en-US" sz="2400" dirty="0"/>
              <a:t>Entire state is visible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r="37811"/>
          <a:stretch/>
        </p:blipFill>
        <p:spPr bwMode="auto">
          <a:xfrm>
            <a:off x="6824514" y="2895600"/>
            <a:ext cx="5054665" cy="3600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715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639CDD-2189-7242-83DE-64B64BD1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840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Pseudocode Examples of Uniformed Search</a:t>
            </a:r>
          </a:p>
        </p:txBody>
      </p:sp>
    </p:spTree>
    <p:extLst>
      <p:ext uri="{BB962C8B-B14F-4D97-AF65-F5344CB8AC3E}">
        <p14:creationId xmlns:p14="http://schemas.microsoft.com/office/powerpoint/2010/main" val="39652953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4DD9D8-326B-4CF6-A3DE-D226A68EFD92}"/>
              </a:ext>
            </a:extLst>
          </p:cNvPr>
          <p:cNvSpPr txBox="1"/>
          <p:nvPr/>
        </p:nvSpPr>
        <p:spPr>
          <a:xfrm>
            <a:off x="225739" y="-1696"/>
            <a:ext cx="11351907" cy="558550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TREE_SEARCH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solution, or failure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initialize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specific work list (stack, queue, priority queue)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add initial state of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frontier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 do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frontier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empty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failure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choose a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remove it from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contains a goal state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corresponding solution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for each resulting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node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add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</a:p>
        </p:txBody>
      </p:sp>
    </p:spTree>
    <p:extLst>
      <p:ext uri="{BB962C8B-B14F-4D97-AF65-F5344CB8AC3E}">
        <p14:creationId xmlns:p14="http://schemas.microsoft.com/office/powerpoint/2010/main" val="1759514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4DD9D8-326B-4CF6-A3DE-D226A68EFD92}"/>
              </a:ext>
            </a:extLst>
          </p:cNvPr>
          <p:cNvSpPr txBox="1"/>
          <p:nvPr/>
        </p:nvSpPr>
        <p:spPr>
          <a:xfrm>
            <a:off x="225739" y="-1696"/>
            <a:ext cx="11351907" cy="601023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GRAPH_SEARCH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solution, or failure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initialize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set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be empty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initialize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specific work list (stack, queue, priority queue)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add initial state of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frontier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 do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frontier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empty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failure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choose a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remove it from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contains a goal state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corresponding solution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to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set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for each resulting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node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is not already in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set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add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</a:p>
        </p:txBody>
      </p:sp>
      <p:pic>
        <p:nvPicPr>
          <p:cNvPr id="4" name="Picture 2" descr="https://www.cs.cmu.edu/~15381/assignments/online/hw1/hw1_q2_sol.png">
            <a:extLst>
              <a:ext uri="{FF2B5EF4-FFF2-40B4-BE49-F238E27FC236}">
                <a16:creationId xmlns:a16="http://schemas.microsoft.com/office/drawing/2014/main" id="{5BF92C3B-BBF5-46BA-8AA4-F9603015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370" y="433206"/>
            <a:ext cx="2135938" cy="417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31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193C30-D1A3-4582-A1BF-DDD6691A311E}"/>
              </a:ext>
            </a:extLst>
          </p:cNvPr>
          <p:cNvSpPr txBox="1"/>
          <p:nvPr/>
        </p:nvSpPr>
        <p:spPr>
          <a:xfrm>
            <a:off x="225739" y="-1696"/>
            <a:ext cx="11351907" cy="685969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UNIFORM-COST-SEARCH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solution, or failure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initialize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set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be empty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initialize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priority queue using node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path_cost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the priority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add initial state of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frontier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path_cost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  <a:b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 do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frontier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empty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failure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choose a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remove it from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contains a goal state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corresponding solution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add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to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set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for each resulting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node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if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is not already in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set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add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else if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already in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higher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path_cost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replace that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node with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child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6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PEAS: Automated Taxi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406127"/>
            <a:ext cx="6400800" cy="3546873"/>
          </a:xfrm>
        </p:spPr>
        <p:txBody>
          <a:bodyPr/>
          <a:lstStyle/>
          <a:p>
            <a:r>
              <a:rPr lang="en-US" dirty="0"/>
              <a:t>Performance measure</a:t>
            </a:r>
          </a:p>
          <a:p>
            <a:pPr lvl="1"/>
            <a:r>
              <a:rPr lang="en-US" dirty="0"/>
              <a:t>Income, happy customer, vehicle costs, fines, insurance premiums</a:t>
            </a:r>
          </a:p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US streets, other drivers, customers</a:t>
            </a:r>
          </a:p>
          <a:p>
            <a:r>
              <a:rPr lang="en-US" dirty="0"/>
              <a:t>Actuators</a:t>
            </a:r>
          </a:p>
          <a:p>
            <a:pPr lvl="1"/>
            <a:r>
              <a:rPr lang="en-US" dirty="0"/>
              <a:t>Steering, brake, gas, display/speaker</a:t>
            </a:r>
          </a:p>
          <a:p>
            <a:r>
              <a:rPr lang="en-US" dirty="0"/>
              <a:t>Sensors</a:t>
            </a:r>
          </a:p>
          <a:p>
            <a:pPr lvl="1"/>
            <a:r>
              <a:rPr lang="en-US" dirty="0"/>
              <a:t>Camera, radar, accelerometer, engine sensors, microphone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1371600"/>
            <a:ext cx="3314700" cy="45966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5863" y="6488668"/>
            <a:ext cx="9629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Image: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nypost.com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/2014/06/21/how-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google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-might-put-taxi-drivers-out-of-business/</a:t>
            </a:r>
          </a:p>
        </p:txBody>
      </p:sp>
    </p:spTree>
    <p:extLst>
      <p:ext uri="{BB962C8B-B14F-4D97-AF65-F5344CB8AC3E}">
        <p14:creationId xmlns:p14="http://schemas.microsoft.com/office/powerpoint/2010/main" val="35219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363539" y="1657353"/>
            <a:ext cx="58848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Reflex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action based on current percept (and maybe memory)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May have memory or a model of the world’s current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not consider the future consequences of their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a reflex agent be rational?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926266" y="1804993"/>
          <a:ext cx="45799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Photo Editor Photo" r:id="rId4" imgW="4580017" imgH="1607619" progId="MSPhotoEd.3">
                  <p:embed/>
                </p:oleObj>
              </mc:Choice>
              <mc:Fallback>
                <p:oleObj name="Photo Editor Photo" r:id="rId4" imgW="4580017" imgH="160761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804993"/>
                        <a:ext cx="45799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899273" y="4106865"/>
          <a:ext cx="4579939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" name="Photo Editor Photo" r:id="rId6" imgW="4580017" imgH="1653333" progId="MSPhotoEd.3">
                  <p:embed/>
                </p:oleObj>
              </mc:Choice>
              <mc:Fallback>
                <p:oleObj name="Photo Editor Photo" r:id="rId6" imgW="4580017" imgH="165333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3" y="4106865"/>
                        <a:ext cx="4579939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991600" y="6183872"/>
            <a:ext cx="305911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(L2D1)]</a:t>
            </a:r>
          </a:p>
        </p:txBody>
      </p:sp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582" y="1677717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8991600" y="6488672"/>
            <a:ext cx="3200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(L2D2)]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Optimal</a:t>
            </a:r>
          </a:p>
        </p:txBody>
      </p:sp>
      <p:pic>
        <p:nvPicPr>
          <p:cNvPr id="4" name="Lecture2-demo1-v2.wmv">
            <a:hlinkClick r:id="" action="ppaction://media"/>
            <a:extLst>
              <a:ext uri="{FF2B5EF4-FFF2-40B4-BE49-F238E27FC236}">
                <a16:creationId xmlns:a16="http://schemas.microsoft.com/office/drawing/2014/main" id="{E3782A8B-5B8B-1E41-AB91-C2AF3274B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66168</TotalTime>
  <Words>3041</Words>
  <Application>Microsoft Macintosh PowerPoint</Application>
  <PresentationFormat>Widescreen</PresentationFormat>
  <Paragraphs>807</Paragraphs>
  <Slides>63</Slides>
  <Notes>54</Notes>
  <HiddenSlides>1</HiddenSlides>
  <MMClips>10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Times New Roman</vt:lpstr>
      <vt:lpstr>Wingdings</vt:lpstr>
      <vt:lpstr>dan-berkeley-nlp-v1</vt:lpstr>
      <vt:lpstr>Office Theme</vt:lpstr>
      <vt:lpstr>Photo Editor Photo</vt:lpstr>
      <vt:lpstr>CS 188: Artificial Intelligence </vt:lpstr>
      <vt:lpstr>Today</vt:lpstr>
      <vt:lpstr>Agents that Plan</vt:lpstr>
      <vt:lpstr>Rationality, contd.</vt:lpstr>
      <vt:lpstr>Rational Agents</vt:lpstr>
      <vt:lpstr>Task Environment - PEAS</vt:lpstr>
      <vt:lpstr>PEAS: Automated Taxi </vt:lpstr>
      <vt:lpstr>Reflex Agents</vt:lpstr>
      <vt:lpstr>Video of Demo Reflex Optimal</vt:lpstr>
      <vt:lpstr>Video of Demo Reflex Odd </vt:lpstr>
      <vt:lpstr>Planning Agents</vt:lpstr>
      <vt:lpstr>Video of Demo Replanning</vt:lpstr>
      <vt:lpstr>Video of Demo Mastermind</vt:lpstr>
      <vt:lpstr>Search Problems</vt:lpstr>
      <vt:lpstr>Search Problems</vt:lpstr>
      <vt:lpstr>Search Problems Are Models</vt:lpstr>
      <vt:lpstr>Example: Traveling in Romania</vt:lpstr>
      <vt:lpstr>What’s in a State Space?</vt:lpstr>
      <vt:lpstr>State Space Sizes?</vt:lpstr>
      <vt:lpstr>Quiz: Safe Passage</vt:lpstr>
      <vt:lpstr>State Space Graphs and Search Trees</vt:lpstr>
      <vt:lpstr>State Space Graphs</vt:lpstr>
      <vt:lpstr>State Space Graphs</vt:lpstr>
      <vt:lpstr>Search Trees</vt:lpstr>
      <vt:lpstr>State Space Graphs vs. Search Trees</vt:lpstr>
      <vt:lpstr>Quiz: State Space Graphs vs. Search Trees</vt:lpstr>
      <vt:lpstr>Quiz: State Space Graphs vs. Search Trees</vt:lpstr>
      <vt:lpstr>Quiz: State Space Graphs vs. Search Trees</vt:lpstr>
      <vt:lpstr>Tree Search</vt:lpstr>
      <vt:lpstr>Search Example: Romania</vt:lpstr>
      <vt:lpstr>Searching with a Search Tree</vt:lpstr>
      <vt:lpstr>General Tree Search</vt:lpstr>
      <vt:lpstr>Example: Tree 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Quiz: DFS vs BFS</vt:lpstr>
      <vt:lpstr>Video of Demo Maze Water DFS/BFS (part 1)</vt:lpstr>
      <vt:lpstr>Video of Demo Maze Water DFS/BFS (part 2)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Search and Models</vt:lpstr>
      <vt:lpstr>Search Gone Wrong?</vt:lpstr>
      <vt:lpstr>Pseudocode Examples of Uniformed Search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2026</cp:revision>
  <cp:lastPrinted>2018-08-28T05:21:10Z</cp:lastPrinted>
  <dcterms:created xsi:type="dcterms:W3CDTF">2004-08-27T04:16:05Z</dcterms:created>
  <dcterms:modified xsi:type="dcterms:W3CDTF">2020-08-20T03:51:03Z</dcterms:modified>
</cp:coreProperties>
</file>