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56" r:id="rId2"/>
    <p:sldId id="327" r:id="rId3"/>
    <p:sldId id="328" r:id="rId4"/>
    <p:sldId id="330" r:id="rId5"/>
    <p:sldId id="271" r:id="rId6"/>
    <p:sldId id="331" r:id="rId7"/>
    <p:sldId id="306" r:id="rId8"/>
    <p:sldId id="291" r:id="rId9"/>
    <p:sldId id="332" r:id="rId10"/>
    <p:sldId id="333" r:id="rId11"/>
    <p:sldId id="334" r:id="rId12"/>
    <p:sldId id="335" r:id="rId13"/>
    <p:sldId id="336" r:id="rId14"/>
    <p:sldId id="314" r:id="rId15"/>
    <p:sldId id="258" r:id="rId16"/>
    <p:sldId id="316" r:id="rId17"/>
    <p:sldId id="261" r:id="rId18"/>
    <p:sldId id="283" r:id="rId19"/>
    <p:sldId id="337" r:id="rId20"/>
    <p:sldId id="338" r:id="rId21"/>
    <p:sldId id="339" r:id="rId22"/>
    <p:sldId id="340" r:id="rId23"/>
    <p:sldId id="341" r:id="rId24"/>
  </p:sldIdLst>
  <p:sldSz cx="9144000" cy="5143500" type="screen16x9"/>
  <p:notesSz cx="7099300" cy="10234613"/>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342900" algn="l" rtl="0" fontAlgn="base">
      <a:spcBef>
        <a:spcPct val="0"/>
      </a:spcBef>
      <a:spcAft>
        <a:spcPct val="0"/>
      </a:spcAft>
      <a:defRPr kern="1200">
        <a:solidFill>
          <a:schemeClr val="tx1"/>
        </a:solidFill>
        <a:latin typeface="Arial" panose="020B0604020202020204" pitchFamily="34" charset="0"/>
        <a:ea typeface="+mn-ea"/>
        <a:cs typeface="+mn-cs"/>
      </a:defRPr>
    </a:lvl2pPr>
    <a:lvl3pPr marL="685800" algn="l" rtl="0" fontAlgn="base">
      <a:spcBef>
        <a:spcPct val="0"/>
      </a:spcBef>
      <a:spcAft>
        <a:spcPct val="0"/>
      </a:spcAft>
      <a:defRPr kern="1200">
        <a:solidFill>
          <a:schemeClr val="tx1"/>
        </a:solidFill>
        <a:latin typeface="Arial" panose="020B0604020202020204" pitchFamily="34" charset="0"/>
        <a:ea typeface="+mn-ea"/>
        <a:cs typeface="+mn-cs"/>
      </a:defRPr>
    </a:lvl3pPr>
    <a:lvl4pPr marL="1028700" algn="l" rtl="0" fontAlgn="base">
      <a:spcBef>
        <a:spcPct val="0"/>
      </a:spcBef>
      <a:spcAft>
        <a:spcPct val="0"/>
      </a:spcAft>
      <a:defRPr kern="1200">
        <a:solidFill>
          <a:schemeClr val="tx1"/>
        </a:solidFill>
        <a:latin typeface="Arial" panose="020B0604020202020204" pitchFamily="34" charset="0"/>
        <a:ea typeface="+mn-ea"/>
        <a:cs typeface="+mn-cs"/>
      </a:defRPr>
    </a:lvl4pPr>
    <a:lvl5pPr marL="1371600" algn="l" rtl="0" fontAlgn="base">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CC00"/>
    <a:srgbClr val="FF9999"/>
    <a:srgbClr val="CC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19" autoAdjust="0"/>
    <p:restoredTop sz="83061" autoAdjust="0"/>
  </p:normalViewPr>
  <p:slideViewPr>
    <p:cSldViewPr>
      <p:cViewPr varScale="1">
        <p:scale>
          <a:sx n="140" d="100"/>
          <a:sy n="140" d="100"/>
        </p:scale>
        <p:origin x="1728" y="192"/>
      </p:cViewPr>
      <p:guideLst>
        <p:guide orient="horz" pos="162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0" y="0"/>
            <a:ext cx="3076575" cy="511175"/>
          </a:xfrm>
          <a:prstGeom prst="rect">
            <a:avLst/>
          </a:prstGeom>
          <a:noFill/>
          <a:ln w="9525">
            <a:noFill/>
            <a:miter lim="800000"/>
          </a:ln>
          <a:effectLst/>
        </p:spPr>
        <p:txBody>
          <a:bodyPr vert="horz" wrap="square" lIns="96661" tIns="48331" rIns="96661" bIns="48331" numCol="1" anchor="t" anchorCtr="0" compatLnSpc="1"/>
          <a:lstStyle>
            <a:lvl1pPr defTabSz="967105">
              <a:defRPr sz="1300"/>
            </a:lvl1pPr>
          </a:lstStyle>
          <a:p>
            <a:pPr>
              <a:defRPr/>
            </a:pPr>
            <a:endParaRPr lang="en-US"/>
          </a:p>
        </p:txBody>
      </p:sp>
      <p:sp>
        <p:nvSpPr>
          <p:cNvPr id="229379" name="Rectangle 3"/>
          <p:cNvSpPr>
            <a:spLocks noGrp="1" noChangeArrowheads="1"/>
          </p:cNvSpPr>
          <p:nvPr>
            <p:ph type="dt" sz="quarter" idx="1"/>
          </p:nvPr>
        </p:nvSpPr>
        <p:spPr bwMode="auto">
          <a:xfrm>
            <a:off x="4021138" y="0"/>
            <a:ext cx="3076575" cy="511175"/>
          </a:xfrm>
          <a:prstGeom prst="rect">
            <a:avLst/>
          </a:prstGeom>
          <a:noFill/>
          <a:ln w="9525">
            <a:noFill/>
            <a:miter lim="800000"/>
          </a:ln>
          <a:effectLst/>
        </p:spPr>
        <p:txBody>
          <a:bodyPr vert="horz" wrap="square" lIns="96661" tIns="48331" rIns="96661" bIns="48331" numCol="1" anchor="t" anchorCtr="0" compatLnSpc="1"/>
          <a:lstStyle>
            <a:lvl1pPr algn="r" defTabSz="967105">
              <a:defRPr sz="1300"/>
            </a:lvl1pPr>
          </a:lstStyle>
          <a:p>
            <a:pPr>
              <a:defRPr/>
            </a:pPr>
            <a:endParaRPr lang="en-US"/>
          </a:p>
        </p:txBody>
      </p:sp>
      <p:sp>
        <p:nvSpPr>
          <p:cNvPr id="229380" name="Rectangle 4"/>
          <p:cNvSpPr>
            <a:spLocks noGrp="1" noChangeArrowheads="1"/>
          </p:cNvSpPr>
          <p:nvPr>
            <p:ph type="ftr" sz="quarter" idx="2"/>
          </p:nvPr>
        </p:nvSpPr>
        <p:spPr bwMode="auto">
          <a:xfrm>
            <a:off x="0" y="9721850"/>
            <a:ext cx="3076575" cy="511175"/>
          </a:xfrm>
          <a:prstGeom prst="rect">
            <a:avLst/>
          </a:prstGeom>
          <a:noFill/>
          <a:ln w="9525">
            <a:noFill/>
            <a:miter lim="800000"/>
          </a:ln>
          <a:effectLst/>
        </p:spPr>
        <p:txBody>
          <a:bodyPr vert="horz" wrap="square" lIns="96661" tIns="48331" rIns="96661" bIns="48331" numCol="1" anchor="b" anchorCtr="0" compatLnSpc="1"/>
          <a:lstStyle>
            <a:lvl1pPr defTabSz="967105">
              <a:defRPr sz="1300"/>
            </a:lvl1pPr>
          </a:lstStyle>
          <a:p>
            <a:pPr>
              <a:defRPr/>
            </a:pPr>
            <a:endParaRPr lang="en-US"/>
          </a:p>
        </p:txBody>
      </p:sp>
      <p:sp>
        <p:nvSpPr>
          <p:cNvPr id="229381" name="Rectangle 5"/>
          <p:cNvSpPr>
            <a:spLocks noGrp="1" noChangeArrowheads="1"/>
          </p:cNvSpPr>
          <p:nvPr>
            <p:ph type="sldNum" sz="quarter" idx="3"/>
          </p:nvPr>
        </p:nvSpPr>
        <p:spPr bwMode="auto">
          <a:xfrm>
            <a:off x="4021138" y="9721850"/>
            <a:ext cx="3076575" cy="511175"/>
          </a:xfrm>
          <a:prstGeom prst="rect">
            <a:avLst/>
          </a:prstGeom>
          <a:noFill/>
          <a:ln w="9525">
            <a:noFill/>
            <a:miter lim="800000"/>
          </a:ln>
          <a:effectLst/>
        </p:spPr>
        <p:txBody>
          <a:bodyPr vert="horz" wrap="square" lIns="96661" tIns="48331" rIns="96661" bIns="48331" numCol="1" anchor="b" anchorCtr="0" compatLnSpc="1"/>
          <a:lstStyle>
            <a:lvl1pPr algn="r" defTabSz="967105">
              <a:defRPr sz="1300"/>
            </a:lvl1pPr>
          </a:lstStyle>
          <a:p>
            <a:pPr>
              <a:defRPr/>
            </a:pPr>
            <a:fld id="{C47036A7-CA75-4FB0-A0E6-AEEC36B2D2F2}" type="slidenum">
              <a:rPr lang="en-US"/>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3076575" cy="511175"/>
          </a:xfrm>
          <a:prstGeom prst="rect">
            <a:avLst/>
          </a:prstGeom>
          <a:noFill/>
          <a:ln w="9525">
            <a:noFill/>
            <a:miter lim="800000"/>
          </a:ln>
          <a:effectLst/>
        </p:spPr>
        <p:txBody>
          <a:bodyPr vert="horz" wrap="square" lIns="96661" tIns="48331" rIns="96661" bIns="48331" numCol="1" anchor="t" anchorCtr="0" compatLnSpc="1"/>
          <a:lstStyle>
            <a:lvl1pPr defTabSz="967105">
              <a:defRPr sz="1300"/>
            </a:lvl1pPr>
          </a:lstStyle>
          <a:p>
            <a:pPr>
              <a:defRPr/>
            </a:pPr>
            <a:endParaRPr lang="en-US"/>
          </a:p>
        </p:txBody>
      </p:sp>
      <p:sp>
        <p:nvSpPr>
          <p:cNvPr id="173059" name="Rectangle 3"/>
          <p:cNvSpPr>
            <a:spLocks noGrp="1" noChangeArrowheads="1"/>
          </p:cNvSpPr>
          <p:nvPr>
            <p:ph type="dt" idx="1"/>
          </p:nvPr>
        </p:nvSpPr>
        <p:spPr bwMode="auto">
          <a:xfrm>
            <a:off x="4021138" y="0"/>
            <a:ext cx="3076575" cy="511175"/>
          </a:xfrm>
          <a:prstGeom prst="rect">
            <a:avLst/>
          </a:prstGeom>
          <a:noFill/>
          <a:ln w="9525">
            <a:noFill/>
            <a:miter lim="800000"/>
          </a:ln>
          <a:effectLst/>
        </p:spPr>
        <p:txBody>
          <a:bodyPr vert="horz" wrap="square" lIns="96661" tIns="48331" rIns="96661" bIns="48331" numCol="1" anchor="t" anchorCtr="0" compatLnSpc="1"/>
          <a:lstStyle>
            <a:lvl1pPr algn="r" defTabSz="967105">
              <a:defRPr sz="1300"/>
            </a:lvl1pPr>
          </a:lstStyle>
          <a:p>
            <a:pPr>
              <a:defRPr/>
            </a:pPr>
            <a:endParaRPr lang="en-US"/>
          </a:p>
        </p:txBody>
      </p:sp>
      <p:sp>
        <p:nvSpPr>
          <p:cNvPr id="39940" name="Rectangle 4"/>
          <p:cNvSpPr>
            <a:spLocks noGrp="1" noRot="1" noChangeAspect="1" noChangeArrowheads="1" noTextEdit="1"/>
          </p:cNvSpPr>
          <p:nvPr>
            <p:ph type="sldImg" idx="2"/>
          </p:nvPr>
        </p:nvSpPr>
        <p:spPr bwMode="auto">
          <a:xfrm>
            <a:off x="141288" y="768350"/>
            <a:ext cx="6818312" cy="3836988"/>
          </a:xfrm>
          <a:prstGeom prst="rect">
            <a:avLst/>
          </a:prstGeom>
          <a:noFill/>
          <a:ln w="9525">
            <a:solidFill>
              <a:srgbClr val="000000"/>
            </a:solidFill>
            <a:miter lim="800000"/>
          </a:ln>
        </p:spPr>
      </p:sp>
      <p:sp>
        <p:nvSpPr>
          <p:cNvPr id="173061" name="Rectangle 5"/>
          <p:cNvSpPr>
            <a:spLocks noGrp="1" noChangeArrowheads="1"/>
          </p:cNvSpPr>
          <p:nvPr>
            <p:ph type="body" sz="quarter" idx="3"/>
          </p:nvPr>
        </p:nvSpPr>
        <p:spPr bwMode="auto">
          <a:xfrm>
            <a:off x="709613" y="4860925"/>
            <a:ext cx="5680075" cy="4605338"/>
          </a:xfrm>
          <a:prstGeom prst="rect">
            <a:avLst/>
          </a:prstGeom>
          <a:noFill/>
          <a:ln w="9525">
            <a:noFill/>
            <a:miter lim="800000"/>
          </a:ln>
          <a:effectLst/>
        </p:spPr>
        <p:txBody>
          <a:bodyPr vert="horz" wrap="square" lIns="96661" tIns="48331" rIns="96661" bIns="48331"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3062" name="Rectangle 6"/>
          <p:cNvSpPr>
            <a:spLocks noGrp="1" noChangeArrowheads="1"/>
          </p:cNvSpPr>
          <p:nvPr>
            <p:ph type="ftr" sz="quarter" idx="4"/>
          </p:nvPr>
        </p:nvSpPr>
        <p:spPr bwMode="auto">
          <a:xfrm>
            <a:off x="0" y="9721850"/>
            <a:ext cx="3076575" cy="511175"/>
          </a:xfrm>
          <a:prstGeom prst="rect">
            <a:avLst/>
          </a:prstGeom>
          <a:noFill/>
          <a:ln w="9525">
            <a:noFill/>
            <a:miter lim="800000"/>
          </a:ln>
          <a:effectLst/>
        </p:spPr>
        <p:txBody>
          <a:bodyPr vert="horz" wrap="square" lIns="96661" tIns="48331" rIns="96661" bIns="48331" numCol="1" anchor="b" anchorCtr="0" compatLnSpc="1"/>
          <a:lstStyle>
            <a:lvl1pPr defTabSz="967105">
              <a:defRPr sz="1300"/>
            </a:lvl1pPr>
          </a:lstStyle>
          <a:p>
            <a:pPr>
              <a:defRPr/>
            </a:pPr>
            <a:endParaRPr lang="en-US"/>
          </a:p>
        </p:txBody>
      </p:sp>
      <p:sp>
        <p:nvSpPr>
          <p:cNvPr id="173063" name="Rectangle 7"/>
          <p:cNvSpPr>
            <a:spLocks noGrp="1" noChangeArrowheads="1"/>
          </p:cNvSpPr>
          <p:nvPr>
            <p:ph type="sldNum" sz="quarter" idx="5"/>
          </p:nvPr>
        </p:nvSpPr>
        <p:spPr bwMode="auto">
          <a:xfrm>
            <a:off x="4021138" y="9721850"/>
            <a:ext cx="3076575" cy="511175"/>
          </a:xfrm>
          <a:prstGeom prst="rect">
            <a:avLst/>
          </a:prstGeom>
          <a:noFill/>
          <a:ln w="9525">
            <a:noFill/>
            <a:miter lim="800000"/>
          </a:ln>
          <a:effectLst/>
        </p:spPr>
        <p:txBody>
          <a:bodyPr vert="horz" wrap="square" lIns="96661" tIns="48331" rIns="96661" bIns="48331" numCol="1" anchor="b" anchorCtr="0" compatLnSpc="1"/>
          <a:lstStyle>
            <a:lvl1pPr algn="r" defTabSz="967105">
              <a:defRPr sz="1300"/>
            </a:lvl1pPr>
          </a:lstStyle>
          <a:p>
            <a:pPr>
              <a:defRPr/>
            </a:pPr>
            <a:fld id="{951F94F5-58D1-42ED-AB38-DD97D2E49478}"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1pPr>
    <a:lvl2pPr marL="342900" algn="l"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2pPr>
    <a:lvl3pPr marL="685800" algn="l"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3pPr>
    <a:lvl4pPr marL="1028700" algn="l"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4pPr>
    <a:lvl5pPr marL="1371600" algn="l"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en-US" dirty="0"/>
              <a:t>Please retain proper</a:t>
            </a:r>
            <a:r>
              <a:rPr lang="en-US" baseline="0" dirty="0"/>
              <a:t> attribution, including the reference to </a:t>
            </a:r>
            <a:r>
              <a:rPr lang="en-US" baseline="0" dirty="0" err="1"/>
              <a:t>ai.berkeley.edu</a:t>
            </a:r>
            <a:r>
              <a:rPr lang="en-US" baseline="0" dirty="0"/>
              <a:t>.  </a:t>
            </a:r>
            <a:r>
              <a:rPr lang="en-US" baseline="0"/>
              <a:t>Thanks!</a:t>
            </a:r>
            <a:endParaRPr lang="en-US" sz="900" dirty="0">
              <a:latin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Yeah, Kasparov</a:t>
            </a:r>
            <a:r>
              <a:rPr lang="en-US" baseline="0" dirty="0"/>
              <a:t> comment probably says more about humans than about computers</a:t>
            </a:r>
          </a:p>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Rot="1" noChangeAspect="1" noChangeArrowheads="1" noTextEdit="1"/>
          </p:cNvSpPr>
          <p:nvPr>
            <p:ph type="sldImg"/>
          </p:nvPr>
        </p:nvSpPr>
        <p:spPr>
          <a:xfrm>
            <a:off x="138113" y="766763"/>
            <a:ext cx="6823075" cy="3838575"/>
          </a:xfrm>
          <a:solidFill>
            <a:srgbClr val="FFFFFF"/>
          </a:solidFill>
        </p:spPr>
      </p:sp>
      <p:sp>
        <p:nvSpPr>
          <p:cNvPr id="41987" name="Rectangle 2"/>
          <p:cNvSpPr>
            <a:spLocks noGrp="1" noChangeArrowheads="1"/>
          </p:cNvSpPr>
          <p:nvPr>
            <p:ph type="body" idx="1"/>
          </p:nvPr>
        </p:nvSpPr>
        <p:spPr>
          <a:xfrm>
            <a:off x="709613" y="4860925"/>
            <a:ext cx="5680075" cy="4606925"/>
          </a:xfrm>
          <a:noFill/>
        </p:spPr>
        <p:txBody>
          <a:bodyPr/>
          <a:lstStyle/>
          <a:p>
            <a:r>
              <a:rPr lang="en-US">
                <a:latin typeface="Helvetica" charset="0"/>
                <a:cs typeface="Helvetica" charset="0"/>
                <a:sym typeface="Helvetica" charset="0"/>
              </a:rPr>
              <a:t>All applications can be thought of as decision making or useful sub-components of decision making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L1D2 = </a:t>
            </a:r>
          </a:p>
          <a:p>
            <a:endParaRPr lang="en-US" dirty="0"/>
          </a:p>
          <a:p>
            <a:r>
              <a:rPr lang="en-US" dirty="0"/>
              <a:t>python</a:t>
            </a:r>
            <a:r>
              <a:rPr lang="en-US" baseline="0" dirty="0"/>
              <a:t> </a:t>
            </a:r>
            <a:r>
              <a:rPr lang="en-US" baseline="0" dirty="0" err="1"/>
              <a:t>demos.py</a:t>
            </a:r>
            <a:endParaRPr lang="en-US" baseline="0" dirty="0"/>
          </a:p>
          <a:p>
            <a:endParaRPr lang="en-US" baseline="0" dirty="0"/>
          </a:p>
          <a:p>
            <a:pPr marL="171450" indent="-171450">
              <a:buFont typeface="Wingdings" panose="05000000000000000000" charset="0"/>
              <a:buChar char="à"/>
            </a:pPr>
            <a:r>
              <a:rPr lang="en-US" baseline="0" dirty="0">
                <a:sym typeface="Wingdings" panose="05000000000000000000"/>
              </a:rPr>
              <a:t>Select Lecture 1  select demo 2</a:t>
            </a:r>
          </a:p>
          <a:p>
            <a:pPr marL="171450" indent="-171450">
              <a:buFont typeface="Wingdings" panose="05000000000000000000" charset="0"/>
              <a:buChar char="à"/>
            </a:pPr>
            <a:endParaRPr lang="en-US" baseline="0" dirty="0">
              <a:sym typeface="Wingdings" panose="05000000000000000000"/>
            </a:endParaRPr>
          </a:p>
          <a:p>
            <a:pPr marL="0" indent="0">
              <a:buFont typeface="Wingdings" panose="05000000000000000000" charset="0"/>
              <a:buNone/>
            </a:pP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are these? C3PO,</a:t>
            </a:r>
            <a:r>
              <a:rPr lang="en-US" baseline="0" dirty="0"/>
              <a:t> what does he do?  Essentially </a:t>
            </a:r>
            <a:r>
              <a:rPr lang="en-US" baseline="0" dirty="0" err="1"/>
              <a:t>google</a:t>
            </a:r>
            <a:r>
              <a:rPr lang="en-US" baseline="0" dirty="0"/>
              <a:t> translate, (but with anxiety disorder!)</a:t>
            </a:r>
          </a:p>
          <a:p>
            <a:r>
              <a:rPr lang="en-US" baseline="0" dirty="0" err="1"/>
              <a:t>Smal</a:t>
            </a:r>
            <a:r>
              <a:rPr lang="en-US" baseline="0" dirty="0"/>
              <a:t> guy? R2D2 – what does he do, yeah, not so sure</a:t>
            </a:r>
          </a:p>
          <a:p>
            <a:endParaRPr lang="en-US" baseline="0" dirty="0"/>
          </a:p>
          <a:p>
            <a:r>
              <a:rPr lang="en-US" baseline="0" dirty="0"/>
              <a:t>Things got darker: machines come back from the future – to kill us!</a:t>
            </a:r>
          </a:p>
          <a:p>
            <a:endParaRPr lang="en-US" baseline="0" dirty="0"/>
          </a:p>
          <a:p>
            <a:r>
              <a:rPr lang="en-US" baseline="0" dirty="0"/>
              <a:t>90’s : software is scary</a:t>
            </a:r>
          </a:p>
          <a:p>
            <a:endParaRPr lang="en-US" baseline="0" dirty="0"/>
          </a:p>
          <a:p>
            <a:r>
              <a:rPr lang="en-US" baseline="0" dirty="0"/>
              <a:t>Basic fear about what technology might do ?</a:t>
            </a:r>
          </a:p>
          <a:p>
            <a:endParaRPr lang="en-US" baseline="0" dirty="0"/>
          </a:p>
          <a:p>
            <a:r>
              <a:rPr lang="en-US" baseline="0" dirty="0"/>
              <a:t>What if we can’t even tell technology apart from ourselves?</a:t>
            </a:r>
          </a:p>
          <a:p>
            <a:endParaRPr lang="en-US" baseline="0" dirty="0"/>
          </a:p>
          <a:p>
            <a:r>
              <a:rPr lang="en-US" baseline="0" dirty="0"/>
              <a:t>OR maybe it’ll look really different and snarky</a:t>
            </a:r>
          </a:p>
          <a:p>
            <a:endParaRPr lang="en-US" baseline="0" dirty="0"/>
          </a:p>
          <a:p>
            <a:r>
              <a:rPr lang="en-US" baseline="0" dirty="0"/>
              <a:t>Some exceptions like wall-E, positive view of technology (but maybe not of us humans!)</a:t>
            </a:r>
          </a:p>
          <a:p>
            <a:endParaRPr lang="en-US" baseline="0" dirty="0"/>
          </a:p>
          <a:p>
            <a:r>
              <a:rPr lang="en-US" baseline="0" dirty="0"/>
              <a:t>But mostly a worry</a:t>
            </a:r>
          </a:p>
          <a:p>
            <a:endParaRPr lang="en-US" baseline="0" dirty="0"/>
          </a:p>
          <a:p>
            <a:endParaRPr lang="en-US" baseline="0" dirty="0"/>
          </a:p>
          <a:p>
            <a:r>
              <a:rPr lang="en-US" baseline="0" dirty="0"/>
              <a:t>[not very worried myself, at least at present]</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left: Think</a:t>
            </a:r>
            <a:r>
              <a:rPr lang="en-US" baseline="0" dirty="0"/>
              <a:t> like people --- cognitive science, neuroscience</a:t>
            </a:r>
          </a:p>
          <a:p>
            <a:endParaRPr lang="en-US" baseline="0" dirty="0"/>
          </a:p>
          <a:p>
            <a:r>
              <a:rPr lang="en-US" baseline="0" dirty="0"/>
              <a:t>Bottom left: act like people --- actually very early definition, dating back to Alan Turing --- Turing test;  problem to do really well you start focusing on things like don’t answer too quickly what the square root of 1412 is, don’t spell too well,  and make sure you have a favorite movie etc.  So it wasn’t really leading us to build intelligence</a:t>
            </a:r>
          </a:p>
          <a:p>
            <a:endParaRPr lang="en-US" baseline="0" dirty="0"/>
          </a:p>
          <a:p>
            <a:r>
              <a:rPr lang="en-US" baseline="0" dirty="0"/>
              <a:t>Think rationally – long tradition dating back to Aristotle --- but not a winner, because difficult to encode how to think, and in the end it’s not about how you think, it’s about how you end up acting</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Rot="1" noChangeAspect="1" noChangeArrowheads="1" noTextEdit="1"/>
          </p:cNvSpPr>
          <p:nvPr>
            <p:ph type="sldImg"/>
          </p:nvPr>
        </p:nvSpPr>
        <p:spPr>
          <a:xfrm>
            <a:off x="138113" y="766763"/>
            <a:ext cx="6823075" cy="3838575"/>
          </a:xfrm>
          <a:solidFill>
            <a:srgbClr val="FFFFFF"/>
          </a:solidFill>
        </p:spPr>
      </p:sp>
      <p:sp>
        <p:nvSpPr>
          <p:cNvPr id="40963" name="Rectangle 2"/>
          <p:cNvSpPr>
            <a:spLocks noGrp="1" noChangeArrowheads="1"/>
          </p:cNvSpPr>
          <p:nvPr>
            <p:ph type="body" idx="1"/>
          </p:nvPr>
        </p:nvSpPr>
        <p:spPr>
          <a:xfrm>
            <a:off x="709613" y="4860925"/>
            <a:ext cx="5680075" cy="4606925"/>
          </a:xfrm>
          <a:noFill/>
        </p:spPr>
        <p:txBody>
          <a:bodyPr/>
          <a:lstStyle/>
          <a:p>
            <a:r>
              <a:rPr lang="en-US" sz="1700" dirty="0">
                <a:latin typeface="Lucida Grande" charset="0"/>
                <a:ea typeface="Lucida Grande" charset="0"/>
                <a:cs typeface="Lucida Grande" charset="0"/>
                <a:sym typeface="Lucida Grande" charset="0"/>
              </a:rPr>
              <a:t>Example of utilities.  10 for A, 1 for each Friday with friends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Million dollar computer with</a:t>
            </a:r>
            <a:r>
              <a:rPr lang="en-US" baseline="0" dirty="0"/>
              <a:t> less computation than your phone</a:t>
            </a:r>
          </a:p>
          <a:p>
            <a:endParaRPr lang="en-US" baseline="0" dirty="0"/>
          </a:p>
          <a:p>
            <a:r>
              <a:rPr lang="en-US" baseline="0" dirty="0"/>
              <a:t>MT </a:t>
            </a:r>
            <a:r>
              <a:rPr lang="en-US" baseline="0"/>
              <a:t>was </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physically</a:t>
            </a:r>
            <a:r>
              <a:rPr lang="en-US" baseline="0" dirty="0"/>
              <a:t> wrong, shouldn’t eat beehive</a:t>
            </a:r>
          </a:p>
          <a:p>
            <a:endParaRPr lang="en-US" baseline="0" dirty="0"/>
          </a:p>
          <a:p>
            <a:r>
              <a:rPr lang="en-US" baseline="0" dirty="0"/>
              <a:t>2 – forgot that in drowning not the force is most important but the </a:t>
            </a:r>
            <a:r>
              <a:rPr lang="en-US" baseline="0" dirty="0" err="1"/>
              <a:t>drownee</a:t>
            </a:r>
            <a:endParaRPr lang="en-US" baseline="0" dirty="0"/>
          </a:p>
          <a:p>
            <a:endParaRPr lang="en-US" baseline="0" dirty="0"/>
          </a:p>
          <a:p>
            <a:r>
              <a:rPr lang="en-US" baseline="0" dirty="0"/>
              <a:t>3 – not physically wrong, not wrong in a language way, but wrong in the sense that it’s not aware of what is relevant to communicate and what is not</a:t>
            </a:r>
          </a:p>
          <a:p>
            <a:endParaRPr lang="en-US" baseline="0" dirty="0"/>
          </a:p>
          <a:p>
            <a:r>
              <a:rPr lang="en-US" baseline="0" dirty="0" err="1"/>
              <a:t>Siri</a:t>
            </a:r>
            <a:r>
              <a:rPr lang="en-US" baseline="0" dirty="0"/>
              <a:t> – is that progress?</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NLP – ASR </a:t>
            </a:r>
            <a:r>
              <a:rPr lang="en-US" dirty="0" err="1"/>
              <a:t>tvsample.avi</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783433"/>
            <a:ext cx="9144000" cy="1102519"/>
          </a:xfrm>
        </p:spPr>
        <p:txBody>
          <a:bodyPr/>
          <a:lstStyle>
            <a:lvl1pPr>
              <a:defRPr>
                <a:solidFill>
                  <a:schemeClr val="accent2"/>
                </a:solidFill>
              </a:defRPr>
            </a:lvl1pPr>
          </a:lstStyle>
          <a:p>
            <a:r>
              <a:rPr lang="en-US"/>
              <a:t>Click to edit Master title style</a:t>
            </a:r>
          </a:p>
        </p:txBody>
      </p:sp>
      <p:sp>
        <p:nvSpPr>
          <p:cNvPr id="5123" name="Rectangle 3"/>
          <p:cNvSpPr>
            <a:spLocks noGrp="1" noChangeArrowheads="1"/>
          </p:cNvSpPr>
          <p:nvPr>
            <p:ph type="subTitle" idx="1"/>
          </p:nvPr>
        </p:nvSpPr>
        <p:spPr>
          <a:xfrm>
            <a:off x="0" y="2743200"/>
            <a:ext cx="9144000" cy="1143000"/>
          </a:xfrm>
        </p:spPr>
        <p:txBody>
          <a:bodyPr/>
          <a:lstStyle>
            <a:lvl1pPr marL="0" indent="0" algn="ctr">
              <a:buFont typeface="Wingdings" panose="05000000000000000000" pitchFamily="2" charset="2"/>
              <a:buNone/>
              <a:defRPr>
                <a:solidFill>
                  <a:schemeClr val="tx1"/>
                </a:solidFill>
              </a:defRPr>
            </a:lvl1pPr>
          </a:lstStyle>
          <a:p>
            <a:r>
              <a:rPr lang="en-US" dirty="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2E62938-84EC-488D-9CA4-E38E8D42E52F}"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699B4F5-F495-445A-AD57-B1A0CC0AEFE3}"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80"/>
            <a:ext cx="154305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5980"/>
            <a:ext cx="451485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8113C1C-2065-443A-845F-EE82C0FEFE92}"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91A05A8-D087-49F8-A68B-53BB47A7E6BF}"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6BBC673-9CA8-4194-8E34-D666622A555E}"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D0394BE-C7C4-4CA6-9240-6CDB29B2C93E}"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1151335"/>
            <a:ext cx="3030141"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1" y="1631156"/>
            <a:ext cx="3030141"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1335"/>
            <a:ext cx="3031331"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1156"/>
            <a:ext cx="3031331"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7F5894F7-D2D8-4142-8878-126BF2DBE9F6}"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3E00470E-5877-48CB-82CD-3CCAD5E83536}"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21D85F8C-9C5D-49E8-8BBF-F28B73097F10}"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787"/>
            <a:ext cx="2256235"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8" y="204789"/>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6327"/>
            <a:ext cx="2256235"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9415B49-E272-4523-8166-1B1831C4B715}"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1"/>
            <a:ext cx="41148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5504"/>
            <a:ext cx="41148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F87A090-BAD4-4341-AC7F-A731585BC0A0}"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19050"/>
            <a:ext cx="9144000" cy="857250"/>
          </a:xfrm>
          <a:prstGeom prst="rect">
            <a:avLst/>
          </a:prstGeom>
          <a:noFill/>
          <a:ln w="9525">
            <a:noFill/>
            <a:miter lim="800000"/>
          </a:ln>
        </p:spPr>
        <p:txBody>
          <a:bodyPr vert="horz" wrap="square" lIns="68579" tIns="34289" rIns="68579" bIns="34289" numCol="1" anchor="ctr" anchorCtr="0" compatLnSpc="1"/>
          <a:lstStyle/>
          <a:p>
            <a:pPr lvl="0"/>
            <a:r>
              <a:rPr lang="en-US" dirty="0"/>
              <a:t>Click to edit Master title style</a:t>
            </a:r>
          </a:p>
        </p:txBody>
      </p:sp>
      <p:sp>
        <p:nvSpPr>
          <p:cNvPr id="3075" name="Rectangle 3"/>
          <p:cNvSpPr>
            <a:spLocks noGrp="1" noChangeArrowheads="1"/>
          </p:cNvSpPr>
          <p:nvPr>
            <p:ph type="body" idx="1"/>
          </p:nvPr>
        </p:nvSpPr>
        <p:spPr bwMode="auto">
          <a:xfrm>
            <a:off x="304800" y="1047750"/>
            <a:ext cx="8534400" cy="3546873"/>
          </a:xfrm>
          <a:prstGeom prst="rect">
            <a:avLst/>
          </a:prstGeom>
          <a:noFill/>
          <a:ln w="9525">
            <a:noFill/>
            <a:miter lim="800000"/>
          </a:ln>
        </p:spPr>
        <p:txBody>
          <a:bodyPr vert="horz" wrap="square" lIns="68579" tIns="34289" rIns="68579" bIns="34289" numCol="1" anchor="t" anchorCtr="0" compatLnSpc="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00" name="Rectangle 4"/>
          <p:cNvSpPr>
            <a:spLocks noGrp="1" noChangeArrowheads="1"/>
          </p:cNvSpPr>
          <p:nvPr>
            <p:ph type="dt" sz="half" idx="2"/>
          </p:nvPr>
        </p:nvSpPr>
        <p:spPr bwMode="auto">
          <a:xfrm>
            <a:off x="342900" y="4683919"/>
            <a:ext cx="1600200" cy="357188"/>
          </a:xfrm>
          <a:prstGeom prst="rect">
            <a:avLst/>
          </a:prstGeom>
          <a:noFill/>
          <a:ln w="9525">
            <a:noFill/>
            <a:miter lim="800000"/>
          </a:ln>
          <a:effectLst/>
        </p:spPr>
        <p:txBody>
          <a:bodyPr vert="horz" wrap="square" lIns="68579" tIns="34289" rIns="68579" bIns="34289" numCol="1" anchor="t" anchorCtr="0" compatLnSpc="1"/>
          <a:lstStyle>
            <a:lvl1pPr>
              <a:defRPr sz="1100"/>
            </a:lvl1pPr>
          </a:lstStyle>
          <a:p>
            <a:pPr>
              <a:defRPr/>
            </a:pPr>
            <a:endParaRPr lang="en-US"/>
          </a:p>
        </p:txBody>
      </p:sp>
      <p:sp>
        <p:nvSpPr>
          <p:cNvPr id="4101" name="Rectangle 5"/>
          <p:cNvSpPr>
            <a:spLocks noGrp="1" noChangeArrowheads="1"/>
          </p:cNvSpPr>
          <p:nvPr>
            <p:ph type="ftr" sz="quarter" idx="3"/>
          </p:nvPr>
        </p:nvSpPr>
        <p:spPr bwMode="auto">
          <a:xfrm>
            <a:off x="2343150" y="4683919"/>
            <a:ext cx="2171700" cy="357188"/>
          </a:xfrm>
          <a:prstGeom prst="rect">
            <a:avLst/>
          </a:prstGeom>
          <a:noFill/>
          <a:ln w="9525">
            <a:noFill/>
            <a:miter lim="800000"/>
          </a:ln>
          <a:effectLst/>
        </p:spPr>
        <p:txBody>
          <a:bodyPr vert="horz" wrap="square" lIns="68579" tIns="34289" rIns="68579" bIns="34289" numCol="1" anchor="t" anchorCtr="0" compatLnSpc="1"/>
          <a:lstStyle>
            <a:lvl1pPr algn="ctr">
              <a:defRPr sz="1100"/>
            </a:lvl1pPr>
          </a:lstStyle>
          <a:p>
            <a:pPr>
              <a:defRPr/>
            </a:pPr>
            <a:endParaRPr lang="en-US"/>
          </a:p>
        </p:txBody>
      </p:sp>
      <p:sp>
        <p:nvSpPr>
          <p:cNvPr id="4102" name="Rectangle 6"/>
          <p:cNvSpPr>
            <a:spLocks noGrp="1" noChangeArrowheads="1"/>
          </p:cNvSpPr>
          <p:nvPr>
            <p:ph type="sldNum" sz="quarter" idx="4"/>
          </p:nvPr>
        </p:nvSpPr>
        <p:spPr bwMode="auto">
          <a:xfrm>
            <a:off x="4914900" y="4683919"/>
            <a:ext cx="1600200" cy="357188"/>
          </a:xfrm>
          <a:prstGeom prst="rect">
            <a:avLst/>
          </a:prstGeom>
          <a:noFill/>
          <a:ln w="9525">
            <a:noFill/>
            <a:miter lim="800000"/>
          </a:ln>
          <a:effectLst/>
        </p:spPr>
        <p:txBody>
          <a:bodyPr vert="horz" wrap="square" lIns="68579" tIns="34289" rIns="68579" bIns="34289" numCol="1" anchor="t" anchorCtr="0" compatLnSpc="1"/>
          <a:lstStyle>
            <a:lvl1pPr algn="r">
              <a:defRPr sz="1100"/>
            </a:lvl1pPr>
          </a:lstStyle>
          <a:p>
            <a:pPr>
              <a:defRPr/>
            </a:pPr>
            <a:fld id="{529FA7E6-6E6F-4B77-AE36-D459A899DDD1}" type="slidenum">
              <a:rPr lang="en-US"/>
              <a:t>‹#›</a:t>
            </a:fld>
            <a:endParaRPr lang="en-US"/>
          </a:p>
        </p:txBody>
      </p:sp>
      <p:sp>
        <p:nvSpPr>
          <p:cNvPr id="4103" name="Rectangle 7"/>
          <p:cNvSpPr>
            <a:spLocks noChangeArrowheads="1"/>
          </p:cNvSpPr>
          <p:nvPr/>
        </p:nvSpPr>
        <p:spPr bwMode="auto">
          <a:xfrm>
            <a:off x="0" y="773431"/>
            <a:ext cx="9144000" cy="45719"/>
          </a:xfrm>
          <a:prstGeom prst="rect">
            <a:avLst/>
          </a:prstGeom>
          <a:gradFill rotWithShape="1">
            <a:gsLst>
              <a:gs pos="0">
                <a:srgbClr val="0000CC"/>
              </a:gs>
              <a:gs pos="100000">
                <a:schemeClr val="tx1"/>
              </a:gs>
            </a:gsLst>
            <a:lin ang="0" scaled="1"/>
          </a:gradFill>
          <a:ln w="9525">
            <a:solidFill>
              <a:schemeClr val="tx1"/>
            </a:solidFill>
            <a:miter lim="800000"/>
          </a:ln>
          <a:effectLst/>
        </p:spPr>
        <p:txBody>
          <a:bodyPr wrap="none" lIns="68579" tIns="34289" rIns="68579" bIns="34289"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3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3300">
          <a:solidFill>
            <a:schemeClr val="tx2"/>
          </a:solidFill>
          <a:latin typeface="Arial" panose="020B0604020202020204" pitchFamily="34" charset="0"/>
        </a:defRPr>
      </a:lvl2pPr>
      <a:lvl3pPr algn="ctr" rtl="0" eaLnBrk="0" fontAlgn="base" hangingPunct="0">
        <a:spcBef>
          <a:spcPct val="0"/>
        </a:spcBef>
        <a:spcAft>
          <a:spcPct val="0"/>
        </a:spcAft>
        <a:defRPr sz="3300">
          <a:solidFill>
            <a:schemeClr val="tx2"/>
          </a:solidFill>
          <a:latin typeface="Arial" panose="020B0604020202020204" pitchFamily="34" charset="0"/>
        </a:defRPr>
      </a:lvl3pPr>
      <a:lvl4pPr algn="ctr" rtl="0" eaLnBrk="0" fontAlgn="base" hangingPunct="0">
        <a:spcBef>
          <a:spcPct val="0"/>
        </a:spcBef>
        <a:spcAft>
          <a:spcPct val="0"/>
        </a:spcAft>
        <a:defRPr sz="3300">
          <a:solidFill>
            <a:schemeClr val="tx2"/>
          </a:solidFill>
          <a:latin typeface="Arial" panose="020B0604020202020204" pitchFamily="34" charset="0"/>
        </a:defRPr>
      </a:lvl4pPr>
      <a:lvl5pPr algn="ctr" rtl="0" eaLnBrk="0" fontAlgn="base" hangingPunct="0">
        <a:spcBef>
          <a:spcPct val="0"/>
        </a:spcBef>
        <a:spcAft>
          <a:spcPct val="0"/>
        </a:spcAft>
        <a:defRPr sz="3300">
          <a:solidFill>
            <a:schemeClr val="tx2"/>
          </a:solidFill>
          <a:latin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defRPr>
      </a:lvl9pPr>
    </p:titleStyle>
    <p:bodyStyle>
      <a:lvl1pPr marL="257175" indent="-257175" algn="l" rtl="0" eaLnBrk="0" fontAlgn="base" hangingPunct="0">
        <a:spcBef>
          <a:spcPct val="20000"/>
        </a:spcBef>
        <a:spcAft>
          <a:spcPct val="0"/>
        </a:spcAft>
        <a:buClr>
          <a:schemeClr val="accent2"/>
        </a:buClr>
        <a:buFont typeface="Wingdings" panose="05000000000000000000" pitchFamily="2" charset="2"/>
        <a:buChar char="§"/>
        <a:defRPr sz="2400">
          <a:solidFill>
            <a:schemeClr val="accent2"/>
          </a:solidFill>
          <a:latin typeface="Calibri" panose="020F0502020204030204" pitchFamily="34" charset="0"/>
          <a:ea typeface="+mn-ea"/>
          <a:cs typeface="+mn-cs"/>
        </a:defRPr>
      </a:lvl1pPr>
      <a:lvl2pPr marL="556895" indent="-213995" algn="l" rtl="0" eaLnBrk="0" fontAlgn="base" hangingPunct="0">
        <a:spcBef>
          <a:spcPct val="20000"/>
        </a:spcBef>
        <a:spcAft>
          <a:spcPct val="0"/>
        </a:spcAft>
        <a:buClr>
          <a:schemeClr val="tx1"/>
        </a:buClr>
        <a:buFont typeface="Wingdings" panose="05000000000000000000" pitchFamily="2" charset="2"/>
        <a:buChar char="§"/>
        <a:defRPr sz="2100">
          <a:solidFill>
            <a:schemeClr val="tx1"/>
          </a:solidFill>
          <a:latin typeface="Calibri" panose="020F0502020204030204" pitchFamily="34" charset="0"/>
        </a:defRPr>
      </a:lvl2pPr>
      <a:lvl3pPr marL="857250" indent="-171450" algn="l" rtl="0" eaLnBrk="0" fontAlgn="base" hangingPunct="0">
        <a:spcBef>
          <a:spcPct val="20000"/>
        </a:spcBef>
        <a:spcAft>
          <a:spcPct val="0"/>
        </a:spcAft>
        <a:buClr>
          <a:schemeClr val="accent2"/>
        </a:buClr>
        <a:buFont typeface="Wingdings" panose="05000000000000000000" pitchFamily="2" charset="2"/>
        <a:buChar char="§"/>
        <a:defRPr sz="1800">
          <a:solidFill>
            <a:schemeClr val="tx1"/>
          </a:solidFill>
          <a:latin typeface="Calibri" panose="020F0502020204030204" pitchFamily="34" charset="0"/>
        </a:defRPr>
      </a:lvl3pPr>
      <a:lvl4pPr marL="1200150" indent="-171450" algn="l" rtl="0" eaLnBrk="0" fontAlgn="base" hangingPunct="0">
        <a:spcBef>
          <a:spcPct val="20000"/>
        </a:spcBef>
        <a:spcAft>
          <a:spcPct val="0"/>
        </a:spcAft>
        <a:buClr>
          <a:schemeClr val="tx1"/>
        </a:buClr>
        <a:buFont typeface="Wingdings" panose="05000000000000000000" pitchFamily="2" charset="2"/>
        <a:buChar char="§"/>
        <a:defRPr sz="1500">
          <a:solidFill>
            <a:schemeClr val="tx1"/>
          </a:solidFill>
          <a:latin typeface="Calibri" panose="020F0502020204030204" pitchFamily="34" charset="0"/>
        </a:defRPr>
      </a:lvl4pPr>
      <a:lvl5pPr marL="1543050" indent="-171450" algn="l" rtl="0" eaLnBrk="0" fontAlgn="base" hangingPunct="0">
        <a:spcBef>
          <a:spcPct val="20000"/>
        </a:spcBef>
        <a:spcAft>
          <a:spcPct val="0"/>
        </a:spcAft>
        <a:buClr>
          <a:schemeClr val="accent2"/>
        </a:buClr>
        <a:buFont typeface="Wingdings" panose="05000000000000000000" pitchFamily="2" charset="2"/>
        <a:buChar char="§"/>
        <a:defRPr sz="1500">
          <a:solidFill>
            <a:schemeClr val="tx1"/>
          </a:solidFill>
          <a:latin typeface="Calibri" panose="020F0502020204030204" pitchFamily="34" charset="0"/>
        </a:defRPr>
      </a:lvl5pPr>
      <a:lvl6pPr marL="1885950" indent="-171450" algn="l" rtl="0" fontAlgn="base">
        <a:spcBef>
          <a:spcPct val="20000"/>
        </a:spcBef>
        <a:spcAft>
          <a:spcPct val="0"/>
        </a:spcAft>
        <a:buClr>
          <a:schemeClr val="accent2"/>
        </a:buClr>
        <a:buFont typeface="Wingdings" panose="05000000000000000000" pitchFamily="2" charset="2"/>
        <a:buChar char="§"/>
        <a:defRPr sz="1500">
          <a:solidFill>
            <a:schemeClr val="tx1"/>
          </a:solidFill>
          <a:latin typeface="+mn-lt"/>
        </a:defRPr>
      </a:lvl6pPr>
      <a:lvl7pPr marL="2228850" indent="-171450" algn="l" rtl="0" fontAlgn="base">
        <a:spcBef>
          <a:spcPct val="20000"/>
        </a:spcBef>
        <a:spcAft>
          <a:spcPct val="0"/>
        </a:spcAft>
        <a:buClr>
          <a:schemeClr val="accent2"/>
        </a:buClr>
        <a:buFont typeface="Wingdings" panose="05000000000000000000" pitchFamily="2" charset="2"/>
        <a:buChar char="§"/>
        <a:defRPr sz="1500">
          <a:solidFill>
            <a:schemeClr val="tx1"/>
          </a:solidFill>
          <a:latin typeface="+mn-lt"/>
        </a:defRPr>
      </a:lvl7pPr>
      <a:lvl8pPr marL="2571750" indent="-171450" algn="l" rtl="0" fontAlgn="base">
        <a:spcBef>
          <a:spcPct val="20000"/>
        </a:spcBef>
        <a:spcAft>
          <a:spcPct val="0"/>
        </a:spcAft>
        <a:buClr>
          <a:schemeClr val="accent2"/>
        </a:buClr>
        <a:buFont typeface="Wingdings" panose="05000000000000000000" pitchFamily="2" charset="2"/>
        <a:buChar char="§"/>
        <a:defRPr sz="1500">
          <a:solidFill>
            <a:schemeClr val="tx1"/>
          </a:solidFill>
          <a:latin typeface="+mn-lt"/>
        </a:defRPr>
      </a:lvl8pPr>
      <a:lvl9pPr marL="2914650" indent="-171450" algn="l" rtl="0" fontAlgn="base">
        <a:spcBef>
          <a:spcPct val="20000"/>
        </a:spcBef>
        <a:spcAft>
          <a:spcPct val="0"/>
        </a:spcAft>
        <a:buClr>
          <a:schemeClr val="accent2"/>
        </a:buClr>
        <a:buFont typeface="Wingdings" panose="05000000000000000000" pitchFamily="2" charset="2"/>
        <a:buChar char="§"/>
        <a:defRPr sz="1500">
          <a:solidFill>
            <a:schemeClr val="tx1"/>
          </a:solidFill>
          <a:latin typeface="+mn-lt"/>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extremetech.com/wp-content/uploads/2012/03/1791712.jpeg"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file:///localhost/upload.wikimedia.org/wikipedia/commons/7/76/Kinect2-ir-image.png" TargetMode="External"/><Relationship Id="rId7" Type="http://schemas.openxmlformats.org/officeDocument/2006/relationships/hyperlink" Target="file:///localhost/upload.wikimedia.org/wikipedia/commons/6/67/Xbox-360-Kinect-Standalone.png" TargetMode="Externa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file:///localhost/upload.wikimedia.org/wikipedia/commons/9/90/Kinect2-deepmap.png" TargetMode="Externa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209550"/>
            <a:ext cx="9144000" cy="1102519"/>
          </a:xfrm>
        </p:spPr>
        <p:txBody>
          <a:bodyPr/>
          <a:lstStyle/>
          <a:p>
            <a:pPr eaLnBrk="1" hangingPunct="1"/>
            <a:r>
              <a:rPr lang="en-US" dirty="0"/>
              <a:t>CS 188: Artificial Intelligence</a:t>
            </a:r>
            <a:br>
              <a:rPr lang="en-US" dirty="0"/>
            </a:br>
            <a:endParaRPr lang="en-US" sz="2700" dirty="0"/>
          </a:p>
        </p:txBody>
      </p:sp>
      <p:sp>
        <p:nvSpPr>
          <p:cNvPr id="5123" name="Rectangle 6"/>
          <p:cNvSpPr>
            <a:spLocks noGrp="1" noChangeArrowheads="1"/>
          </p:cNvSpPr>
          <p:nvPr>
            <p:ph type="subTitle" idx="1"/>
          </p:nvPr>
        </p:nvSpPr>
        <p:spPr>
          <a:xfrm>
            <a:off x="0" y="971550"/>
            <a:ext cx="9144000" cy="1143000"/>
          </a:xfrm>
        </p:spPr>
        <p:txBody>
          <a:bodyPr/>
          <a:lstStyle/>
          <a:p>
            <a:pPr eaLnBrk="1" hangingPunct="1"/>
            <a:r>
              <a:rPr lang="en-US" sz="3200" dirty="0"/>
              <a:t>Introduction</a:t>
            </a:r>
          </a:p>
        </p:txBody>
      </p:sp>
      <p:sp>
        <p:nvSpPr>
          <p:cNvPr id="5124" name="Text Box 7"/>
          <p:cNvSpPr txBox="1">
            <a:spLocks noChangeArrowheads="1"/>
          </p:cNvSpPr>
          <p:nvPr/>
        </p:nvSpPr>
        <p:spPr bwMode="auto">
          <a:xfrm>
            <a:off x="1143000" y="4686301"/>
            <a:ext cx="4400550" cy="346247"/>
          </a:xfrm>
          <a:prstGeom prst="rect">
            <a:avLst/>
          </a:prstGeom>
          <a:noFill/>
          <a:ln w="9525">
            <a:noFill/>
            <a:miter lim="800000"/>
          </a:ln>
        </p:spPr>
        <p:txBody>
          <a:bodyPr lIns="68579" tIns="34289" rIns="68579" bIns="34289">
            <a:spAutoFit/>
          </a:bodyPr>
          <a:lstStyle/>
          <a:p>
            <a:pPr>
              <a:spcBef>
                <a:spcPct val="50000"/>
              </a:spcBef>
            </a:pPr>
            <a:endParaRPr lang="en-US"/>
          </a:p>
        </p:txBody>
      </p:sp>
      <p:sp>
        <p:nvSpPr>
          <p:cNvPr id="5125" name="Text Box 8"/>
          <p:cNvSpPr txBox="1">
            <a:spLocks noChangeArrowheads="1"/>
          </p:cNvSpPr>
          <p:nvPr/>
        </p:nvSpPr>
        <p:spPr bwMode="auto">
          <a:xfrm>
            <a:off x="0" y="4019550"/>
            <a:ext cx="9144000" cy="1038744"/>
          </a:xfrm>
          <a:prstGeom prst="rect">
            <a:avLst/>
          </a:prstGeom>
          <a:noFill/>
          <a:ln w="9525">
            <a:noFill/>
            <a:miter lim="800000"/>
          </a:ln>
        </p:spPr>
        <p:txBody>
          <a:bodyPr wrap="square" lIns="68579" tIns="34289" rIns="68579" bIns="34289">
            <a:spAutoFit/>
          </a:bodyPr>
          <a:lstStyle/>
          <a:p>
            <a:pPr algn="ctr">
              <a:spcBef>
                <a:spcPct val="50000"/>
              </a:spcBef>
            </a:pPr>
            <a:r>
              <a:rPr lang="en-US" dirty="0">
                <a:latin typeface="Calibri" panose="020F0502020204030204"/>
                <a:cs typeface="Calibri" panose="020F0502020204030204"/>
              </a:rPr>
              <a:t>Instructors: Eren Gultepe</a:t>
            </a:r>
          </a:p>
          <a:p>
            <a:pPr algn="ctr">
              <a:spcBef>
                <a:spcPct val="50000"/>
              </a:spcBef>
            </a:pPr>
            <a:r>
              <a:rPr lang="en-US" dirty="0">
                <a:latin typeface="Calibri" panose="020F0502020204030204"/>
                <a:cs typeface="Calibri" panose="020F0502020204030204"/>
              </a:rPr>
              <a:t>SIUE</a:t>
            </a:r>
          </a:p>
          <a:p>
            <a:pPr algn="ctr">
              <a:spcBef>
                <a:spcPct val="50000"/>
              </a:spcBef>
            </a:pPr>
            <a:r>
              <a:rPr lang="en-US" sz="1200" dirty="0">
                <a:latin typeface="Calibri" panose="020F0502020204030204"/>
                <a:cs typeface="Calibri" panose="020F0502020204030204"/>
              </a:rPr>
              <a:t>[Adapted from Dan Klein and Pieter Abbeel for CS188 Intro to AI at UC Berkeley.  All materials available at http://</a:t>
            </a:r>
            <a:r>
              <a:rPr lang="en-US" sz="1200" dirty="0" err="1">
                <a:latin typeface="Calibri" panose="020F0502020204030204"/>
                <a:cs typeface="Calibri" panose="020F0502020204030204"/>
              </a:rPr>
              <a:t>ai.berkeley.edu</a:t>
            </a:r>
            <a:r>
              <a:rPr lang="en-US" sz="1200" dirty="0">
                <a:latin typeface="Calibri" panose="020F0502020204030204"/>
                <a:cs typeface="Calibri" panose="020F0502020204030204"/>
              </a:rPr>
              <a:t>.]</a:t>
            </a:r>
          </a:p>
        </p:txBody>
      </p:sp>
      <p:pic>
        <p:nvPicPr>
          <p:cNvPr id="26625" name="Picture 1" descr="C:\Temp\ketrina\Lecture1-Introduction.png"/>
          <p:cNvPicPr>
            <a:picLocks noChangeAspect="1" noChangeArrowheads="1"/>
          </p:cNvPicPr>
          <p:nvPr/>
        </p:nvPicPr>
        <p:blipFill>
          <a:blip r:embed="rId3" cstate="print"/>
          <a:srcRect/>
          <a:stretch>
            <a:fillRect/>
          </a:stretch>
        </p:blipFill>
        <p:spPr bwMode="auto">
          <a:xfrm>
            <a:off x="2304288" y="1849712"/>
            <a:ext cx="4517136" cy="201743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a:solidFill>
                  <a:schemeClr val="tx1"/>
                </a:solidFill>
              </a:rPr>
              <a:t>A (Short) History of AI</a:t>
            </a:r>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76600" y="1123950"/>
            <a:ext cx="2630807" cy="3657598"/>
          </a:xfrm>
          <a:prstGeom prst="rect">
            <a:avLst/>
          </a:prstGeom>
          <a:noFill/>
        </p:spPr>
      </p:pic>
      <p:sp>
        <p:nvSpPr>
          <p:cNvPr id="2" name="TextBox 1"/>
          <p:cNvSpPr txBox="1"/>
          <p:nvPr/>
        </p:nvSpPr>
        <p:spPr>
          <a:xfrm>
            <a:off x="6628167" y="4835723"/>
            <a:ext cx="2515833" cy="307777"/>
          </a:xfrm>
          <a:prstGeom prst="rect">
            <a:avLst/>
          </a:prstGeom>
          <a:noFill/>
        </p:spPr>
        <p:txBody>
          <a:bodyPr wrap="none" rtlCol="0">
            <a:spAutoFit/>
          </a:bodyPr>
          <a:lstStyle/>
          <a:p>
            <a:r>
              <a:rPr lang="en-US" sz="1400" dirty="0">
                <a:solidFill>
                  <a:srgbClr val="FF0000"/>
                </a:solidFill>
                <a:latin typeface="Calibri" panose="020F0502020204030204"/>
                <a:cs typeface="Calibri" panose="020F0502020204030204"/>
              </a:rPr>
              <a:t>Demo: HISTORY – MT1950.wmv</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a:solidFill>
                  <a:schemeClr val="tx1"/>
                </a:solidFill>
              </a:rPr>
              <a:t>A (Short) History of AI</a:t>
            </a:r>
          </a:p>
        </p:txBody>
      </p:sp>
      <p:sp>
        <p:nvSpPr>
          <p:cNvPr id="569347" name="Rectangle 3"/>
          <p:cNvSpPr>
            <a:spLocks noGrp="1" noChangeArrowheads="1"/>
          </p:cNvSpPr>
          <p:nvPr>
            <p:ph type="body" idx="1"/>
          </p:nvPr>
        </p:nvSpPr>
        <p:spPr>
          <a:xfrm>
            <a:off x="457200" y="1085850"/>
            <a:ext cx="4876800" cy="3771900"/>
          </a:xfrm>
        </p:spPr>
        <p:txBody>
          <a:bodyPr/>
          <a:lstStyle/>
          <a:p>
            <a:pPr eaLnBrk="1" hangingPunct="1">
              <a:lnSpc>
                <a:spcPct val="80000"/>
              </a:lnSpc>
            </a:pPr>
            <a:r>
              <a:rPr lang="en-US" sz="1400" dirty="0"/>
              <a:t>1940-1950: Early days</a:t>
            </a:r>
          </a:p>
          <a:p>
            <a:pPr lvl="1" eaLnBrk="1" hangingPunct="1">
              <a:lnSpc>
                <a:spcPct val="80000"/>
              </a:lnSpc>
            </a:pPr>
            <a:r>
              <a:rPr lang="en-US" sz="1200" dirty="0"/>
              <a:t>1943: McCulloch &amp; Pitts: Boolean circuit model of brain</a:t>
            </a:r>
          </a:p>
          <a:p>
            <a:pPr lvl="1" eaLnBrk="1" hangingPunct="1">
              <a:lnSpc>
                <a:spcPct val="80000"/>
              </a:lnSpc>
            </a:pPr>
            <a:r>
              <a:rPr lang="en-US" sz="1200" dirty="0"/>
              <a:t>1950: Turing's “Computing Machinery and Intelligence”</a:t>
            </a:r>
          </a:p>
          <a:p>
            <a:pPr lvl="1" eaLnBrk="1" hangingPunct="1">
              <a:lnSpc>
                <a:spcPct val="80000"/>
              </a:lnSpc>
            </a:pPr>
            <a:endParaRPr lang="en-US" sz="600" dirty="0"/>
          </a:p>
          <a:p>
            <a:pPr eaLnBrk="1" hangingPunct="1">
              <a:lnSpc>
                <a:spcPct val="80000"/>
              </a:lnSpc>
            </a:pPr>
            <a:r>
              <a:rPr lang="en-US" sz="1400" dirty="0"/>
              <a:t>1950—70: Excitement: Look, Ma, no hands!</a:t>
            </a:r>
          </a:p>
          <a:p>
            <a:pPr lvl="1" eaLnBrk="1" hangingPunct="1">
              <a:lnSpc>
                <a:spcPct val="80000"/>
              </a:lnSpc>
            </a:pPr>
            <a:r>
              <a:rPr lang="en-US" sz="1200" dirty="0"/>
              <a:t>1950s: Early AI programs, including Samuel's checkers program, Newell &amp; Simon's Logic Theorist, Gelernter's Geometry Engine</a:t>
            </a:r>
          </a:p>
          <a:p>
            <a:pPr lvl="1" eaLnBrk="1" hangingPunct="1">
              <a:lnSpc>
                <a:spcPct val="80000"/>
              </a:lnSpc>
            </a:pPr>
            <a:r>
              <a:rPr lang="en-US" sz="1200" dirty="0"/>
              <a:t>1956: Dartmouth meeting: “Artificial Intelligence” adopted</a:t>
            </a:r>
          </a:p>
          <a:p>
            <a:pPr lvl="1" eaLnBrk="1" hangingPunct="1">
              <a:lnSpc>
                <a:spcPct val="80000"/>
              </a:lnSpc>
            </a:pPr>
            <a:r>
              <a:rPr lang="en-US" sz="1200" dirty="0"/>
              <a:t>1965: Robinson's complete algorithm for logical reasoning</a:t>
            </a:r>
          </a:p>
          <a:p>
            <a:pPr lvl="1" eaLnBrk="1" hangingPunct="1">
              <a:lnSpc>
                <a:spcPct val="80000"/>
              </a:lnSpc>
            </a:pPr>
            <a:endParaRPr lang="en-US" sz="600" dirty="0"/>
          </a:p>
          <a:p>
            <a:pPr eaLnBrk="1" hangingPunct="1">
              <a:lnSpc>
                <a:spcPct val="80000"/>
              </a:lnSpc>
            </a:pPr>
            <a:r>
              <a:rPr lang="en-US" sz="1400" dirty="0"/>
              <a:t>1970—90: Knowledge-based approaches</a:t>
            </a:r>
          </a:p>
          <a:p>
            <a:pPr lvl="1" eaLnBrk="1" hangingPunct="1">
              <a:lnSpc>
                <a:spcPct val="80000"/>
              </a:lnSpc>
            </a:pPr>
            <a:r>
              <a:rPr lang="en-US" sz="1200" dirty="0"/>
              <a:t>1969—79: Early development of knowledge-based systems</a:t>
            </a:r>
          </a:p>
          <a:p>
            <a:pPr lvl="1" eaLnBrk="1" hangingPunct="1">
              <a:lnSpc>
                <a:spcPct val="80000"/>
              </a:lnSpc>
            </a:pPr>
            <a:r>
              <a:rPr lang="en-US" sz="1200" dirty="0"/>
              <a:t>1980—88: Expert systems industry booms</a:t>
            </a:r>
          </a:p>
          <a:p>
            <a:pPr lvl="1" eaLnBrk="1" hangingPunct="1">
              <a:lnSpc>
                <a:spcPct val="80000"/>
              </a:lnSpc>
            </a:pPr>
            <a:r>
              <a:rPr lang="en-US" sz="1200" dirty="0"/>
              <a:t>1988—93: Expert systems industry busts: “AI Winter”</a:t>
            </a:r>
          </a:p>
          <a:p>
            <a:pPr lvl="1" eaLnBrk="1" hangingPunct="1">
              <a:lnSpc>
                <a:spcPct val="80000"/>
              </a:lnSpc>
            </a:pPr>
            <a:endParaRPr lang="en-US" sz="600" dirty="0"/>
          </a:p>
          <a:p>
            <a:pPr eaLnBrk="1" hangingPunct="1">
              <a:lnSpc>
                <a:spcPct val="80000"/>
              </a:lnSpc>
            </a:pPr>
            <a:r>
              <a:rPr lang="en-US" sz="1400" dirty="0"/>
              <a:t>1990—: Statistical approaches</a:t>
            </a:r>
          </a:p>
          <a:p>
            <a:pPr lvl="1" eaLnBrk="1" hangingPunct="1">
              <a:lnSpc>
                <a:spcPct val="80000"/>
              </a:lnSpc>
            </a:pPr>
            <a:r>
              <a:rPr lang="en-US" sz="1200" dirty="0"/>
              <a:t>Resurgence of probability, focus on uncertainty</a:t>
            </a:r>
          </a:p>
          <a:p>
            <a:pPr lvl="1" eaLnBrk="1" hangingPunct="1">
              <a:lnSpc>
                <a:spcPct val="80000"/>
              </a:lnSpc>
            </a:pPr>
            <a:r>
              <a:rPr lang="en-US" sz="1200" dirty="0"/>
              <a:t>General increase in technical depth</a:t>
            </a:r>
          </a:p>
          <a:p>
            <a:pPr lvl="1" eaLnBrk="1" hangingPunct="1">
              <a:lnSpc>
                <a:spcPct val="80000"/>
              </a:lnSpc>
            </a:pPr>
            <a:r>
              <a:rPr lang="en-US" sz="1200" dirty="0"/>
              <a:t>Agents and learning systems… “AI Spring”?</a:t>
            </a:r>
          </a:p>
          <a:p>
            <a:pPr eaLnBrk="1" hangingPunct="1">
              <a:lnSpc>
                <a:spcPct val="80000"/>
              </a:lnSpc>
            </a:pPr>
            <a:endParaRPr lang="en-US" sz="1000" dirty="0"/>
          </a:p>
          <a:p>
            <a:pPr eaLnBrk="1" hangingPunct="1">
              <a:lnSpc>
                <a:spcPct val="80000"/>
              </a:lnSpc>
            </a:pPr>
            <a:r>
              <a:rPr lang="en-US" sz="1400" dirty="0"/>
              <a:t>2000—: Where are we now?     </a:t>
            </a: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98792" y="1047750"/>
            <a:ext cx="2630807" cy="36575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93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934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93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934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6934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6934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934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6934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6934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934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9347">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69347">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69347">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69347">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69347">
                                            <p:txEl>
                                              <p:pRg st="17" end="1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69347">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solidFill>
                  <a:schemeClr val="tx1"/>
                </a:solidFill>
              </a:rPr>
              <a:t>What Can AI Do?</a:t>
            </a:r>
          </a:p>
        </p:txBody>
      </p:sp>
      <p:sp>
        <p:nvSpPr>
          <p:cNvPr id="541699" name="Rectangle 3"/>
          <p:cNvSpPr>
            <a:spLocks noGrp="1" noChangeArrowheads="1"/>
          </p:cNvSpPr>
          <p:nvPr>
            <p:ph type="body" idx="1"/>
          </p:nvPr>
        </p:nvSpPr>
        <p:spPr>
          <a:xfrm>
            <a:off x="609600" y="1047750"/>
            <a:ext cx="8534400" cy="3546873"/>
          </a:xfrm>
        </p:spPr>
        <p:txBody>
          <a:bodyPr/>
          <a:lstStyle/>
          <a:p>
            <a:pPr eaLnBrk="1" hangingPunct="1">
              <a:lnSpc>
                <a:spcPct val="80000"/>
              </a:lnSpc>
              <a:buFont typeface="Wingdings" panose="05000000000000000000" pitchFamily="2" charset="2"/>
              <a:buNone/>
            </a:pPr>
            <a:r>
              <a:rPr lang="en-US" sz="1500" dirty="0">
                <a:solidFill>
                  <a:schemeClr val="tx1"/>
                </a:solidFill>
              </a:rPr>
              <a:t>Quiz: Which of the following can be done at present?</a:t>
            </a:r>
          </a:p>
          <a:p>
            <a:pPr eaLnBrk="1" hangingPunct="1">
              <a:lnSpc>
                <a:spcPct val="80000"/>
              </a:lnSpc>
            </a:pPr>
            <a:endParaRPr lang="en-US" sz="1500" dirty="0">
              <a:solidFill>
                <a:schemeClr val="tx1"/>
              </a:solidFill>
            </a:endParaRPr>
          </a:p>
          <a:p>
            <a:pPr eaLnBrk="1" hangingPunct="1">
              <a:lnSpc>
                <a:spcPct val="80000"/>
              </a:lnSpc>
            </a:pPr>
            <a:r>
              <a:rPr lang="en-US" sz="1500" dirty="0"/>
              <a:t>Play a decent game of table tennis?</a:t>
            </a:r>
          </a:p>
          <a:p>
            <a:pPr eaLnBrk="1" hangingPunct="1">
              <a:lnSpc>
                <a:spcPct val="80000"/>
              </a:lnSpc>
            </a:pPr>
            <a:r>
              <a:rPr lang="en-US" sz="1500" dirty="0"/>
              <a:t>Play a decent game of Jeopardy?</a:t>
            </a:r>
          </a:p>
          <a:p>
            <a:pPr eaLnBrk="1" hangingPunct="1">
              <a:lnSpc>
                <a:spcPct val="80000"/>
              </a:lnSpc>
            </a:pPr>
            <a:r>
              <a:rPr lang="en-US" sz="1500" dirty="0"/>
              <a:t>Drive safely along a curving mountain road?</a:t>
            </a:r>
          </a:p>
          <a:p>
            <a:pPr eaLnBrk="1" hangingPunct="1">
              <a:lnSpc>
                <a:spcPct val="80000"/>
              </a:lnSpc>
            </a:pPr>
            <a:r>
              <a:rPr lang="en-US" sz="1500" dirty="0"/>
              <a:t>Drive safely along Telegraph Avenue?</a:t>
            </a:r>
          </a:p>
          <a:p>
            <a:pPr eaLnBrk="1" hangingPunct="1">
              <a:lnSpc>
                <a:spcPct val="80000"/>
              </a:lnSpc>
            </a:pPr>
            <a:r>
              <a:rPr lang="en-US" sz="1500" dirty="0"/>
              <a:t>Buy a week's worth of groceries on the web?</a:t>
            </a:r>
          </a:p>
          <a:p>
            <a:pPr eaLnBrk="1" hangingPunct="1">
              <a:lnSpc>
                <a:spcPct val="80000"/>
              </a:lnSpc>
            </a:pPr>
            <a:r>
              <a:rPr lang="en-US" sz="1500" dirty="0"/>
              <a:t>Buy a week's worth of groceries at Berkeley Bowl?</a:t>
            </a:r>
          </a:p>
          <a:p>
            <a:pPr eaLnBrk="1" hangingPunct="1">
              <a:lnSpc>
                <a:spcPct val="80000"/>
              </a:lnSpc>
            </a:pPr>
            <a:r>
              <a:rPr lang="en-US" sz="1500" dirty="0"/>
              <a:t>Discover and prove a new mathematical theorem?</a:t>
            </a:r>
          </a:p>
          <a:p>
            <a:pPr eaLnBrk="1" hangingPunct="1">
              <a:lnSpc>
                <a:spcPct val="80000"/>
              </a:lnSpc>
            </a:pPr>
            <a:r>
              <a:rPr lang="en-US" sz="1500" dirty="0"/>
              <a:t>Converse successfully with another person for an hour?</a:t>
            </a:r>
          </a:p>
          <a:p>
            <a:pPr eaLnBrk="1" hangingPunct="1">
              <a:lnSpc>
                <a:spcPct val="80000"/>
              </a:lnSpc>
            </a:pPr>
            <a:r>
              <a:rPr lang="en-US" sz="1500" dirty="0"/>
              <a:t>Perform a surgical operation?</a:t>
            </a:r>
          </a:p>
          <a:p>
            <a:pPr eaLnBrk="1" hangingPunct="1">
              <a:lnSpc>
                <a:spcPct val="80000"/>
              </a:lnSpc>
            </a:pPr>
            <a:r>
              <a:rPr lang="en-US" sz="1500" dirty="0"/>
              <a:t>Put away the dishes and fold the laundry?</a:t>
            </a:r>
          </a:p>
          <a:p>
            <a:pPr eaLnBrk="1" hangingPunct="1">
              <a:lnSpc>
                <a:spcPct val="80000"/>
              </a:lnSpc>
            </a:pPr>
            <a:r>
              <a:rPr lang="en-US" sz="1500" dirty="0"/>
              <a:t>Translate spoken Chinese into spoken English in real time?</a:t>
            </a:r>
          </a:p>
          <a:p>
            <a:pPr eaLnBrk="1" hangingPunct="1">
              <a:lnSpc>
                <a:spcPct val="80000"/>
              </a:lnSpc>
            </a:pPr>
            <a:r>
              <a:rPr lang="en-US" sz="1500" dirty="0"/>
              <a:t>Write an intentionally funny story?</a:t>
            </a:r>
          </a:p>
        </p:txBody>
      </p:sp>
      <p:sp>
        <p:nvSpPr>
          <p:cNvPr id="541700" name="Freeform 4"/>
          <p:cNvSpPr/>
          <p:nvPr/>
        </p:nvSpPr>
        <p:spPr bwMode="auto">
          <a:xfrm>
            <a:off x="609600" y="15049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ln>
        </p:spPr>
        <p:txBody>
          <a:bodyPr lIns="68579" tIns="34289" rIns="68579" bIns="34289"/>
          <a:lstStyle/>
          <a:p>
            <a:endParaRPr lang="en-US"/>
          </a:p>
        </p:txBody>
      </p:sp>
      <p:sp>
        <p:nvSpPr>
          <p:cNvPr id="541704" name="Freeform 8"/>
          <p:cNvSpPr/>
          <p:nvPr/>
        </p:nvSpPr>
        <p:spPr bwMode="auto">
          <a:xfrm>
            <a:off x="628650" y="19621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ln>
        </p:spPr>
        <p:txBody>
          <a:bodyPr lIns="68579" tIns="34289" rIns="68579" bIns="34289"/>
          <a:lstStyle/>
          <a:p>
            <a:endParaRPr lang="en-US"/>
          </a:p>
        </p:txBody>
      </p:sp>
      <p:sp>
        <p:nvSpPr>
          <p:cNvPr id="541705" name="Freeform 9"/>
          <p:cNvSpPr/>
          <p:nvPr/>
        </p:nvSpPr>
        <p:spPr bwMode="auto">
          <a:xfrm>
            <a:off x="619125" y="24193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ln>
        </p:spPr>
        <p:txBody>
          <a:bodyPr lIns="68579" tIns="34289" rIns="68579" bIns="34289"/>
          <a:lstStyle/>
          <a:p>
            <a:endParaRPr lang="en-US"/>
          </a:p>
        </p:txBody>
      </p:sp>
      <p:sp>
        <p:nvSpPr>
          <p:cNvPr id="541706" name="Freeform 10"/>
          <p:cNvSpPr/>
          <p:nvPr/>
        </p:nvSpPr>
        <p:spPr bwMode="auto">
          <a:xfrm>
            <a:off x="619125" y="37909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ln>
        </p:spPr>
        <p:txBody>
          <a:bodyPr lIns="68579" tIns="34289" rIns="68579" bIns="34289"/>
          <a:lstStyle/>
          <a:p>
            <a:endParaRPr lang="en-US"/>
          </a:p>
        </p:txBody>
      </p:sp>
      <p:sp>
        <p:nvSpPr>
          <p:cNvPr id="541709" name="Freeform 13"/>
          <p:cNvSpPr/>
          <p:nvPr/>
        </p:nvSpPr>
        <p:spPr bwMode="auto">
          <a:xfrm>
            <a:off x="628649" y="2647950"/>
            <a:ext cx="170260" cy="17145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ln>
        </p:spPr>
        <p:txBody>
          <a:bodyPr lIns="68579" tIns="34289" rIns="68579" bIns="34289"/>
          <a:lstStyle/>
          <a:p>
            <a:endParaRPr lang="en-US"/>
          </a:p>
        </p:txBody>
      </p:sp>
      <p:sp>
        <p:nvSpPr>
          <p:cNvPr id="541710" name="Freeform 14"/>
          <p:cNvSpPr/>
          <p:nvPr/>
        </p:nvSpPr>
        <p:spPr bwMode="auto">
          <a:xfrm>
            <a:off x="628649" y="3105150"/>
            <a:ext cx="170260" cy="17145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ln>
        </p:spPr>
        <p:txBody>
          <a:bodyPr lIns="68579" tIns="34289" rIns="68579" bIns="34289"/>
          <a:lstStyle/>
          <a:p>
            <a:endParaRPr lang="en-US"/>
          </a:p>
        </p:txBody>
      </p:sp>
      <p:sp>
        <p:nvSpPr>
          <p:cNvPr id="541712" name="Freeform 16"/>
          <p:cNvSpPr/>
          <p:nvPr/>
        </p:nvSpPr>
        <p:spPr bwMode="auto">
          <a:xfrm>
            <a:off x="628649" y="4019550"/>
            <a:ext cx="170260" cy="17145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ln>
        </p:spPr>
        <p:txBody>
          <a:bodyPr lIns="68579" tIns="34289" rIns="68579" bIns="34289"/>
          <a:lstStyle/>
          <a:p>
            <a:endParaRPr lang="en-US"/>
          </a:p>
        </p:txBody>
      </p:sp>
      <p:grpSp>
        <p:nvGrpSpPr>
          <p:cNvPr id="2" name="Group 20"/>
          <p:cNvGrpSpPr/>
          <p:nvPr/>
        </p:nvGrpSpPr>
        <p:grpSpPr bwMode="auto">
          <a:xfrm>
            <a:off x="628649" y="2876550"/>
            <a:ext cx="228600" cy="171450"/>
            <a:chOff x="4896" y="2256"/>
            <a:chExt cx="432" cy="816"/>
          </a:xfrm>
        </p:grpSpPr>
        <p:sp>
          <p:nvSpPr>
            <p:cNvPr id="15380" name="Freeform 21"/>
            <p:cNvSpPr/>
            <p:nvPr/>
          </p:nvSpPr>
          <p:spPr bwMode="auto">
            <a:xfrm>
              <a:off x="4896" y="2256"/>
              <a:ext cx="432" cy="624"/>
            </a:xfrm>
            <a:custGeom>
              <a:avLst/>
              <a:gdLst>
                <a:gd name="T0" fmla="*/ 0 w 432"/>
                <a:gd name="T1" fmla="*/ 192 h 624"/>
                <a:gd name="T2" fmla="*/ 96 w 432"/>
                <a:gd name="T3" fmla="*/ 0 h 624"/>
                <a:gd name="T4" fmla="*/ 336 w 432"/>
                <a:gd name="T5" fmla="*/ 0 h 624"/>
                <a:gd name="T6" fmla="*/ 432 w 432"/>
                <a:gd name="T7" fmla="*/ 192 h 624"/>
                <a:gd name="T8" fmla="*/ 336 w 432"/>
                <a:gd name="T9" fmla="*/ 384 h 624"/>
                <a:gd name="T10" fmla="*/ 240 w 432"/>
                <a:gd name="T11" fmla="*/ 432 h 624"/>
                <a:gd name="T12" fmla="*/ 240 w 432"/>
                <a:gd name="T13" fmla="*/ 624 h 624"/>
                <a:gd name="T14" fmla="*/ 144 w 432"/>
                <a:gd name="T15" fmla="*/ 624 h 624"/>
                <a:gd name="T16" fmla="*/ 144 w 432"/>
                <a:gd name="T17" fmla="*/ 384 h 624"/>
                <a:gd name="T18" fmla="*/ 288 w 432"/>
                <a:gd name="T19" fmla="*/ 288 h 624"/>
                <a:gd name="T20" fmla="*/ 336 w 432"/>
                <a:gd name="T21" fmla="*/ 192 h 624"/>
                <a:gd name="T22" fmla="*/ 288 w 432"/>
                <a:gd name="T23" fmla="*/ 96 h 624"/>
                <a:gd name="T24" fmla="*/ 144 w 432"/>
                <a:gd name="T25" fmla="*/ 96 h 624"/>
                <a:gd name="T26" fmla="*/ 96 w 432"/>
                <a:gd name="T27" fmla="*/ 240 h 624"/>
                <a:gd name="T28" fmla="*/ 0 w 432"/>
                <a:gd name="T29" fmla="*/ 192 h 6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624"/>
                <a:gd name="T47" fmla="*/ 432 w 432"/>
                <a:gd name="T48" fmla="*/ 624 h 6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624">
                  <a:moveTo>
                    <a:pt x="0" y="192"/>
                  </a:moveTo>
                  <a:lnTo>
                    <a:pt x="96" y="0"/>
                  </a:lnTo>
                  <a:lnTo>
                    <a:pt x="336" y="0"/>
                  </a:lnTo>
                  <a:lnTo>
                    <a:pt x="432" y="192"/>
                  </a:lnTo>
                  <a:lnTo>
                    <a:pt x="336" y="384"/>
                  </a:lnTo>
                  <a:lnTo>
                    <a:pt x="240" y="432"/>
                  </a:lnTo>
                  <a:lnTo>
                    <a:pt x="240" y="624"/>
                  </a:lnTo>
                  <a:lnTo>
                    <a:pt x="144" y="624"/>
                  </a:lnTo>
                  <a:lnTo>
                    <a:pt x="144" y="384"/>
                  </a:lnTo>
                  <a:lnTo>
                    <a:pt x="288" y="288"/>
                  </a:lnTo>
                  <a:lnTo>
                    <a:pt x="336" y="192"/>
                  </a:lnTo>
                  <a:lnTo>
                    <a:pt x="288" y="96"/>
                  </a:lnTo>
                  <a:lnTo>
                    <a:pt x="144" y="96"/>
                  </a:lnTo>
                  <a:lnTo>
                    <a:pt x="96" y="240"/>
                  </a:lnTo>
                  <a:lnTo>
                    <a:pt x="0" y="192"/>
                  </a:lnTo>
                  <a:close/>
                </a:path>
              </a:pathLst>
            </a:custGeom>
            <a:solidFill>
              <a:schemeClr val="accent2"/>
            </a:solidFill>
            <a:ln w="9525">
              <a:solidFill>
                <a:schemeClr val="tx1"/>
              </a:solidFill>
              <a:round/>
            </a:ln>
          </p:spPr>
          <p:txBody>
            <a:bodyPr/>
            <a:lstStyle/>
            <a:p>
              <a:endParaRPr lang="en-US"/>
            </a:p>
          </p:txBody>
        </p:sp>
        <p:sp>
          <p:nvSpPr>
            <p:cNvPr id="15381" name="Freeform 22"/>
            <p:cNvSpPr/>
            <p:nvPr/>
          </p:nvSpPr>
          <p:spPr bwMode="auto">
            <a:xfrm>
              <a:off x="5040" y="2976"/>
              <a:ext cx="96" cy="96"/>
            </a:xfrm>
            <a:custGeom>
              <a:avLst/>
              <a:gdLst>
                <a:gd name="T0" fmla="*/ 96 w 96"/>
                <a:gd name="T1" fmla="*/ 0 h 96"/>
                <a:gd name="T2" fmla="*/ 0 w 96"/>
                <a:gd name="T3" fmla="*/ 0 h 96"/>
                <a:gd name="T4" fmla="*/ 0 w 96"/>
                <a:gd name="T5" fmla="*/ 96 h 96"/>
                <a:gd name="T6" fmla="*/ 96 w 96"/>
                <a:gd name="T7" fmla="*/ 96 h 96"/>
                <a:gd name="T8" fmla="*/ 96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96" y="0"/>
                  </a:moveTo>
                  <a:lnTo>
                    <a:pt x="0" y="0"/>
                  </a:lnTo>
                  <a:lnTo>
                    <a:pt x="0" y="96"/>
                  </a:lnTo>
                  <a:lnTo>
                    <a:pt x="96" y="96"/>
                  </a:lnTo>
                  <a:lnTo>
                    <a:pt x="96" y="0"/>
                  </a:lnTo>
                  <a:close/>
                </a:path>
              </a:pathLst>
            </a:custGeom>
            <a:solidFill>
              <a:schemeClr val="accent2"/>
            </a:solidFill>
            <a:ln w="9525">
              <a:solidFill>
                <a:schemeClr val="tx1"/>
              </a:solidFill>
              <a:round/>
            </a:ln>
          </p:spPr>
          <p:txBody>
            <a:bodyPr/>
            <a:lstStyle/>
            <a:p>
              <a:endParaRPr lang="en-US"/>
            </a:p>
          </p:txBody>
        </p:sp>
      </p:grpSp>
      <p:grpSp>
        <p:nvGrpSpPr>
          <p:cNvPr id="3" name="Group 23"/>
          <p:cNvGrpSpPr/>
          <p:nvPr/>
        </p:nvGrpSpPr>
        <p:grpSpPr bwMode="auto">
          <a:xfrm>
            <a:off x="628649" y="3333750"/>
            <a:ext cx="228600" cy="171450"/>
            <a:chOff x="4896" y="2256"/>
            <a:chExt cx="432" cy="816"/>
          </a:xfrm>
        </p:grpSpPr>
        <p:sp>
          <p:nvSpPr>
            <p:cNvPr id="15378" name="Freeform 24"/>
            <p:cNvSpPr/>
            <p:nvPr/>
          </p:nvSpPr>
          <p:spPr bwMode="auto">
            <a:xfrm>
              <a:off x="4896" y="2256"/>
              <a:ext cx="432" cy="624"/>
            </a:xfrm>
            <a:custGeom>
              <a:avLst/>
              <a:gdLst>
                <a:gd name="T0" fmla="*/ 0 w 432"/>
                <a:gd name="T1" fmla="*/ 192 h 624"/>
                <a:gd name="T2" fmla="*/ 96 w 432"/>
                <a:gd name="T3" fmla="*/ 0 h 624"/>
                <a:gd name="T4" fmla="*/ 336 w 432"/>
                <a:gd name="T5" fmla="*/ 0 h 624"/>
                <a:gd name="T6" fmla="*/ 432 w 432"/>
                <a:gd name="T7" fmla="*/ 192 h 624"/>
                <a:gd name="T8" fmla="*/ 336 w 432"/>
                <a:gd name="T9" fmla="*/ 384 h 624"/>
                <a:gd name="T10" fmla="*/ 240 w 432"/>
                <a:gd name="T11" fmla="*/ 432 h 624"/>
                <a:gd name="T12" fmla="*/ 240 w 432"/>
                <a:gd name="T13" fmla="*/ 624 h 624"/>
                <a:gd name="T14" fmla="*/ 144 w 432"/>
                <a:gd name="T15" fmla="*/ 624 h 624"/>
                <a:gd name="T16" fmla="*/ 144 w 432"/>
                <a:gd name="T17" fmla="*/ 384 h 624"/>
                <a:gd name="T18" fmla="*/ 288 w 432"/>
                <a:gd name="T19" fmla="*/ 288 h 624"/>
                <a:gd name="T20" fmla="*/ 336 w 432"/>
                <a:gd name="T21" fmla="*/ 192 h 624"/>
                <a:gd name="T22" fmla="*/ 288 w 432"/>
                <a:gd name="T23" fmla="*/ 96 h 624"/>
                <a:gd name="T24" fmla="*/ 144 w 432"/>
                <a:gd name="T25" fmla="*/ 96 h 624"/>
                <a:gd name="T26" fmla="*/ 96 w 432"/>
                <a:gd name="T27" fmla="*/ 240 h 624"/>
                <a:gd name="T28" fmla="*/ 0 w 432"/>
                <a:gd name="T29" fmla="*/ 192 h 6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624"/>
                <a:gd name="T47" fmla="*/ 432 w 432"/>
                <a:gd name="T48" fmla="*/ 624 h 6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624">
                  <a:moveTo>
                    <a:pt x="0" y="192"/>
                  </a:moveTo>
                  <a:lnTo>
                    <a:pt x="96" y="0"/>
                  </a:lnTo>
                  <a:lnTo>
                    <a:pt x="336" y="0"/>
                  </a:lnTo>
                  <a:lnTo>
                    <a:pt x="432" y="192"/>
                  </a:lnTo>
                  <a:lnTo>
                    <a:pt x="336" y="384"/>
                  </a:lnTo>
                  <a:lnTo>
                    <a:pt x="240" y="432"/>
                  </a:lnTo>
                  <a:lnTo>
                    <a:pt x="240" y="624"/>
                  </a:lnTo>
                  <a:lnTo>
                    <a:pt x="144" y="624"/>
                  </a:lnTo>
                  <a:lnTo>
                    <a:pt x="144" y="384"/>
                  </a:lnTo>
                  <a:lnTo>
                    <a:pt x="288" y="288"/>
                  </a:lnTo>
                  <a:lnTo>
                    <a:pt x="336" y="192"/>
                  </a:lnTo>
                  <a:lnTo>
                    <a:pt x="288" y="96"/>
                  </a:lnTo>
                  <a:lnTo>
                    <a:pt x="144" y="96"/>
                  </a:lnTo>
                  <a:lnTo>
                    <a:pt x="96" y="240"/>
                  </a:lnTo>
                  <a:lnTo>
                    <a:pt x="0" y="192"/>
                  </a:lnTo>
                  <a:close/>
                </a:path>
              </a:pathLst>
            </a:custGeom>
            <a:solidFill>
              <a:schemeClr val="accent2"/>
            </a:solidFill>
            <a:ln w="9525">
              <a:solidFill>
                <a:schemeClr val="tx1"/>
              </a:solidFill>
              <a:round/>
            </a:ln>
          </p:spPr>
          <p:txBody>
            <a:bodyPr/>
            <a:lstStyle/>
            <a:p>
              <a:endParaRPr lang="en-US"/>
            </a:p>
          </p:txBody>
        </p:sp>
        <p:sp>
          <p:nvSpPr>
            <p:cNvPr id="15379" name="Freeform 25"/>
            <p:cNvSpPr/>
            <p:nvPr/>
          </p:nvSpPr>
          <p:spPr bwMode="auto">
            <a:xfrm>
              <a:off x="5040" y="2976"/>
              <a:ext cx="96" cy="96"/>
            </a:xfrm>
            <a:custGeom>
              <a:avLst/>
              <a:gdLst>
                <a:gd name="T0" fmla="*/ 96 w 96"/>
                <a:gd name="T1" fmla="*/ 0 h 96"/>
                <a:gd name="T2" fmla="*/ 0 w 96"/>
                <a:gd name="T3" fmla="*/ 0 h 96"/>
                <a:gd name="T4" fmla="*/ 0 w 96"/>
                <a:gd name="T5" fmla="*/ 96 h 96"/>
                <a:gd name="T6" fmla="*/ 96 w 96"/>
                <a:gd name="T7" fmla="*/ 96 h 96"/>
                <a:gd name="T8" fmla="*/ 96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96" y="0"/>
                  </a:moveTo>
                  <a:lnTo>
                    <a:pt x="0" y="0"/>
                  </a:lnTo>
                  <a:lnTo>
                    <a:pt x="0" y="96"/>
                  </a:lnTo>
                  <a:lnTo>
                    <a:pt x="96" y="96"/>
                  </a:lnTo>
                  <a:lnTo>
                    <a:pt x="96" y="0"/>
                  </a:lnTo>
                  <a:close/>
                </a:path>
              </a:pathLst>
            </a:custGeom>
            <a:solidFill>
              <a:schemeClr val="accent2"/>
            </a:solidFill>
            <a:ln w="9525">
              <a:solidFill>
                <a:schemeClr val="tx1"/>
              </a:solidFill>
              <a:round/>
            </a:ln>
          </p:spPr>
          <p:txBody>
            <a:bodyPr/>
            <a:lstStyle/>
            <a:p>
              <a:endParaRPr lang="en-US"/>
            </a:p>
          </p:txBody>
        </p:sp>
      </p:grpSp>
      <p:grpSp>
        <p:nvGrpSpPr>
          <p:cNvPr id="4" name="Group 20"/>
          <p:cNvGrpSpPr/>
          <p:nvPr/>
        </p:nvGrpSpPr>
        <p:grpSpPr bwMode="auto">
          <a:xfrm>
            <a:off x="628649" y="2190750"/>
            <a:ext cx="228600" cy="171450"/>
            <a:chOff x="4896" y="2256"/>
            <a:chExt cx="432" cy="816"/>
          </a:xfrm>
        </p:grpSpPr>
        <p:sp>
          <p:nvSpPr>
            <p:cNvPr id="15376" name="Freeform 21"/>
            <p:cNvSpPr/>
            <p:nvPr/>
          </p:nvSpPr>
          <p:spPr bwMode="auto">
            <a:xfrm>
              <a:off x="4896" y="2256"/>
              <a:ext cx="432" cy="624"/>
            </a:xfrm>
            <a:custGeom>
              <a:avLst/>
              <a:gdLst>
                <a:gd name="T0" fmla="*/ 0 w 432"/>
                <a:gd name="T1" fmla="*/ 192 h 624"/>
                <a:gd name="T2" fmla="*/ 96 w 432"/>
                <a:gd name="T3" fmla="*/ 0 h 624"/>
                <a:gd name="T4" fmla="*/ 336 w 432"/>
                <a:gd name="T5" fmla="*/ 0 h 624"/>
                <a:gd name="T6" fmla="*/ 432 w 432"/>
                <a:gd name="T7" fmla="*/ 192 h 624"/>
                <a:gd name="T8" fmla="*/ 336 w 432"/>
                <a:gd name="T9" fmla="*/ 384 h 624"/>
                <a:gd name="T10" fmla="*/ 240 w 432"/>
                <a:gd name="T11" fmla="*/ 432 h 624"/>
                <a:gd name="T12" fmla="*/ 240 w 432"/>
                <a:gd name="T13" fmla="*/ 624 h 624"/>
                <a:gd name="T14" fmla="*/ 144 w 432"/>
                <a:gd name="T15" fmla="*/ 624 h 624"/>
                <a:gd name="T16" fmla="*/ 144 w 432"/>
                <a:gd name="T17" fmla="*/ 384 h 624"/>
                <a:gd name="T18" fmla="*/ 288 w 432"/>
                <a:gd name="T19" fmla="*/ 288 h 624"/>
                <a:gd name="T20" fmla="*/ 336 w 432"/>
                <a:gd name="T21" fmla="*/ 192 h 624"/>
                <a:gd name="T22" fmla="*/ 288 w 432"/>
                <a:gd name="T23" fmla="*/ 96 h 624"/>
                <a:gd name="T24" fmla="*/ 144 w 432"/>
                <a:gd name="T25" fmla="*/ 96 h 624"/>
                <a:gd name="T26" fmla="*/ 96 w 432"/>
                <a:gd name="T27" fmla="*/ 240 h 624"/>
                <a:gd name="T28" fmla="*/ 0 w 432"/>
                <a:gd name="T29" fmla="*/ 192 h 6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624"/>
                <a:gd name="T47" fmla="*/ 432 w 432"/>
                <a:gd name="T48" fmla="*/ 624 h 6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624">
                  <a:moveTo>
                    <a:pt x="0" y="192"/>
                  </a:moveTo>
                  <a:lnTo>
                    <a:pt x="96" y="0"/>
                  </a:lnTo>
                  <a:lnTo>
                    <a:pt x="336" y="0"/>
                  </a:lnTo>
                  <a:lnTo>
                    <a:pt x="432" y="192"/>
                  </a:lnTo>
                  <a:lnTo>
                    <a:pt x="336" y="384"/>
                  </a:lnTo>
                  <a:lnTo>
                    <a:pt x="240" y="432"/>
                  </a:lnTo>
                  <a:lnTo>
                    <a:pt x="240" y="624"/>
                  </a:lnTo>
                  <a:lnTo>
                    <a:pt x="144" y="624"/>
                  </a:lnTo>
                  <a:lnTo>
                    <a:pt x="144" y="384"/>
                  </a:lnTo>
                  <a:lnTo>
                    <a:pt x="288" y="288"/>
                  </a:lnTo>
                  <a:lnTo>
                    <a:pt x="336" y="192"/>
                  </a:lnTo>
                  <a:lnTo>
                    <a:pt x="288" y="96"/>
                  </a:lnTo>
                  <a:lnTo>
                    <a:pt x="144" y="96"/>
                  </a:lnTo>
                  <a:lnTo>
                    <a:pt x="96" y="240"/>
                  </a:lnTo>
                  <a:lnTo>
                    <a:pt x="0" y="192"/>
                  </a:lnTo>
                  <a:close/>
                </a:path>
              </a:pathLst>
            </a:custGeom>
            <a:solidFill>
              <a:schemeClr val="accent2"/>
            </a:solidFill>
            <a:ln w="9525">
              <a:solidFill>
                <a:schemeClr val="tx1"/>
              </a:solidFill>
              <a:round/>
            </a:ln>
          </p:spPr>
          <p:txBody>
            <a:bodyPr/>
            <a:lstStyle/>
            <a:p>
              <a:endParaRPr lang="en-US"/>
            </a:p>
          </p:txBody>
        </p:sp>
        <p:sp>
          <p:nvSpPr>
            <p:cNvPr id="15377" name="Freeform 22"/>
            <p:cNvSpPr/>
            <p:nvPr/>
          </p:nvSpPr>
          <p:spPr bwMode="auto">
            <a:xfrm>
              <a:off x="5040" y="2976"/>
              <a:ext cx="96" cy="96"/>
            </a:xfrm>
            <a:custGeom>
              <a:avLst/>
              <a:gdLst>
                <a:gd name="T0" fmla="*/ 96 w 96"/>
                <a:gd name="T1" fmla="*/ 0 h 96"/>
                <a:gd name="T2" fmla="*/ 0 w 96"/>
                <a:gd name="T3" fmla="*/ 0 h 96"/>
                <a:gd name="T4" fmla="*/ 0 w 96"/>
                <a:gd name="T5" fmla="*/ 96 h 96"/>
                <a:gd name="T6" fmla="*/ 96 w 96"/>
                <a:gd name="T7" fmla="*/ 96 h 96"/>
                <a:gd name="T8" fmla="*/ 96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96" y="0"/>
                  </a:moveTo>
                  <a:lnTo>
                    <a:pt x="0" y="0"/>
                  </a:lnTo>
                  <a:lnTo>
                    <a:pt x="0" y="96"/>
                  </a:lnTo>
                  <a:lnTo>
                    <a:pt x="96" y="96"/>
                  </a:lnTo>
                  <a:lnTo>
                    <a:pt x="96" y="0"/>
                  </a:lnTo>
                  <a:close/>
                </a:path>
              </a:pathLst>
            </a:custGeom>
            <a:solidFill>
              <a:schemeClr val="accent2"/>
            </a:solidFill>
            <a:ln w="9525">
              <a:solidFill>
                <a:schemeClr val="tx1"/>
              </a:solidFill>
              <a:round/>
            </a:ln>
          </p:spPr>
          <p:txBody>
            <a:bodyPr/>
            <a:lstStyle/>
            <a:p>
              <a:endParaRPr lang="en-US"/>
            </a:p>
          </p:txBody>
        </p:sp>
      </p:grpSp>
      <p:sp>
        <p:nvSpPr>
          <p:cNvPr id="21" name="Freeform 10"/>
          <p:cNvSpPr/>
          <p:nvPr/>
        </p:nvSpPr>
        <p:spPr bwMode="auto">
          <a:xfrm>
            <a:off x="619125" y="35623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ln>
        </p:spPr>
        <p:txBody>
          <a:bodyPr lIns="68579" tIns="34289" rIns="68579" bIns="34289"/>
          <a:lstStyle/>
          <a:p>
            <a:endParaRPr lang="en-US"/>
          </a:p>
        </p:txBody>
      </p:sp>
      <p:sp>
        <p:nvSpPr>
          <p:cNvPr id="22" name="Freeform 4"/>
          <p:cNvSpPr/>
          <p:nvPr/>
        </p:nvSpPr>
        <p:spPr bwMode="auto">
          <a:xfrm>
            <a:off x="619125" y="17335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ln>
        </p:spPr>
        <p:txBody>
          <a:bodyPr lIns="68579" tIns="34289" rIns="68579" bIns="34289"/>
          <a:lstStyle/>
          <a:p>
            <a:endParaRPr lang="en-US"/>
          </a:p>
        </p:txBody>
      </p:sp>
      <p:pic>
        <p:nvPicPr>
          <p:cNvPr id="23"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94341" y="1733550"/>
            <a:ext cx="3068150" cy="220979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16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17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16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16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17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169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1699">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170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41699">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170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41699">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41699">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4171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41699">
                                            <p:txEl>
                                              <p:pRg st="10" end="1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41699">
                                            <p:txEl>
                                              <p:pRg st="11" end="11"/>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41699">
                                            <p:txEl>
                                              <p:pRg st="12" end="12"/>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4170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41699">
                                            <p:txEl>
                                              <p:pRg st="13" end="13"/>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417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0" grpId="0" animBg="1"/>
      <p:bldP spid="541704" grpId="0" animBg="1"/>
      <p:bldP spid="541705" grpId="0" animBg="1"/>
      <p:bldP spid="541706" grpId="0" animBg="1"/>
      <p:bldP spid="541709" grpId="0" animBg="1"/>
      <p:bldP spid="541710" grpId="0" animBg="1"/>
      <p:bldP spid="541712"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solidFill>
                  <a:schemeClr val="tx1"/>
                </a:solidFill>
              </a:rPr>
              <a:t>Unintentionally Funny Stories</a:t>
            </a:r>
          </a:p>
        </p:txBody>
      </p:sp>
      <p:sp>
        <p:nvSpPr>
          <p:cNvPr id="571395" name="Rectangle 3"/>
          <p:cNvSpPr>
            <a:spLocks noGrp="1" noChangeArrowheads="1"/>
          </p:cNvSpPr>
          <p:nvPr>
            <p:ph type="body" idx="1"/>
          </p:nvPr>
        </p:nvSpPr>
        <p:spPr>
          <a:xfrm>
            <a:off x="152400" y="1082277"/>
            <a:ext cx="8610600" cy="3546873"/>
          </a:xfrm>
        </p:spPr>
        <p:txBody>
          <a:bodyPr/>
          <a:lstStyle/>
          <a:p>
            <a:pPr eaLnBrk="1" hangingPunct="1">
              <a:lnSpc>
                <a:spcPct val="80000"/>
              </a:lnSpc>
            </a:pPr>
            <a:r>
              <a:rPr lang="en-US" sz="2000" dirty="0"/>
              <a:t>One day Joe Bear was hungry.  He asked his friend</a:t>
            </a:r>
          </a:p>
          <a:p>
            <a:pPr eaLnBrk="1" hangingPunct="1">
              <a:lnSpc>
                <a:spcPct val="80000"/>
              </a:lnSpc>
              <a:spcBef>
                <a:spcPts val="0"/>
              </a:spcBef>
              <a:buNone/>
            </a:pPr>
            <a:r>
              <a:rPr lang="en-US" sz="2000" dirty="0"/>
              <a:t>	Irving Bird where some honey was.  Irving told him</a:t>
            </a:r>
          </a:p>
          <a:p>
            <a:pPr eaLnBrk="1" hangingPunct="1">
              <a:lnSpc>
                <a:spcPct val="80000"/>
              </a:lnSpc>
              <a:spcBef>
                <a:spcPts val="0"/>
              </a:spcBef>
              <a:buNone/>
            </a:pPr>
            <a:r>
              <a:rPr lang="en-US" sz="2000" dirty="0"/>
              <a:t>	there was a beehive in the oak tree.  Joe walked to</a:t>
            </a:r>
          </a:p>
          <a:p>
            <a:pPr eaLnBrk="1" hangingPunct="1">
              <a:lnSpc>
                <a:spcPct val="80000"/>
              </a:lnSpc>
              <a:spcBef>
                <a:spcPts val="0"/>
              </a:spcBef>
              <a:buNone/>
            </a:pPr>
            <a:r>
              <a:rPr lang="en-US" sz="2000" dirty="0"/>
              <a:t>	the oak tree.  He ate the beehive.  The End.</a:t>
            </a:r>
          </a:p>
          <a:p>
            <a:pPr eaLnBrk="1" hangingPunct="1">
              <a:lnSpc>
                <a:spcPct val="80000"/>
              </a:lnSpc>
            </a:pPr>
            <a:endParaRPr lang="en-US" sz="1400" dirty="0"/>
          </a:p>
          <a:p>
            <a:pPr eaLnBrk="1" hangingPunct="1">
              <a:lnSpc>
                <a:spcPct val="80000"/>
              </a:lnSpc>
            </a:pPr>
            <a:r>
              <a:rPr lang="en-US" sz="2000" dirty="0"/>
              <a:t>Henry Squirrel was thirsty.  He walked over to the</a:t>
            </a:r>
          </a:p>
          <a:p>
            <a:pPr eaLnBrk="1" hangingPunct="1">
              <a:lnSpc>
                <a:spcPct val="80000"/>
              </a:lnSpc>
              <a:spcBef>
                <a:spcPts val="0"/>
              </a:spcBef>
              <a:buNone/>
            </a:pPr>
            <a:r>
              <a:rPr lang="en-US" sz="2000" dirty="0"/>
              <a:t>	river bank where his good friend Bill Bird was sitting.</a:t>
            </a:r>
          </a:p>
          <a:p>
            <a:pPr eaLnBrk="1" hangingPunct="1">
              <a:lnSpc>
                <a:spcPct val="80000"/>
              </a:lnSpc>
              <a:spcBef>
                <a:spcPts val="0"/>
              </a:spcBef>
              <a:buNone/>
            </a:pPr>
            <a:r>
              <a:rPr lang="en-US" sz="2000" dirty="0"/>
              <a:t>	Henry	slipped and fell in the river.  Gravity drowned.</a:t>
            </a:r>
          </a:p>
          <a:p>
            <a:pPr eaLnBrk="1" hangingPunct="1">
              <a:lnSpc>
                <a:spcPct val="80000"/>
              </a:lnSpc>
              <a:spcBef>
                <a:spcPts val="0"/>
              </a:spcBef>
              <a:buNone/>
            </a:pPr>
            <a:r>
              <a:rPr lang="en-US" sz="2000" dirty="0"/>
              <a:t>	The End.</a:t>
            </a:r>
          </a:p>
          <a:p>
            <a:pPr eaLnBrk="1" hangingPunct="1">
              <a:lnSpc>
                <a:spcPct val="80000"/>
              </a:lnSpc>
            </a:pPr>
            <a:endParaRPr lang="en-US" sz="1400" dirty="0"/>
          </a:p>
          <a:p>
            <a:pPr eaLnBrk="1" hangingPunct="1">
              <a:lnSpc>
                <a:spcPct val="80000"/>
              </a:lnSpc>
            </a:pPr>
            <a:r>
              <a:rPr lang="en-US" sz="2000" dirty="0"/>
              <a:t>Once upon a time there was a dishonest fox and a vain crow.  One day the crow was sitting in his tree, holding a piece of cheese in his mouth.  He noticed that he was holding the piece of cheese.  He became hungry, and swallowed the cheese.  The fox walked over to the crow.  The End.</a:t>
            </a:r>
          </a:p>
        </p:txBody>
      </p:sp>
      <p:sp>
        <p:nvSpPr>
          <p:cNvPr id="16388" name="Text Box 4"/>
          <p:cNvSpPr txBox="1">
            <a:spLocks noChangeArrowheads="1"/>
          </p:cNvSpPr>
          <p:nvPr/>
        </p:nvSpPr>
        <p:spPr bwMode="auto">
          <a:xfrm>
            <a:off x="4572000" y="4781550"/>
            <a:ext cx="4552950" cy="315469"/>
          </a:xfrm>
          <a:prstGeom prst="rect">
            <a:avLst/>
          </a:prstGeom>
          <a:noFill/>
          <a:ln w="9525">
            <a:noFill/>
            <a:miter lim="800000"/>
          </a:ln>
        </p:spPr>
        <p:txBody>
          <a:bodyPr wrap="square" lIns="68579" tIns="34289" rIns="68579" bIns="34289">
            <a:spAutoFit/>
          </a:bodyPr>
          <a:lstStyle/>
          <a:p>
            <a:pPr algn="r">
              <a:spcBef>
                <a:spcPct val="50000"/>
              </a:spcBef>
            </a:pPr>
            <a:r>
              <a:rPr lang="en-US" sz="1600" dirty="0">
                <a:latin typeface="Calibri" panose="020F0502020204030204"/>
                <a:cs typeface="Calibri" panose="020F0502020204030204"/>
              </a:rPr>
              <a:t>[Shank, Tale-Spin System, 1984]</a:t>
            </a:r>
          </a:p>
        </p:txBody>
      </p:sp>
      <p:pic>
        <p:nvPicPr>
          <p:cNvPr id="28673" name="Pictur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28527" y="1063612"/>
            <a:ext cx="2986872" cy="2178075"/>
          </a:xfrm>
          <a:prstGeom prst="rect">
            <a:avLst/>
          </a:prstGeom>
          <a:noFill/>
          <a:ln w="9525">
            <a:noFill/>
            <a:miter lim="800000"/>
            <a:headEnd/>
            <a:tailEnd/>
          </a:ln>
          <a:effectLst/>
        </p:spPr>
      </p:pic>
      <p:pic>
        <p:nvPicPr>
          <p:cNvPr id="29698" name="Picture 2" descr="http://pleated-jeans.com/wp-content/uploads/2011/10/11529934470.png"/>
          <p:cNvPicPr>
            <a:picLocks noChangeAspect="1" noChangeArrowheads="1"/>
          </p:cNvPicPr>
          <p:nvPr/>
        </p:nvPicPr>
        <p:blipFill>
          <a:blip r:embed="rId4" cstate="print"/>
          <a:srcRect/>
          <a:stretch>
            <a:fillRect/>
          </a:stretch>
        </p:blipFill>
        <p:spPr bwMode="auto">
          <a:xfrm>
            <a:off x="3181350" y="1047750"/>
            <a:ext cx="2381250" cy="3571875"/>
          </a:xfrm>
          <a:prstGeom prst="rect">
            <a:avLst/>
          </a:prstGeom>
          <a:noFill/>
        </p:spPr>
      </p:pic>
      <p:pic>
        <p:nvPicPr>
          <p:cNvPr id="8" name="Picture 2" descr="http://pleated-jeans.com/wp-content/uploads/2011/10/11529934470.png"/>
          <p:cNvPicPr>
            <a:picLocks noChangeAspect="1" noChangeArrowheads="1"/>
          </p:cNvPicPr>
          <p:nvPr/>
        </p:nvPicPr>
        <p:blipFill>
          <a:blip r:embed="rId4" cstate="print">
            <a:lum bright="2000"/>
          </a:blip>
          <a:srcRect t="29867" b="55200"/>
          <a:stretch>
            <a:fillRect/>
          </a:stretch>
        </p:blipFill>
        <p:spPr bwMode="auto">
          <a:xfrm>
            <a:off x="3181350" y="1581150"/>
            <a:ext cx="2381250" cy="533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13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139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139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139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67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7139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139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139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7139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139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69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solidFill>
                  <a:schemeClr val="tx1"/>
                </a:solidFill>
              </a:rPr>
              <a:t>Natural Language</a:t>
            </a:r>
          </a:p>
        </p:txBody>
      </p:sp>
      <p:sp>
        <p:nvSpPr>
          <p:cNvPr id="542723" name="Rectangle 3"/>
          <p:cNvSpPr>
            <a:spLocks noGrp="1" noChangeArrowheads="1"/>
          </p:cNvSpPr>
          <p:nvPr>
            <p:ph type="body" idx="1"/>
          </p:nvPr>
        </p:nvSpPr>
        <p:spPr>
          <a:xfrm>
            <a:off x="342900" y="1034104"/>
            <a:ext cx="6400800" cy="3714750"/>
          </a:xfrm>
        </p:spPr>
        <p:txBody>
          <a:bodyPr/>
          <a:lstStyle/>
          <a:p>
            <a:pPr eaLnBrk="1" hangingPunct="1">
              <a:lnSpc>
                <a:spcPct val="80000"/>
              </a:lnSpc>
            </a:pPr>
            <a:r>
              <a:rPr lang="en-US" sz="1800" dirty="0"/>
              <a:t>Speech technologies (e.g. </a:t>
            </a:r>
            <a:r>
              <a:rPr lang="en-US" sz="1800" dirty="0" err="1"/>
              <a:t>Siri</a:t>
            </a:r>
            <a:r>
              <a:rPr lang="en-US" sz="1800" dirty="0"/>
              <a:t>)</a:t>
            </a:r>
          </a:p>
          <a:p>
            <a:pPr lvl="1" eaLnBrk="1" hangingPunct="1">
              <a:lnSpc>
                <a:spcPct val="80000"/>
              </a:lnSpc>
            </a:pPr>
            <a:r>
              <a:rPr lang="en-US" sz="1500" dirty="0"/>
              <a:t>Automatic speech recognition (ASR)</a:t>
            </a:r>
          </a:p>
          <a:p>
            <a:pPr lvl="1" eaLnBrk="1" hangingPunct="1">
              <a:lnSpc>
                <a:spcPct val="80000"/>
              </a:lnSpc>
            </a:pPr>
            <a:r>
              <a:rPr lang="en-US" sz="1500" dirty="0"/>
              <a:t>Text-to-speech synthesis (TTS)</a:t>
            </a:r>
          </a:p>
          <a:p>
            <a:pPr lvl="1" eaLnBrk="1" hangingPunct="1">
              <a:lnSpc>
                <a:spcPct val="80000"/>
              </a:lnSpc>
            </a:pPr>
            <a:r>
              <a:rPr lang="en-US" sz="1500" dirty="0"/>
              <a:t>Dialog systems</a:t>
            </a:r>
          </a:p>
          <a:p>
            <a:pPr lvl="1" eaLnBrk="1" hangingPunct="1">
              <a:lnSpc>
                <a:spcPct val="80000"/>
              </a:lnSpc>
            </a:pPr>
            <a:endParaRPr lang="en-US" sz="1500" dirty="0"/>
          </a:p>
        </p:txBody>
      </p:sp>
      <p:pic>
        <p:nvPicPr>
          <p:cNvPr id="17412" name="Picture 2"/>
          <p:cNvPicPr>
            <a:picLocks noChangeAspect="1" noChangeArrowheads="1"/>
          </p:cNvPicPr>
          <p:nvPr/>
        </p:nvPicPr>
        <p:blipFill>
          <a:blip r:embed="rId3" cstate="print"/>
          <a:srcRect/>
          <a:stretch>
            <a:fillRect/>
          </a:stretch>
        </p:blipFill>
        <p:spPr bwMode="auto">
          <a:xfrm>
            <a:off x="4267200" y="1047750"/>
            <a:ext cx="1783521" cy="1219200"/>
          </a:xfrm>
          <a:prstGeom prst="rect">
            <a:avLst/>
          </a:prstGeom>
          <a:noFill/>
          <a:ln w="12700">
            <a:noFill/>
            <a:miter lim="800000"/>
            <a:headEnd/>
            <a:tailEnd/>
          </a:ln>
        </p:spPr>
      </p:pic>
      <p:sp>
        <p:nvSpPr>
          <p:cNvPr id="5" name="TextBox 4"/>
          <p:cNvSpPr txBox="1"/>
          <p:nvPr/>
        </p:nvSpPr>
        <p:spPr>
          <a:xfrm>
            <a:off x="6734328" y="4835723"/>
            <a:ext cx="2409672" cy="307777"/>
          </a:xfrm>
          <a:prstGeom prst="rect">
            <a:avLst/>
          </a:prstGeom>
          <a:noFill/>
        </p:spPr>
        <p:txBody>
          <a:bodyPr wrap="none" rtlCol="0">
            <a:spAutoFit/>
          </a:bodyPr>
          <a:lstStyle/>
          <a:p>
            <a:r>
              <a:rPr lang="en-US" sz="1400" dirty="0">
                <a:solidFill>
                  <a:srgbClr val="FF0000"/>
                </a:solidFill>
                <a:latin typeface="Calibri" panose="020F0502020204030204"/>
                <a:cs typeface="Calibri" panose="020F0502020204030204"/>
              </a:rPr>
              <a:t>Demo: NLP – ASR </a:t>
            </a:r>
            <a:r>
              <a:rPr lang="en-US" sz="1400" dirty="0" err="1">
                <a:solidFill>
                  <a:srgbClr val="FF0000"/>
                </a:solidFill>
                <a:latin typeface="Calibri" panose="020F0502020204030204"/>
                <a:cs typeface="Calibri" panose="020F0502020204030204"/>
              </a:rPr>
              <a:t>tvsample.avi</a:t>
            </a:r>
            <a:endParaRPr lang="en-US" sz="1400" dirty="0">
              <a:solidFill>
                <a:srgbClr val="FF0000"/>
              </a:solidFill>
              <a:latin typeface="Calibri" panose="020F0502020204030204"/>
              <a:cs typeface="Calibri" panose="020F050202020403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solidFill>
                  <a:schemeClr val="tx1"/>
                </a:solidFill>
              </a:rPr>
              <a:t>Natural Language</a:t>
            </a:r>
          </a:p>
        </p:txBody>
      </p:sp>
      <p:sp>
        <p:nvSpPr>
          <p:cNvPr id="542723" name="Rectangle 3"/>
          <p:cNvSpPr>
            <a:spLocks noGrp="1" noChangeArrowheads="1"/>
          </p:cNvSpPr>
          <p:nvPr>
            <p:ph type="body" idx="1"/>
          </p:nvPr>
        </p:nvSpPr>
        <p:spPr>
          <a:xfrm>
            <a:off x="342900" y="1034104"/>
            <a:ext cx="6400800" cy="3714750"/>
          </a:xfrm>
        </p:spPr>
        <p:txBody>
          <a:bodyPr/>
          <a:lstStyle/>
          <a:p>
            <a:pPr eaLnBrk="1" hangingPunct="1">
              <a:lnSpc>
                <a:spcPct val="80000"/>
              </a:lnSpc>
            </a:pPr>
            <a:r>
              <a:rPr lang="en-US" sz="1800" dirty="0"/>
              <a:t>Speech technologies (e.g. </a:t>
            </a:r>
            <a:r>
              <a:rPr lang="en-US" sz="1800" dirty="0" err="1"/>
              <a:t>Siri</a:t>
            </a:r>
            <a:r>
              <a:rPr lang="en-US" sz="1800" dirty="0"/>
              <a:t>)</a:t>
            </a:r>
          </a:p>
          <a:p>
            <a:pPr lvl="1" eaLnBrk="1" hangingPunct="1">
              <a:lnSpc>
                <a:spcPct val="80000"/>
              </a:lnSpc>
            </a:pPr>
            <a:r>
              <a:rPr lang="en-US" sz="1500" dirty="0"/>
              <a:t>Automatic speech recognition (ASR)</a:t>
            </a:r>
          </a:p>
          <a:p>
            <a:pPr lvl="1" eaLnBrk="1" hangingPunct="1">
              <a:lnSpc>
                <a:spcPct val="80000"/>
              </a:lnSpc>
            </a:pPr>
            <a:r>
              <a:rPr lang="en-US" sz="1500" dirty="0"/>
              <a:t>Text-to-speech synthesis (TTS)</a:t>
            </a:r>
          </a:p>
          <a:p>
            <a:pPr lvl="1" eaLnBrk="1" hangingPunct="1">
              <a:lnSpc>
                <a:spcPct val="80000"/>
              </a:lnSpc>
            </a:pPr>
            <a:r>
              <a:rPr lang="en-US" sz="1500" dirty="0"/>
              <a:t>Dialog systems</a:t>
            </a:r>
          </a:p>
          <a:p>
            <a:pPr lvl="1" eaLnBrk="1" hangingPunct="1">
              <a:lnSpc>
                <a:spcPct val="80000"/>
              </a:lnSpc>
            </a:pPr>
            <a:endParaRPr lang="en-US" sz="1500" dirty="0"/>
          </a:p>
          <a:p>
            <a:pPr eaLnBrk="1" hangingPunct="1">
              <a:lnSpc>
                <a:spcPct val="80000"/>
              </a:lnSpc>
            </a:pPr>
            <a:r>
              <a:rPr lang="en-US" sz="1800" dirty="0"/>
              <a:t>Language processing technologies</a:t>
            </a:r>
          </a:p>
          <a:p>
            <a:pPr lvl="1" eaLnBrk="1" hangingPunct="1">
              <a:lnSpc>
                <a:spcPct val="80000"/>
              </a:lnSpc>
            </a:pPr>
            <a:r>
              <a:rPr lang="en-US" sz="1500" dirty="0"/>
              <a:t>Question answering</a:t>
            </a:r>
          </a:p>
          <a:p>
            <a:pPr lvl="1" eaLnBrk="1" hangingPunct="1">
              <a:lnSpc>
                <a:spcPct val="80000"/>
              </a:lnSpc>
            </a:pPr>
            <a:r>
              <a:rPr lang="en-US" sz="1500" dirty="0"/>
              <a:t>Machine translation</a:t>
            </a:r>
          </a:p>
          <a:p>
            <a:pPr lvl="1" eaLnBrk="1" hangingPunct="1">
              <a:lnSpc>
                <a:spcPct val="80000"/>
              </a:lnSpc>
            </a:pPr>
            <a:endParaRPr lang="en-US" sz="1500" dirty="0"/>
          </a:p>
          <a:p>
            <a:pPr lvl="1" eaLnBrk="1" hangingPunct="1">
              <a:lnSpc>
                <a:spcPct val="80000"/>
              </a:lnSpc>
            </a:pPr>
            <a:endParaRPr lang="en-US" sz="1500" dirty="0"/>
          </a:p>
          <a:p>
            <a:pPr lvl="1" eaLnBrk="1" hangingPunct="1">
              <a:lnSpc>
                <a:spcPct val="80000"/>
              </a:lnSpc>
            </a:pPr>
            <a:endParaRPr lang="en-US" sz="1500" dirty="0"/>
          </a:p>
          <a:p>
            <a:pPr lvl="1" eaLnBrk="1" hangingPunct="1">
              <a:lnSpc>
                <a:spcPct val="80000"/>
              </a:lnSpc>
            </a:pPr>
            <a:endParaRPr lang="en-US" sz="1500" dirty="0"/>
          </a:p>
          <a:p>
            <a:pPr lvl="1" eaLnBrk="1" hangingPunct="1">
              <a:lnSpc>
                <a:spcPct val="80000"/>
              </a:lnSpc>
              <a:buFont typeface="Wingdings" panose="05000000000000000000" pitchFamily="2" charset="2"/>
              <a:buNone/>
            </a:pPr>
            <a:r>
              <a:rPr lang="en-US" sz="1500" dirty="0"/>
              <a:t>	</a:t>
            </a:r>
          </a:p>
          <a:p>
            <a:pPr lvl="1" eaLnBrk="1" hangingPunct="1">
              <a:lnSpc>
                <a:spcPct val="80000"/>
              </a:lnSpc>
            </a:pPr>
            <a:endParaRPr lang="en-US" sz="1500" dirty="0"/>
          </a:p>
          <a:p>
            <a:pPr lvl="1" eaLnBrk="1" hangingPunct="1">
              <a:lnSpc>
                <a:spcPct val="80000"/>
              </a:lnSpc>
            </a:pPr>
            <a:r>
              <a:rPr lang="en-US" sz="1500" dirty="0"/>
              <a:t>Web search</a:t>
            </a:r>
          </a:p>
          <a:p>
            <a:pPr lvl="1" eaLnBrk="1" hangingPunct="1">
              <a:lnSpc>
                <a:spcPct val="80000"/>
              </a:lnSpc>
            </a:pPr>
            <a:r>
              <a:rPr lang="en-US" sz="1500" dirty="0"/>
              <a:t>Text classification, spam filtering, etc…</a:t>
            </a:r>
          </a:p>
        </p:txBody>
      </p:sp>
      <p:pic>
        <p:nvPicPr>
          <p:cNvPr id="17412" name="Picture 2"/>
          <p:cNvPicPr>
            <a:picLocks noChangeAspect="1" noChangeArrowheads="1"/>
          </p:cNvPicPr>
          <p:nvPr/>
        </p:nvPicPr>
        <p:blipFill>
          <a:blip r:embed="rId3" cstate="print"/>
          <a:srcRect/>
          <a:stretch>
            <a:fillRect/>
          </a:stretch>
        </p:blipFill>
        <p:spPr bwMode="auto">
          <a:xfrm>
            <a:off x="4267200" y="1047750"/>
            <a:ext cx="1783521" cy="1219200"/>
          </a:xfrm>
          <a:prstGeom prst="rect">
            <a:avLst/>
          </a:prstGeom>
          <a:noFill/>
          <a:ln w="12700">
            <a:noFill/>
            <a:miter lim="800000"/>
            <a:headEnd/>
            <a:tailEnd/>
          </a:ln>
        </p:spPr>
      </p:pic>
      <p:pic>
        <p:nvPicPr>
          <p:cNvPr id="11" name="Picture 3"/>
          <p:cNvPicPr>
            <a:picLocks noChangeAspect="1" noChangeArrowheads="1"/>
          </p:cNvPicPr>
          <p:nvPr/>
        </p:nvPicPr>
        <p:blipFill>
          <a:blip r:embed="rId4" cstate="print"/>
          <a:srcRect l="7121" t="21938" r="10979" b="50627"/>
          <a:stretch>
            <a:fillRect/>
          </a:stretch>
        </p:blipFill>
        <p:spPr bwMode="auto">
          <a:xfrm>
            <a:off x="914400" y="3008710"/>
            <a:ext cx="2525316" cy="1235869"/>
          </a:xfrm>
          <a:prstGeom prst="rect">
            <a:avLst/>
          </a:prstGeom>
          <a:noFill/>
          <a:ln w="12700">
            <a:solidFill>
              <a:schemeClr val="tx1"/>
            </a:solidFill>
            <a:miter lim="800000"/>
            <a:headEnd/>
            <a:tailEnd/>
          </a:ln>
        </p:spPr>
      </p:pic>
      <p:pic>
        <p:nvPicPr>
          <p:cNvPr id="13" name="Picture 5"/>
          <p:cNvPicPr>
            <a:picLocks noChangeAspect="1" noChangeArrowheads="1"/>
          </p:cNvPicPr>
          <p:nvPr/>
        </p:nvPicPr>
        <p:blipFill>
          <a:blip r:embed="rId5" cstate="print"/>
          <a:srcRect l="4761" t="14677" r="7295" b="52715"/>
          <a:stretch>
            <a:fillRect/>
          </a:stretch>
        </p:blipFill>
        <p:spPr bwMode="auto">
          <a:xfrm>
            <a:off x="3714750" y="3008710"/>
            <a:ext cx="2686050" cy="1239440"/>
          </a:xfrm>
          <a:prstGeom prst="rect">
            <a:avLst/>
          </a:prstGeom>
          <a:noFill/>
          <a:ln w="12700">
            <a:solidFill>
              <a:schemeClr val="tx1"/>
            </a:solidFill>
            <a:miter lim="800000"/>
            <a:headEnd/>
            <a:tailEnd/>
          </a:ln>
        </p:spPr>
      </p:pic>
      <p:pic>
        <p:nvPicPr>
          <p:cNvPr id="28674" name="Picture 2" descr="IBM Watson, stomping the opposition at Jeopardy">
            <a:hlinkClick r:id="rId6"/>
          </p:cNvPr>
          <p:cNvPicPr>
            <a:picLocks noChangeAspect="1" noChangeArrowheads="1"/>
          </p:cNvPicPr>
          <p:nvPr/>
        </p:nvPicPr>
        <p:blipFill>
          <a:blip r:embed="rId7" cstate="print"/>
          <a:srcRect l="18667" r="17333"/>
          <a:stretch>
            <a:fillRect/>
          </a:stretch>
        </p:blipFill>
        <p:spPr bwMode="auto">
          <a:xfrm>
            <a:off x="6629400" y="1047750"/>
            <a:ext cx="2286000" cy="26550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2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272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4272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499"/>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42723">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272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2" cstate="print"/>
          <a:srcRect/>
          <a:stretch>
            <a:fillRect/>
          </a:stretch>
        </p:blipFill>
        <p:spPr bwMode="auto">
          <a:xfrm>
            <a:off x="495300" y="2234803"/>
            <a:ext cx="5524500" cy="2394347"/>
          </a:xfrm>
          <a:prstGeom prst="rect">
            <a:avLst/>
          </a:prstGeom>
          <a:noFill/>
          <a:ln w="12700">
            <a:noFill/>
            <a:miter lim="800000"/>
            <a:headEnd/>
            <a:tailEnd/>
          </a:ln>
        </p:spPr>
      </p:pic>
      <p:sp>
        <p:nvSpPr>
          <p:cNvPr id="18436" name="Rectangle 5"/>
          <p:cNvSpPr>
            <a:spLocks noGrp="1" noChangeArrowheads="1"/>
          </p:cNvSpPr>
          <p:nvPr>
            <p:ph type="title"/>
          </p:nvPr>
        </p:nvSpPr>
        <p:spPr/>
        <p:txBody>
          <a:bodyPr rIns="99058"/>
          <a:lstStyle/>
          <a:p>
            <a:r>
              <a:rPr lang="en-US" dirty="0"/>
              <a:t>Vision (Perception)</a:t>
            </a:r>
          </a:p>
        </p:txBody>
      </p:sp>
      <p:sp>
        <p:nvSpPr>
          <p:cNvPr id="18437" name="Rectangle 6"/>
          <p:cNvSpPr/>
          <p:nvPr/>
        </p:nvSpPr>
        <p:spPr bwMode="auto">
          <a:xfrm>
            <a:off x="647700" y="4781550"/>
            <a:ext cx="3467100" cy="228600"/>
          </a:xfrm>
          <a:prstGeom prst="rect">
            <a:avLst/>
          </a:prstGeom>
          <a:noFill/>
          <a:ln w="12700">
            <a:noFill/>
            <a:miter lim="800000"/>
          </a:ln>
        </p:spPr>
        <p:txBody>
          <a:bodyPr lIns="0" tIns="0" rIns="30479" bIns="0"/>
          <a:lstStyle/>
          <a:p>
            <a:pPr marL="29845">
              <a:spcBef>
                <a:spcPts val="600"/>
              </a:spcBef>
            </a:pPr>
            <a:r>
              <a:rPr lang="en-US" sz="1100" dirty="0">
                <a:latin typeface="Calibri" panose="020F0502020204030204"/>
                <a:cs typeface="Calibri" panose="020F0502020204030204"/>
              </a:rPr>
              <a:t>Images from Erik </a:t>
            </a:r>
            <a:r>
              <a:rPr lang="en-US" sz="1100" dirty="0" err="1">
                <a:latin typeface="Calibri" panose="020F0502020204030204"/>
                <a:cs typeface="Calibri" panose="020F0502020204030204"/>
              </a:rPr>
              <a:t>Sudderth</a:t>
            </a:r>
            <a:r>
              <a:rPr lang="en-US" sz="1100" dirty="0">
                <a:latin typeface="Calibri" panose="020F0502020204030204"/>
                <a:cs typeface="Calibri" panose="020F0502020204030204"/>
              </a:rPr>
              <a:t> (left), </a:t>
            </a:r>
            <a:r>
              <a:rPr lang="en-US" sz="1100" dirty="0" err="1">
                <a:latin typeface="Calibri" panose="020F0502020204030204"/>
                <a:cs typeface="Calibri" panose="020F0502020204030204"/>
              </a:rPr>
              <a:t>wikipedia</a:t>
            </a:r>
            <a:r>
              <a:rPr lang="en-US" sz="1100" dirty="0">
                <a:latin typeface="Calibri" panose="020F0502020204030204"/>
                <a:cs typeface="Calibri" panose="020F0502020204030204"/>
              </a:rPr>
              <a:t> (right)</a:t>
            </a:r>
          </a:p>
        </p:txBody>
      </p:sp>
      <p:sp>
        <p:nvSpPr>
          <p:cNvPr id="18438" name="Rectangle 7"/>
          <p:cNvSpPr/>
          <p:nvPr/>
        </p:nvSpPr>
        <p:spPr bwMode="auto">
          <a:xfrm>
            <a:off x="457200" y="1047750"/>
            <a:ext cx="6172200" cy="990600"/>
          </a:xfrm>
          <a:prstGeom prst="rect">
            <a:avLst/>
          </a:prstGeom>
          <a:noFill/>
          <a:ln w="12700">
            <a:noFill/>
            <a:miter lim="800000"/>
          </a:ln>
        </p:spPr>
        <p:txBody>
          <a:bodyPr lIns="0" tIns="0" rIns="30479" bIns="0"/>
          <a:lstStyle/>
          <a:p>
            <a:pPr marL="243840" indent="-213995">
              <a:spcBef>
                <a:spcPts val="480"/>
              </a:spcBef>
              <a:buSzPct val="100000"/>
              <a:buFont typeface="Wingdings" panose="05000000000000000000" pitchFamily="2" charset="2"/>
              <a:buChar char="§"/>
            </a:pPr>
            <a:r>
              <a:rPr lang="en-US" dirty="0">
                <a:solidFill>
                  <a:schemeClr val="accent6"/>
                </a:solidFill>
                <a:latin typeface="Calibri" panose="020F0502020204030204"/>
                <a:cs typeface="Calibri" panose="020F0502020204030204"/>
              </a:rPr>
              <a:t>Object and face recognition</a:t>
            </a:r>
          </a:p>
          <a:p>
            <a:pPr marL="243840" indent="-213995">
              <a:spcBef>
                <a:spcPts val="480"/>
              </a:spcBef>
              <a:buSzPct val="100000"/>
              <a:buFont typeface="Wingdings" panose="05000000000000000000" pitchFamily="2" charset="2"/>
              <a:buChar char="§"/>
            </a:pPr>
            <a:r>
              <a:rPr lang="en-US" dirty="0">
                <a:solidFill>
                  <a:schemeClr val="accent6"/>
                </a:solidFill>
                <a:latin typeface="Calibri" panose="020F0502020204030204"/>
                <a:cs typeface="Calibri" panose="020F0502020204030204"/>
              </a:rPr>
              <a:t>Scene segmentation</a:t>
            </a:r>
          </a:p>
          <a:p>
            <a:pPr marL="243840" indent="-213995">
              <a:spcBef>
                <a:spcPts val="480"/>
              </a:spcBef>
              <a:buSzPct val="100000"/>
              <a:buFont typeface="Wingdings" panose="05000000000000000000" pitchFamily="2" charset="2"/>
              <a:buChar char="§"/>
            </a:pPr>
            <a:r>
              <a:rPr lang="en-US" dirty="0">
                <a:solidFill>
                  <a:schemeClr val="accent6"/>
                </a:solidFill>
                <a:latin typeface="Calibri" panose="020F0502020204030204"/>
                <a:cs typeface="Calibri" panose="020F0502020204030204"/>
              </a:rPr>
              <a:t>Image classification</a:t>
            </a:r>
          </a:p>
        </p:txBody>
      </p:sp>
      <p:pic>
        <p:nvPicPr>
          <p:cNvPr id="59394" name="Picture 2" descr="File:Kinect2-ir-image.png">
            <a:hlinkClick r:id="rId3"/>
          </p:cNvPr>
          <p:cNvPicPr>
            <a:picLocks noChangeAspect="1" noChangeArrowheads="1"/>
          </p:cNvPicPr>
          <p:nvPr/>
        </p:nvPicPr>
        <p:blipFill>
          <a:blip r:embed="rId4" cstate="print"/>
          <a:srcRect/>
          <a:stretch>
            <a:fillRect/>
          </a:stretch>
        </p:blipFill>
        <p:spPr bwMode="auto">
          <a:xfrm>
            <a:off x="6324600" y="895350"/>
            <a:ext cx="1833880" cy="1447800"/>
          </a:xfrm>
          <a:prstGeom prst="rect">
            <a:avLst/>
          </a:prstGeom>
          <a:noFill/>
        </p:spPr>
      </p:pic>
      <p:pic>
        <p:nvPicPr>
          <p:cNvPr id="59396" name="Picture 4" descr="File:Kinect2-deepmap.png">
            <a:hlinkClick r:id="rId5"/>
          </p:cNvPr>
          <p:cNvPicPr>
            <a:picLocks noChangeAspect="1" noChangeArrowheads="1"/>
          </p:cNvPicPr>
          <p:nvPr/>
        </p:nvPicPr>
        <p:blipFill>
          <a:blip r:embed="rId6" cstate="print"/>
          <a:srcRect/>
          <a:stretch>
            <a:fillRect/>
          </a:stretch>
        </p:blipFill>
        <p:spPr bwMode="auto">
          <a:xfrm>
            <a:off x="6324600" y="2419350"/>
            <a:ext cx="1828800" cy="1472859"/>
          </a:xfrm>
          <a:prstGeom prst="rect">
            <a:avLst/>
          </a:prstGeom>
          <a:noFill/>
        </p:spPr>
      </p:pic>
      <p:pic>
        <p:nvPicPr>
          <p:cNvPr id="59398" name="Picture 6" descr="File:Xbox-360-Kinect-Standalone.png">
            <a:hlinkClick r:id="rId7"/>
          </p:cNvPr>
          <p:cNvPicPr>
            <a:picLocks noChangeAspect="1" noChangeArrowheads="1"/>
          </p:cNvPicPr>
          <p:nvPr/>
        </p:nvPicPr>
        <p:blipFill>
          <a:blip r:embed="rId8" cstate="print"/>
          <a:srcRect/>
          <a:stretch>
            <a:fillRect/>
          </a:stretch>
        </p:blipFill>
        <p:spPr bwMode="auto">
          <a:xfrm>
            <a:off x="3886200" y="1123950"/>
            <a:ext cx="2286000" cy="789657"/>
          </a:xfrm>
          <a:prstGeom prst="rect">
            <a:avLst/>
          </a:prstGeom>
          <a:noFill/>
        </p:spPr>
      </p:pic>
      <p:sp>
        <p:nvSpPr>
          <p:cNvPr id="9" name="TextBox 8"/>
          <p:cNvSpPr txBox="1"/>
          <p:nvPr/>
        </p:nvSpPr>
        <p:spPr>
          <a:xfrm>
            <a:off x="6088155" y="4476750"/>
            <a:ext cx="2821255" cy="307777"/>
          </a:xfrm>
          <a:prstGeom prst="rect">
            <a:avLst/>
          </a:prstGeom>
          <a:noFill/>
        </p:spPr>
        <p:txBody>
          <a:bodyPr wrap="none" rtlCol="0">
            <a:spAutoFit/>
          </a:bodyPr>
          <a:lstStyle/>
          <a:p>
            <a:r>
              <a:rPr lang="en-US" sz="1400" dirty="0">
                <a:solidFill>
                  <a:srgbClr val="FF0000"/>
                </a:solidFill>
                <a:latin typeface="Calibri" panose="020F0502020204030204"/>
                <a:cs typeface="Calibri" panose="020F0502020204030204"/>
              </a:rPr>
              <a:t>Demo1: VISION – lec_1_t2_video.flv</a:t>
            </a:r>
          </a:p>
        </p:txBody>
      </p:sp>
      <p:sp>
        <p:nvSpPr>
          <p:cNvPr id="10" name="TextBox 9"/>
          <p:cNvSpPr txBox="1"/>
          <p:nvPr/>
        </p:nvSpPr>
        <p:spPr>
          <a:xfrm>
            <a:off x="6088155" y="4778573"/>
            <a:ext cx="3055845" cy="307777"/>
          </a:xfrm>
          <a:prstGeom prst="rect">
            <a:avLst/>
          </a:prstGeom>
          <a:noFill/>
        </p:spPr>
        <p:txBody>
          <a:bodyPr wrap="none" rtlCol="0">
            <a:spAutoFit/>
          </a:bodyPr>
          <a:lstStyle/>
          <a:p>
            <a:r>
              <a:rPr lang="en-US" sz="1400" dirty="0">
                <a:solidFill>
                  <a:srgbClr val="FF0000"/>
                </a:solidFill>
                <a:latin typeface="Calibri" panose="020F0502020204030204"/>
                <a:cs typeface="Calibri" panose="020F0502020204030204"/>
              </a:rPr>
              <a:t>Demo2: VISION – lec_1_obj_rec_0.mpg</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0" y="-19050"/>
            <a:ext cx="6248400" cy="857250"/>
          </a:xfrm>
        </p:spPr>
        <p:txBody>
          <a:bodyPr/>
          <a:lstStyle/>
          <a:p>
            <a:pPr eaLnBrk="1" hangingPunct="1"/>
            <a:r>
              <a:rPr lang="en-US" dirty="0">
                <a:solidFill>
                  <a:schemeClr val="tx1"/>
                </a:solidFill>
              </a:rPr>
              <a:t>Robotics</a:t>
            </a:r>
          </a:p>
        </p:txBody>
      </p:sp>
      <p:sp>
        <p:nvSpPr>
          <p:cNvPr id="2052" name="Rectangle 3"/>
          <p:cNvSpPr>
            <a:spLocks noGrp="1" noChangeArrowheads="1"/>
          </p:cNvSpPr>
          <p:nvPr>
            <p:ph type="body" idx="1"/>
          </p:nvPr>
        </p:nvSpPr>
        <p:spPr>
          <a:xfrm>
            <a:off x="342900" y="1085850"/>
            <a:ext cx="3200400" cy="3543300"/>
          </a:xfrm>
        </p:spPr>
        <p:txBody>
          <a:bodyPr/>
          <a:lstStyle/>
          <a:p>
            <a:pPr eaLnBrk="1" hangingPunct="1">
              <a:lnSpc>
                <a:spcPct val="80000"/>
              </a:lnSpc>
            </a:pPr>
            <a:r>
              <a:rPr lang="en-US" sz="1500" dirty="0">
                <a:solidFill>
                  <a:schemeClr val="tx1"/>
                </a:solidFill>
              </a:rPr>
              <a:t>Robotics</a:t>
            </a:r>
          </a:p>
          <a:p>
            <a:pPr lvl="1" eaLnBrk="1" hangingPunct="1">
              <a:lnSpc>
                <a:spcPct val="80000"/>
              </a:lnSpc>
            </a:pPr>
            <a:r>
              <a:rPr lang="en-US" sz="1400" dirty="0"/>
              <a:t>Part mech. eng.</a:t>
            </a:r>
          </a:p>
          <a:p>
            <a:pPr lvl="1" eaLnBrk="1" hangingPunct="1">
              <a:lnSpc>
                <a:spcPct val="80000"/>
              </a:lnSpc>
            </a:pPr>
            <a:r>
              <a:rPr lang="en-US" sz="1400" dirty="0"/>
              <a:t>Part AI</a:t>
            </a:r>
          </a:p>
          <a:p>
            <a:pPr lvl="1" eaLnBrk="1" hangingPunct="1">
              <a:lnSpc>
                <a:spcPct val="80000"/>
              </a:lnSpc>
            </a:pPr>
            <a:r>
              <a:rPr lang="en-US" sz="1400" dirty="0"/>
              <a:t>Reality much</a:t>
            </a:r>
          </a:p>
          <a:p>
            <a:pPr lvl="1" eaLnBrk="1" hangingPunct="1">
              <a:lnSpc>
                <a:spcPct val="80000"/>
              </a:lnSpc>
              <a:buFont typeface="Wingdings" panose="05000000000000000000" pitchFamily="2" charset="2"/>
              <a:buNone/>
            </a:pPr>
            <a:r>
              <a:rPr lang="en-US" sz="1400" dirty="0"/>
              <a:t>	harder than</a:t>
            </a:r>
          </a:p>
          <a:p>
            <a:pPr lvl="1" eaLnBrk="1" hangingPunct="1">
              <a:lnSpc>
                <a:spcPct val="80000"/>
              </a:lnSpc>
              <a:buFont typeface="Wingdings" panose="05000000000000000000" pitchFamily="2" charset="2"/>
              <a:buNone/>
            </a:pPr>
            <a:r>
              <a:rPr lang="en-US" sz="1400" dirty="0"/>
              <a:t>	simulations!</a:t>
            </a:r>
          </a:p>
          <a:p>
            <a:pPr lvl="1" eaLnBrk="1" hangingPunct="1">
              <a:lnSpc>
                <a:spcPct val="80000"/>
              </a:lnSpc>
            </a:pPr>
            <a:endParaRPr lang="en-US" sz="1400" dirty="0"/>
          </a:p>
          <a:p>
            <a:pPr eaLnBrk="1" hangingPunct="1">
              <a:lnSpc>
                <a:spcPct val="80000"/>
              </a:lnSpc>
            </a:pPr>
            <a:r>
              <a:rPr lang="en-US" sz="1500" dirty="0">
                <a:solidFill>
                  <a:schemeClr val="tx1"/>
                </a:solidFill>
              </a:rPr>
              <a:t>Technologies</a:t>
            </a:r>
          </a:p>
          <a:p>
            <a:pPr lvl="1" eaLnBrk="1" hangingPunct="1">
              <a:lnSpc>
                <a:spcPct val="80000"/>
              </a:lnSpc>
            </a:pPr>
            <a:r>
              <a:rPr lang="en-US" sz="1400" dirty="0"/>
              <a:t>Vehicles</a:t>
            </a:r>
          </a:p>
          <a:p>
            <a:pPr lvl="1" eaLnBrk="1" hangingPunct="1">
              <a:lnSpc>
                <a:spcPct val="80000"/>
              </a:lnSpc>
            </a:pPr>
            <a:r>
              <a:rPr lang="en-US" sz="1400" dirty="0"/>
              <a:t>Rescue</a:t>
            </a:r>
          </a:p>
          <a:p>
            <a:pPr lvl="1" eaLnBrk="1" hangingPunct="1">
              <a:lnSpc>
                <a:spcPct val="80000"/>
              </a:lnSpc>
            </a:pPr>
            <a:r>
              <a:rPr lang="en-US" sz="1400" dirty="0"/>
              <a:t>Soccer!</a:t>
            </a:r>
          </a:p>
          <a:p>
            <a:pPr lvl="1" eaLnBrk="1" hangingPunct="1">
              <a:lnSpc>
                <a:spcPct val="80000"/>
              </a:lnSpc>
            </a:pPr>
            <a:r>
              <a:rPr lang="en-US" sz="1400" dirty="0"/>
              <a:t>Lots of automation…</a:t>
            </a:r>
          </a:p>
          <a:p>
            <a:pPr lvl="1" eaLnBrk="1" hangingPunct="1">
              <a:lnSpc>
                <a:spcPct val="80000"/>
              </a:lnSpc>
            </a:pPr>
            <a:endParaRPr lang="en-US" sz="1400" dirty="0"/>
          </a:p>
          <a:p>
            <a:pPr eaLnBrk="1" hangingPunct="1">
              <a:lnSpc>
                <a:spcPct val="80000"/>
              </a:lnSpc>
            </a:pPr>
            <a:r>
              <a:rPr lang="en-US" sz="1500" dirty="0">
                <a:solidFill>
                  <a:schemeClr val="tx1"/>
                </a:solidFill>
              </a:rPr>
              <a:t>In this class:</a:t>
            </a:r>
          </a:p>
          <a:p>
            <a:pPr lvl="1" eaLnBrk="1" hangingPunct="1">
              <a:lnSpc>
                <a:spcPct val="80000"/>
              </a:lnSpc>
            </a:pPr>
            <a:r>
              <a:rPr lang="en-US" sz="1400" dirty="0"/>
              <a:t>We ignore mechanical aspects</a:t>
            </a:r>
          </a:p>
          <a:p>
            <a:pPr lvl="1" eaLnBrk="1" hangingPunct="1">
              <a:lnSpc>
                <a:spcPct val="80000"/>
              </a:lnSpc>
            </a:pPr>
            <a:r>
              <a:rPr lang="en-US" sz="1400" dirty="0"/>
              <a:t>Methods for planning</a:t>
            </a:r>
          </a:p>
          <a:p>
            <a:pPr lvl="1" eaLnBrk="1" hangingPunct="1">
              <a:lnSpc>
                <a:spcPct val="80000"/>
              </a:lnSpc>
            </a:pPr>
            <a:r>
              <a:rPr lang="en-US" sz="1400" dirty="0"/>
              <a:t>Methods for control</a:t>
            </a:r>
          </a:p>
        </p:txBody>
      </p:sp>
      <p:sp>
        <p:nvSpPr>
          <p:cNvPr id="2054" name="Text Box 7"/>
          <p:cNvSpPr txBox="1">
            <a:spLocks noChangeArrowheads="1"/>
          </p:cNvSpPr>
          <p:nvPr/>
        </p:nvSpPr>
        <p:spPr bwMode="auto">
          <a:xfrm>
            <a:off x="3124200" y="4857751"/>
            <a:ext cx="3676650" cy="238525"/>
          </a:xfrm>
          <a:prstGeom prst="rect">
            <a:avLst/>
          </a:prstGeom>
          <a:noFill/>
          <a:ln w="9525">
            <a:noFill/>
            <a:miter lim="800000"/>
          </a:ln>
        </p:spPr>
        <p:txBody>
          <a:bodyPr wrap="square" lIns="68579" tIns="34289" rIns="68579" bIns="34289">
            <a:spAutoFit/>
          </a:bodyPr>
          <a:lstStyle/>
          <a:p>
            <a:pPr>
              <a:spcBef>
                <a:spcPct val="50000"/>
              </a:spcBef>
            </a:pPr>
            <a:r>
              <a:rPr lang="en-US" sz="1100" dirty="0">
                <a:latin typeface="Calibri" panose="020F0502020204030204"/>
                <a:cs typeface="Calibri" panose="020F0502020204030204"/>
              </a:rPr>
              <a:t>Images from UC Berkeley, Boston Dynamics, </a:t>
            </a:r>
            <a:r>
              <a:rPr lang="en-US" sz="1100" dirty="0" err="1">
                <a:latin typeface="Calibri" panose="020F0502020204030204"/>
                <a:cs typeface="Calibri" panose="020F0502020204030204"/>
              </a:rPr>
              <a:t>RoboCup</a:t>
            </a:r>
            <a:r>
              <a:rPr lang="en-US" sz="1100" dirty="0">
                <a:latin typeface="Calibri" panose="020F0502020204030204"/>
                <a:cs typeface="Calibri" panose="020F0502020204030204"/>
              </a:rPr>
              <a:t>, Google</a:t>
            </a:r>
          </a:p>
        </p:txBody>
      </p:sp>
      <p:pic>
        <p:nvPicPr>
          <p:cNvPr id="2" name="Picture 3"/>
          <p:cNvPicPr>
            <a:picLocks noChangeAspect="1" noChangeArrowheads="1"/>
          </p:cNvPicPr>
          <p:nvPr/>
        </p:nvPicPr>
        <p:blipFill>
          <a:blip r:embed="rId2" cstate="print"/>
          <a:srcRect/>
          <a:stretch>
            <a:fillRect/>
          </a:stretch>
        </p:blipFill>
        <p:spPr bwMode="auto">
          <a:xfrm>
            <a:off x="3101788" y="971550"/>
            <a:ext cx="1851212" cy="2057400"/>
          </a:xfrm>
          <a:prstGeom prst="rect">
            <a:avLst/>
          </a:prstGeom>
          <a:noFill/>
          <a:ln w="9525">
            <a:noFill/>
            <a:miter lim="800000"/>
            <a:headEnd/>
            <a:tailEnd/>
          </a:ln>
        </p:spPr>
      </p:pic>
      <p:pic>
        <p:nvPicPr>
          <p:cNvPr id="3" name="Picture 4"/>
          <p:cNvPicPr>
            <a:picLocks noChangeAspect="1" noChangeArrowheads="1"/>
          </p:cNvPicPr>
          <p:nvPr/>
        </p:nvPicPr>
        <p:blipFill>
          <a:blip r:embed="rId3" cstate="print"/>
          <a:srcRect/>
          <a:stretch>
            <a:fillRect/>
          </a:stretch>
        </p:blipFill>
        <p:spPr bwMode="auto">
          <a:xfrm>
            <a:off x="5344944" y="971550"/>
            <a:ext cx="3189456" cy="1600200"/>
          </a:xfrm>
          <a:prstGeom prst="rect">
            <a:avLst/>
          </a:prstGeom>
          <a:noFill/>
          <a:ln w="9525">
            <a:noFill/>
            <a:miter lim="800000"/>
            <a:headEnd/>
            <a:tailEnd/>
          </a:ln>
        </p:spPr>
      </p:pic>
      <p:pic>
        <p:nvPicPr>
          <p:cNvPr id="4" name="Picture 6" descr="http://www.bostondynamics.com/img/PETMAN_Mar-2012_crop.jpg"/>
          <p:cNvPicPr>
            <a:picLocks noChangeAspect="1" noChangeArrowheads="1"/>
          </p:cNvPicPr>
          <p:nvPr/>
        </p:nvPicPr>
        <p:blipFill>
          <a:blip r:embed="rId4" cstate="print"/>
          <a:srcRect l="28571" r="25714"/>
          <a:stretch>
            <a:fillRect/>
          </a:stretch>
        </p:blipFill>
        <p:spPr bwMode="auto">
          <a:xfrm>
            <a:off x="7010400" y="2724150"/>
            <a:ext cx="1600200" cy="2261821"/>
          </a:xfrm>
          <a:prstGeom prst="rect">
            <a:avLst/>
          </a:prstGeom>
          <a:noFill/>
        </p:spPr>
      </p:pic>
      <p:pic>
        <p:nvPicPr>
          <p:cNvPr id="1026" name="Picture 2"/>
          <p:cNvPicPr>
            <a:picLocks noChangeAspect="1" noChangeArrowheads="1"/>
          </p:cNvPicPr>
          <p:nvPr/>
        </p:nvPicPr>
        <p:blipFill>
          <a:blip r:embed="rId5" cstate="print"/>
          <a:srcRect/>
          <a:stretch>
            <a:fillRect/>
          </a:stretch>
        </p:blipFill>
        <p:spPr bwMode="auto">
          <a:xfrm>
            <a:off x="3733800" y="3137964"/>
            <a:ext cx="2590800" cy="1626368"/>
          </a:xfrm>
          <a:prstGeom prst="rect">
            <a:avLst/>
          </a:prstGeom>
          <a:noFill/>
          <a:ln w="9525">
            <a:noFill/>
            <a:miter lim="800000"/>
            <a:headEnd/>
            <a:tailEnd/>
          </a:ln>
        </p:spPr>
      </p:pic>
      <p:sp>
        <p:nvSpPr>
          <p:cNvPr id="9" name="TextBox 8"/>
          <p:cNvSpPr txBox="1"/>
          <p:nvPr/>
        </p:nvSpPr>
        <p:spPr>
          <a:xfrm>
            <a:off x="4800600" y="-19050"/>
            <a:ext cx="2151626" cy="276999"/>
          </a:xfrm>
          <a:prstGeom prst="rect">
            <a:avLst/>
          </a:prstGeom>
          <a:noFill/>
        </p:spPr>
        <p:txBody>
          <a:bodyPr wrap="none" rtlCol="0">
            <a:spAutoFit/>
          </a:bodyPr>
          <a:lstStyle/>
          <a:p>
            <a:r>
              <a:rPr lang="en-US" sz="1200" dirty="0">
                <a:solidFill>
                  <a:srgbClr val="FF0000"/>
                </a:solidFill>
                <a:latin typeface="Calibri" panose="020F0502020204030204"/>
                <a:cs typeface="Calibri" panose="020F0502020204030204"/>
              </a:rPr>
              <a:t>Demo 1: ROBOTICS – </a:t>
            </a:r>
            <a:r>
              <a:rPr lang="en-US" sz="1200" dirty="0" err="1">
                <a:solidFill>
                  <a:srgbClr val="FF0000"/>
                </a:solidFill>
                <a:latin typeface="Calibri" panose="020F0502020204030204"/>
                <a:cs typeface="Calibri" panose="020F0502020204030204"/>
              </a:rPr>
              <a:t>soccer.avi</a:t>
            </a:r>
            <a:endParaRPr lang="en-US" sz="1200" dirty="0">
              <a:solidFill>
                <a:srgbClr val="FF0000"/>
              </a:solidFill>
              <a:latin typeface="Calibri" panose="020F0502020204030204"/>
              <a:cs typeface="Calibri" panose="020F0502020204030204"/>
            </a:endParaRPr>
          </a:p>
        </p:txBody>
      </p:sp>
      <p:sp>
        <p:nvSpPr>
          <p:cNvPr id="10" name="TextBox 9"/>
          <p:cNvSpPr txBox="1"/>
          <p:nvPr/>
        </p:nvSpPr>
        <p:spPr>
          <a:xfrm>
            <a:off x="4800600" y="206573"/>
            <a:ext cx="2229622" cy="276999"/>
          </a:xfrm>
          <a:prstGeom prst="rect">
            <a:avLst/>
          </a:prstGeom>
          <a:noFill/>
        </p:spPr>
        <p:txBody>
          <a:bodyPr wrap="none" rtlCol="0">
            <a:spAutoFit/>
          </a:bodyPr>
          <a:lstStyle/>
          <a:p>
            <a:r>
              <a:rPr lang="en-US" sz="1200" dirty="0">
                <a:solidFill>
                  <a:srgbClr val="FF0000"/>
                </a:solidFill>
                <a:latin typeface="Calibri" panose="020F0502020204030204"/>
                <a:cs typeface="Calibri" panose="020F0502020204030204"/>
              </a:rPr>
              <a:t>Demo 2: ROBOTICS – soccer2.avi</a:t>
            </a:r>
          </a:p>
        </p:txBody>
      </p:sp>
      <p:sp>
        <p:nvSpPr>
          <p:cNvPr id="11" name="TextBox 10"/>
          <p:cNvSpPr txBox="1"/>
          <p:nvPr/>
        </p:nvSpPr>
        <p:spPr>
          <a:xfrm>
            <a:off x="4800600" y="417031"/>
            <a:ext cx="2014794" cy="276999"/>
          </a:xfrm>
          <a:prstGeom prst="rect">
            <a:avLst/>
          </a:prstGeom>
          <a:noFill/>
        </p:spPr>
        <p:txBody>
          <a:bodyPr wrap="none" rtlCol="0">
            <a:spAutoFit/>
          </a:bodyPr>
          <a:lstStyle/>
          <a:p>
            <a:r>
              <a:rPr lang="en-US" sz="1200" dirty="0">
                <a:solidFill>
                  <a:srgbClr val="FF0000"/>
                </a:solidFill>
                <a:latin typeface="Calibri" panose="020F0502020204030204"/>
                <a:cs typeface="Calibri" panose="020F0502020204030204"/>
              </a:rPr>
              <a:t>Demo 3: ROBOTICS – </a:t>
            </a:r>
            <a:r>
              <a:rPr lang="en-US" sz="1200" dirty="0" err="1">
                <a:solidFill>
                  <a:srgbClr val="FF0000"/>
                </a:solidFill>
                <a:latin typeface="Calibri" panose="020F0502020204030204"/>
                <a:cs typeface="Calibri" panose="020F0502020204030204"/>
              </a:rPr>
              <a:t>gcar.avi</a:t>
            </a:r>
            <a:endParaRPr lang="en-US" sz="1200" dirty="0">
              <a:solidFill>
                <a:srgbClr val="FF0000"/>
              </a:solidFill>
              <a:latin typeface="Calibri" panose="020F0502020204030204"/>
              <a:cs typeface="Calibri" panose="020F0502020204030204"/>
            </a:endParaRPr>
          </a:p>
        </p:txBody>
      </p:sp>
      <p:sp>
        <p:nvSpPr>
          <p:cNvPr id="13" name="TextBox 12"/>
          <p:cNvSpPr txBox="1"/>
          <p:nvPr/>
        </p:nvSpPr>
        <p:spPr>
          <a:xfrm>
            <a:off x="6992374" y="0"/>
            <a:ext cx="2224813" cy="276999"/>
          </a:xfrm>
          <a:prstGeom prst="rect">
            <a:avLst/>
          </a:prstGeom>
          <a:noFill/>
        </p:spPr>
        <p:txBody>
          <a:bodyPr wrap="none" rtlCol="0">
            <a:spAutoFit/>
          </a:bodyPr>
          <a:lstStyle/>
          <a:p>
            <a:r>
              <a:rPr lang="en-US" sz="1200" dirty="0">
                <a:solidFill>
                  <a:srgbClr val="FF0000"/>
                </a:solidFill>
                <a:latin typeface="Calibri" panose="020F0502020204030204"/>
                <a:cs typeface="Calibri" panose="020F0502020204030204"/>
              </a:rPr>
              <a:t>Demo 4: ROBOTICS – </a:t>
            </a:r>
            <a:r>
              <a:rPr lang="en-US" sz="1200" dirty="0" err="1">
                <a:solidFill>
                  <a:srgbClr val="FF0000"/>
                </a:solidFill>
                <a:latin typeface="Calibri" panose="020F0502020204030204"/>
                <a:cs typeface="Calibri" panose="020F0502020204030204"/>
              </a:rPr>
              <a:t>laundry.avi</a:t>
            </a:r>
            <a:endParaRPr lang="en-US" sz="1200" dirty="0">
              <a:solidFill>
                <a:srgbClr val="FF0000"/>
              </a:solidFill>
              <a:latin typeface="Calibri" panose="020F0502020204030204"/>
              <a:cs typeface="Calibri" panose="020F0502020204030204"/>
            </a:endParaRPr>
          </a:p>
        </p:txBody>
      </p:sp>
      <p:sp>
        <p:nvSpPr>
          <p:cNvPr id="14" name="TextBox 13"/>
          <p:cNvSpPr txBox="1"/>
          <p:nvPr/>
        </p:nvSpPr>
        <p:spPr>
          <a:xfrm>
            <a:off x="6983816" y="209550"/>
            <a:ext cx="2236384" cy="276999"/>
          </a:xfrm>
          <a:prstGeom prst="rect">
            <a:avLst/>
          </a:prstGeom>
          <a:noFill/>
        </p:spPr>
        <p:txBody>
          <a:bodyPr wrap="none" rtlCol="0">
            <a:spAutoFit/>
          </a:bodyPr>
          <a:lstStyle/>
          <a:p>
            <a:r>
              <a:rPr lang="en-US" sz="1200" dirty="0">
                <a:solidFill>
                  <a:srgbClr val="FF0000"/>
                </a:solidFill>
                <a:latin typeface="Calibri" panose="020F0502020204030204"/>
                <a:cs typeface="Calibri" panose="020F0502020204030204"/>
              </a:rPr>
              <a:t>Demo 5: ROBOTICS – </a:t>
            </a:r>
            <a:r>
              <a:rPr lang="en-US" sz="1200" dirty="0" err="1">
                <a:solidFill>
                  <a:srgbClr val="FF0000"/>
                </a:solidFill>
                <a:latin typeface="Calibri" panose="020F0502020204030204"/>
                <a:cs typeface="Calibri" panose="020F0502020204030204"/>
              </a:rPr>
              <a:t>petman.avi</a:t>
            </a:r>
            <a:endParaRPr lang="en-US" sz="1200" dirty="0">
              <a:solidFill>
                <a:srgbClr val="FF0000"/>
              </a:solidFill>
              <a:latin typeface="Calibri" panose="020F0502020204030204"/>
              <a:cs typeface="Calibri" panose="020F050202020403020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t>Logic</a:t>
            </a:r>
          </a:p>
        </p:txBody>
      </p:sp>
      <p:sp>
        <p:nvSpPr>
          <p:cNvPr id="19459" name="Rectangle 3"/>
          <p:cNvSpPr>
            <a:spLocks noGrp="1" noChangeArrowheads="1"/>
          </p:cNvSpPr>
          <p:nvPr>
            <p:ph type="body" idx="1"/>
          </p:nvPr>
        </p:nvSpPr>
        <p:spPr>
          <a:xfrm>
            <a:off x="685800" y="1200151"/>
            <a:ext cx="4724400" cy="3394472"/>
          </a:xfrm>
        </p:spPr>
        <p:txBody>
          <a:bodyPr/>
          <a:lstStyle/>
          <a:p>
            <a:pPr eaLnBrk="1" hangingPunct="1"/>
            <a:r>
              <a:rPr lang="en-US" sz="2100" dirty="0"/>
              <a:t>Logical systems</a:t>
            </a:r>
          </a:p>
          <a:p>
            <a:pPr lvl="1" eaLnBrk="1" hangingPunct="1"/>
            <a:r>
              <a:rPr lang="en-US" sz="1800" dirty="0"/>
              <a:t>Theorem </a:t>
            </a:r>
            <a:r>
              <a:rPr lang="en-US" sz="1800" dirty="0" err="1"/>
              <a:t>provers</a:t>
            </a:r>
            <a:endParaRPr lang="en-US" sz="1800" dirty="0"/>
          </a:p>
          <a:p>
            <a:pPr lvl="1" eaLnBrk="1" hangingPunct="1"/>
            <a:r>
              <a:rPr lang="en-US" sz="1800" dirty="0"/>
              <a:t>NASA fault diagnosis</a:t>
            </a:r>
          </a:p>
          <a:p>
            <a:pPr lvl="1" eaLnBrk="1" hangingPunct="1"/>
            <a:r>
              <a:rPr lang="en-US" sz="1800" dirty="0"/>
              <a:t>Question answering</a:t>
            </a:r>
          </a:p>
          <a:p>
            <a:pPr lvl="1" eaLnBrk="1" hangingPunct="1"/>
            <a:endParaRPr lang="en-US" sz="1800" dirty="0"/>
          </a:p>
          <a:p>
            <a:pPr eaLnBrk="1" hangingPunct="1"/>
            <a:r>
              <a:rPr lang="en-US" sz="2100" dirty="0"/>
              <a:t>Methods:</a:t>
            </a:r>
          </a:p>
          <a:p>
            <a:pPr lvl="1" eaLnBrk="1" hangingPunct="1"/>
            <a:r>
              <a:rPr lang="en-US" sz="1800" dirty="0"/>
              <a:t>Deduction systems</a:t>
            </a:r>
          </a:p>
          <a:p>
            <a:pPr lvl="1" eaLnBrk="1" hangingPunct="1"/>
            <a:r>
              <a:rPr lang="en-US" sz="1800" dirty="0"/>
              <a:t>Constraint satisfaction</a:t>
            </a:r>
          </a:p>
          <a:p>
            <a:pPr lvl="1" eaLnBrk="1" hangingPunct="1"/>
            <a:r>
              <a:rPr lang="en-US" sz="1800" dirty="0" err="1"/>
              <a:t>Satisfiability</a:t>
            </a:r>
            <a:r>
              <a:rPr lang="en-US" sz="1800" dirty="0"/>
              <a:t> solvers (huge advances!)</a:t>
            </a:r>
          </a:p>
        </p:txBody>
      </p:sp>
      <p:pic>
        <p:nvPicPr>
          <p:cNvPr id="19460" name="Picture 4"/>
          <p:cNvPicPr>
            <a:picLocks noChangeAspect="1" noChangeArrowheads="1"/>
          </p:cNvPicPr>
          <p:nvPr/>
        </p:nvPicPr>
        <p:blipFill>
          <a:blip r:embed="rId2" cstate="print"/>
          <a:srcRect r="15189"/>
          <a:stretch>
            <a:fillRect/>
          </a:stretch>
        </p:blipFill>
        <p:spPr bwMode="auto">
          <a:xfrm>
            <a:off x="5410200" y="1352550"/>
            <a:ext cx="2928938" cy="3050381"/>
          </a:xfrm>
          <a:prstGeom prst="rect">
            <a:avLst/>
          </a:prstGeom>
          <a:noFill/>
          <a:ln w="9525">
            <a:noFill/>
            <a:miter lim="800000"/>
            <a:headEnd/>
            <a:tailEnd/>
          </a:ln>
        </p:spPr>
      </p:pic>
      <p:sp>
        <p:nvSpPr>
          <p:cNvPr id="19461" name="Text Box 5"/>
          <p:cNvSpPr txBox="1">
            <a:spLocks noChangeArrowheads="1"/>
          </p:cNvSpPr>
          <p:nvPr/>
        </p:nvSpPr>
        <p:spPr bwMode="auto">
          <a:xfrm>
            <a:off x="6362700" y="4857751"/>
            <a:ext cx="1714500" cy="242372"/>
          </a:xfrm>
          <a:prstGeom prst="rect">
            <a:avLst/>
          </a:prstGeom>
          <a:noFill/>
          <a:ln w="9525">
            <a:noFill/>
            <a:miter lim="800000"/>
          </a:ln>
        </p:spPr>
        <p:txBody>
          <a:bodyPr lIns="68579" tIns="34289" rIns="68579" bIns="34289">
            <a:spAutoFit/>
          </a:bodyPr>
          <a:lstStyle/>
          <a:p>
            <a:pPr>
              <a:spcBef>
                <a:spcPct val="50000"/>
              </a:spcBef>
            </a:pPr>
            <a:r>
              <a:rPr lang="en-US" sz="1100" dirty="0">
                <a:latin typeface="Calibri" panose="020F0502020204030204"/>
                <a:cs typeface="Calibri" panose="020F0502020204030204"/>
              </a:rPr>
              <a:t>Image from Bart Selman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31699" y="1352550"/>
            <a:ext cx="2357600" cy="2819399"/>
          </a:xfrm>
          <a:prstGeom prst="rect">
            <a:avLst/>
          </a:prstGeom>
          <a:noFill/>
        </p:spPr>
      </p:pic>
      <p:sp>
        <p:nvSpPr>
          <p:cNvPr id="20482" name="Rectangle 2"/>
          <p:cNvSpPr>
            <a:spLocks noGrp="1" noChangeArrowheads="1"/>
          </p:cNvSpPr>
          <p:nvPr>
            <p:ph type="title"/>
          </p:nvPr>
        </p:nvSpPr>
        <p:spPr/>
        <p:txBody>
          <a:bodyPr/>
          <a:lstStyle/>
          <a:p>
            <a:pPr eaLnBrk="1" hangingPunct="1"/>
            <a:r>
              <a:rPr lang="en-US"/>
              <a:t>Game Playing</a:t>
            </a:r>
          </a:p>
        </p:txBody>
      </p:sp>
      <p:sp>
        <p:nvSpPr>
          <p:cNvPr id="551939" name="Rectangle 3"/>
          <p:cNvSpPr>
            <a:spLocks noGrp="1" noChangeArrowheads="1"/>
          </p:cNvSpPr>
          <p:nvPr>
            <p:ph type="body" idx="1"/>
          </p:nvPr>
        </p:nvSpPr>
        <p:spPr>
          <a:xfrm>
            <a:off x="304800" y="971550"/>
            <a:ext cx="8534400" cy="3546873"/>
          </a:xfrm>
        </p:spPr>
        <p:txBody>
          <a:bodyPr/>
          <a:lstStyle/>
          <a:p>
            <a:pPr eaLnBrk="1" hangingPunct="1">
              <a:lnSpc>
                <a:spcPct val="80000"/>
              </a:lnSpc>
            </a:pPr>
            <a:r>
              <a:rPr lang="en-US" sz="1500" dirty="0"/>
              <a:t>Classic Moment: May, '97: Deep Blue vs. Kasparov</a:t>
            </a:r>
          </a:p>
          <a:p>
            <a:pPr lvl="1" eaLnBrk="1" hangingPunct="1">
              <a:lnSpc>
                <a:spcPct val="80000"/>
              </a:lnSpc>
            </a:pPr>
            <a:r>
              <a:rPr lang="en-US" sz="1400" dirty="0"/>
              <a:t>First match won against world champion</a:t>
            </a:r>
          </a:p>
          <a:p>
            <a:pPr lvl="1" eaLnBrk="1" hangingPunct="1">
              <a:lnSpc>
                <a:spcPct val="80000"/>
              </a:lnSpc>
            </a:pPr>
            <a:r>
              <a:rPr lang="en-US" sz="1400" dirty="0"/>
              <a:t>“Intelligent creative” play</a:t>
            </a:r>
          </a:p>
          <a:p>
            <a:pPr lvl="1" eaLnBrk="1" hangingPunct="1">
              <a:lnSpc>
                <a:spcPct val="80000"/>
              </a:lnSpc>
            </a:pPr>
            <a:r>
              <a:rPr lang="en-US" sz="1400" dirty="0"/>
              <a:t>200 million board positions per second</a:t>
            </a:r>
          </a:p>
          <a:p>
            <a:pPr lvl="1" eaLnBrk="1" hangingPunct="1">
              <a:lnSpc>
                <a:spcPct val="80000"/>
              </a:lnSpc>
            </a:pPr>
            <a:r>
              <a:rPr lang="en-US" sz="1400" dirty="0"/>
              <a:t>Humans understood 99.9 of Deep Blue's moves</a:t>
            </a:r>
          </a:p>
          <a:p>
            <a:pPr lvl="1" eaLnBrk="1" hangingPunct="1">
              <a:lnSpc>
                <a:spcPct val="80000"/>
              </a:lnSpc>
            </a:pPr>
            <a:r>
              <a:rPr lang="en-US" sz="1400" dirty="0"/>
              <a:t>Can do about the same now with a PC cluster</a:t>
            </a:r>
          </a:p>
          <a:p>
            <a:pPr eaLnBrk="1" hangingPunct="1">
              <a:lnSpc>
                <a:spcPct val="80000"/>
              </a:lnSpc>
            </a:pPr>
            <a:endParaRPr lang="en-US" sz="800" dirty="0"/>
          </a:p>
          <a:p>
            <a:pPr eaLnBrk="1" hangingPunct="1">
              <a:lnSpc>
                <a:spcPct val="80000"/>
              </a:lnSpc>
            </a:pPr>
            <a:r>
              <a:rPr lang="en-US" sz="1500" dirty="0"/>
              <a:t>Open question:</a:t>
            </a:r>
          </a:p>
          <a:p>
            <a:pPr lvl="1" eaLnBrk="1" hangingPunct="1">
              <a:lnSpc>
                <a:spcPct val="80000"/>
              </a:lnSpc>
            </a:pPr>
            <a:r>
              <a:rPr lang="en-US" sz="1400" dirty="0"/>
              <a:t>How does human cognition deal with the</a:t>
            </a:r>
          </a:p>
          <a:p>
            <a:pPr lvl="1" eaLnBrk="1" hangingPunct="1">
              <a:lnSpc>
                <a:spcPct val="80000"/>
              </a:lnSpc>
              <a:buFont typeface="Wingdings" panose="05000000000000000000" pitchFamily="2" charset="2"/>
              <a:buNone/>
            </a:pPr>
            <a:r>
              <a:rPr lang="en-US" sz="1400" dirty="0"/>
              <a:t>	search space explosion of chess?</a:t>
            </a:r>
          </a:p>
          <a:p>
            <a:pPr lvl="1" eaLnBrk="1" hangingPunct="1">
              <a:lnSpc>
                <a:spcPct val="80000"/>
              </a:lnSpc>
            </a:pPr>
            <a:r>
              <a:rPr lang="en-US" sz="1400" dirty="0"/>
              <a:t>Or: how can humans compete with computers at all??</a:t>
            </a:r>
          </a:p>
          <a:p>
            <a:pPr eaLnBrk="1" hangingPunct="1">
              <a:lnSpc>
                <a:spcPct val="80000"/>
              </a:lnSpc>
            </a:pPr>
            <a:endParaRPr lang="en-US" sz="800" dirty="0"/>
          </a:p>
          <a:p>
            <a:pPr eaLnBrk="1" hangingPunct="1">
              <a:lnSpc>
                <a:spcPct val="80000"/>
              </a:lnSpc>
            </a:pPr>
            <a:r>
              <a:rPr lang="en-US" sz="1500" dirty="0"/>
              <a:t>1996: Kasparov Beats Deep Blue</a:t>
            </a:r>
          </a:p>
          <a:p>
            <a:pPr eaLnBrk="1" hangingPunct="1">
              <a:lnSpc>
                <a:spcPct val="80000"/>
              </a:lnSpc>
              <a:buFont typeface="Wingdings" panose="05000000000000000000" pitchFamily="2" charset="2"/>
              <a:buNone/>
            </a:pPr>
            <a:r>
              <a:rPr lang="en-US" sz="1400" dirty="0"/>
              <a:t>	</a:t>
            </a:r>
            <a:r>
              <a:rPr lang="en-US" sz="1400" dirty="0">
                <a:solidFill>
                  <a:schemeClr val="tx1"/>
                </a:solidFill>
              </a:rPr>
              <a:t>“I could feel --- I could smell --- a new kind of intelligence across the table.”</a:t>
            </a:r>
          </a:p>
          <a:p>
            <a:pPr eaLnBrk="1" hangingPunct="1">
              <a:lnSpc>
                <a:spcPct val="80000"/>
              </a:lnSpc>
            </a:pPr>
            <a:endParaRPr lang="en-US" sz="800" dirty="0"/>
          </a:p>
          <a:p>
            <a:pPr eaLnBrk="1" hangingPunct="1">
              <a:lnSpc>
                <a:spcPct val="80000"/>
              </a:lnSpc>
            </a:pPr>
            <a:r>
              <a:rPr lang="en-US" sz="1500" dirty="0"/>
              <a:t>1997: Deep Blue Beats Kasparov</a:t>
            </a:r>
          </a:p>
          <a:p>
            <a:pPr eaLnBrk="1" hangingPunct="1">
              <a:lnSpc>
                <a:spcPct val="80000"/>
              </a:lnSpc>
              <a:buFont typeface="Wingdings" panose="05000000000000000000" pitchFamily="2" charset="2"/>
              <a:buNone/>
            </a:pPr>
            <a:r>
              <a:rPr lang="en-US" sz="1500" b="1" dirty="0"/>
              <a:t>	</a:t>
            </a:r>
            <a:r>
              <a:rPr lang="en-US" sz="1400" dirty="0">
                <a:solidFill>
                  <a:schemeClr val="tx1"/>
                </a:solidFill>
              </a:rPr>
              <a:t>“Deep Blue hasn't proven anything.”</a:t>
            </a:r>
          </a:p>
          <a:p>
            <a:pPr eaLnBrk="1" hangingPunct="1">
              <a:lnSpc>
                <a:spcPct val="80000"/>
              </a:lnSpc>
            </a:pPr>
            <a:endParaRPr lang="en-US" sz="400" dirty="0"/>
          </a:p>
          <a:p>
            <a:pPr eaLnBrk="1" hangingPunct="1">
              <a:lnSpc>
                <a:spcPct val="80000"/>
              </a:lnSpc>
            </a:pPr>
            <a:r>
              <a:rPr lang="en-US" sz="1500" dirty="0"/>
              <a:t>Huge game-playing advances recently, e.g. in Go!</a:t>
            </a:r>
          </a:p>
          <a:p>
            <a:pPr eaLnBrk="1" hangingPunct="1">
              <a:lnSpc>
                <a:spcPct val="80000"/>
              </a:lnSpc>
            </a:pPr>
            <a:endParaRPr lang="en-US" sz="1400" dirty="0">
              <a:solidFill>
                <a:schemeClr val="tx1"/>
              </a:solidFill>
            </a:endParaRPr>
          </a:p>
        </p:txBody>
      </p:sp>
      <p:sp>
        <p:nvSpPr>
          <p:cNvPr id="20484" name="Text Box 4"/>
          <p:cNvSpPr txBox="1">
            <a:spLocks noChangeArrowheads="1"/>
          </p:cNvSpPr>
          <p:nvPr/>
        </p:nvSpPr>
        <p:spPr bwMode="auto">
          <a:xfrm>
            <a:off x="3048000" y="4857750"/>
            <a:ext cx="3543300" cy="223138"/>
          </a:xfrm>
          <a:prstGeom prst="rect">
            <a:avLst/>
          </a:prstGeom>
          <a:noFill/>
          <a:ln w="9525">
            <a:noFill/>
            <a:miter lim="800000"/>
          </a:ln>
        </p:spPr>
        <p:txBody>
          <a:bodyPr lIns="68579" tIns="34289" rIns="68579" bIns="34289">
            <a:spAutoFit/>
          </a:bodyPr>
          <a:lstStyle/>
          <a:p>
            <a:pPr>
              <a:spcBef>
                <a:spcPct val="50000"/>
              </a:spcBef>
            </a:pPr>
            <a:r>
              <a:rPr lang="en-US" sz="1000" dirty="0"/>
              <a:t>Text from Bart Selman, image from IBM’s Deep Blue pages</a:t>
            </a:r>
          </a:p>
        </p:txBody>
      </p:sp>
      <p:pic>
        <p:nvPicPr>
          <p:cNvPr id="20485" name="Picture 6" descr="Image_9"/>
          <p:cNvPicPr>
            <a:picLocks noChangeAspect="1" noChangeArrowheads="1"/>
          </p:cNvPicPr>
          <p:nvPr/>
        </p:nvPicPr>
        <p:blipFill>
          <a:blip r:embed="rId4" cstate="print"/>
          <a:srcRect l="7556" r="31995"/>
          <a:stretch>
            <a:fillRect/>
          </a:stretch>
        </p:blipFill>
        <p:spPr bwMode="auto">
          <a:xfrm>
            <a:off x="4752975" y="992981"/>
            <a:ext cx="1724025" cy="188356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1939">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1939">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1939">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1939">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51939">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1939">
                                            <p:txEl>
                                              <p:pRg st="13" end="1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1939">
                                            <p:txEl>
                                              <p:pRg st="15" end="1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51939">
                                            <p:txEl>
                                              <p:pRg st="16" end="1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51939">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t>Textbook</a:t>
            </a:r>
          </a:p>
        </p:txBody>
      </p:sp>
      <p:sp>
        <p:nvSpPr>
          <p:cNvPr id="8195" name="Rectangle 3"/>
          <p:cNvSpPr>
            <a:spLocks noGrp="1" noChangeArrowheads="1"/>
          </p:cNvSpPr>
          <p:nvPr>
            <p:ph type="body" idx="1"/>
          </p:nvPr>
        </p:nvSpPr>
        <p:spPr>
          <a:xfrm>
            <a:off x="2514600" y="1047750"/>
            <a:ext cx="4267200" cy="3394472"/>
          </a:xfrm>
        </p:spPr>
        <p:txBody>
          <a:bodyPr/>
          <a:lstStyle/>
          <a:p>
            <a:pPr eaLnBrk="1" hangingPunct="1">
              <a:lnSpc>
                <a:spcPct val="80000"/>
              </a:lnSpc>
            </a:pPr>
            <a:r>
              <a:rPr lang="en-US" sz="1600" dirty="0"/>
              <a:t>Not required, but for students who want to read more we recommend</a:t>
            </a:r>
          </a:p>
          <a:p>
            <a:pPr lvl="1" eaLnBrk="1" hangingPunct="1">
              <a:lnSpc>
                <a:spcPct val="80000"/>
              </a:lnSpc>
            </a:pPr>
            <a:endParaRPr lang="en-US" sz="800" dirty="0"/>
          </a:p>
          <a:p>
            <a:pPr lvl="1" eaLnBrk="1" hangingPunct="1">
              <a:lnSpc>
                <a:spcPct val="80000"/>
              </a:lnSpc>
            </a:pPr>
            <a:r>
              <a:rPr lang="en-US" sz="1400" dirty="0"/>
              <a:t>Russell &amp; </a:t>
            </a:r>
            <a:r>
              <a:rPr lang="en-US" sz="1400" dirty="0" err="1"/>
              <a:t>Norvig</a:t>
            </a:r>
            <a:r>
              <a:rPr lang="en-US" sz="1400" dirty="0"/>
              <a:t>, AI: A Modern Approach, 3</a:t>
            </a:r>
            <a:r>
              <a:rPr lang="en-US" sz="1400" baseline="30000" dirty="0"/>
              <a:t>rd</a:t>
            </a:r>
            <a:r>
              <a:rPr lang="en-US" sz="1400" dirty="0"/>
              <a:t> Ed </a:t>
            </a:r>
            <a:r>
              <a:rPr lang="en-US" altLang="en-US" sz="1400" dirty="0"/>
              <a:t>or 4th</a:t>
            </a:r>
            <a:r>
              <a:rPr lang="en-US" sz="1400" dirty="0"/>
              <a:t>.</a:t>
            </a:r>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r>
              <a:rPr lang="en-US" sz="1400" dirty="0"/>
              <a:t>Warning: Not a course textbook, so our presentation does not necessarily follow the presentation in the book.</a:t>
            </a:r>
          </a:p>
          <a:p>
            <a:pPr eaLnBrk="1" hangingPunct="1">
              <a:lnSpc>
                <a:spcPct val="80000"/>
              </a:lnSpc>
            </a:pPr>
            <a:endParaRPr lang="en-US" sz="1600" dirty="0"/>
          </a:p>
          <a:p>
            <a:pPr eaLnBrk="1" hangingPunct="1">
              <a:lnSpc>
                <a:spcPct val="80000"/>
              </a:lnSpc>
              <a:buFont typeface="Wingdings" panose="05000000000000000000" pitchFamily="2" charset="2"/>
              <a:buNone/>
            </a:pPr>
            <a:endParaRPr lang="en-US" sz="1600" dirty="0"/>
          </a:p>
        </p:txBody>
      </p:sp>
      <p:pic>
        <p:nvPicPr>
          <p:cNvPr id="8196" name="Picture 9" descr="http://aima.cs.berkeley.edu/cover2.jpg"/>
          <p:cNvPicPr>
            <a:picLocks noChangeAspect="1" noChangeArrowheads="1"/>
          </p:cNvPicPr>
          <p:nvPr/>
        </p:nvPicPr>
        <p:blipFill>
          <a:blip r:embed="rId2" cstate="print"/>
          <a:srcRect/>
          <a:stretch>
            <a:fillRect/>
          </a:stretch>
        </p:blipFill>
        <p:spPr bwMode="auto">
          <a:xfrm>
            <a:off x="3886200" y="2190750"/>
            <a:ext cx="1460658" cy="1893599"/>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531" y="1190626"/>
            <a:ext cx="2005868" cy="3133722"/>
          </a:xfrm>
          <a:prstGeom prst="rect">
            <a:avLst/>
          </a:prstGeom>
          <a:noFill/>
        </p:spPr>
      </p:pic>
      <p:pic>
        <p:nvPicPr>
          <p:cNvPr id="430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881026" y="1352550"/>
            <a:ext cx="2986748" cy="2666998"/>
          </a:xfrm>
          <a:prstGeom prst="rect">
            <a:avLst/>
          </a:prstGeom>
          <a:noFill/>
        </p:spPr>
      </p:pic>
      <p:sp>
        <p:nvSpPr>
          <p:cNvPr id="21507" name="Rectangle 4"/>
          <p:cNvSpPr>
            <a:spLocks noGrp="1" noChangeArrowheads="1"/>
          </p:cNvSpPr>
          <p:nvPr>
            <p:ph type="title"/>
          </p:nvPr>
        </p:nvSpPr>
        <p:spPr/>
        <p:txBody>
          <a:bodyPr rIns="99058"/>
          <a:lstStyle/>
          <a:p>
            <a:r>
              <a:rPr lang="en-US" dirty="0"/>
              <a:t>Decision Making</a:t>
            </a:r>
          </a:p>
        </p:txBody>
      </p:sp>
      <p:sp>
        <p:nvSpPr>
          <p:cNvPr id="21508" name="Rectangle 5"/>
          <p:cNvSpPr>
            <a:spLocks noGrp="1" noChangeArrowheads="1"/>
          </p:cNvSpPr>
          <p:nvPr>
            <p:ph idx="1"/>
          </p:nvPr>
        </p:nvSpPr>
        <p:spPr>
          <a:xfrm>
            <a:off x="1524000" y="1047750"/>
            <a:ext cx="6324600" cy="3546873"/>
          </a:xfrm>
        </p:spPr>
        <p:txBody>
          <a:bodyPr rIns="99058"/>
          <a:lstStyle/>
          <a:p>
            <a:pPr marL="586740" lvl="1">
              <a:buClrTx/>
            </a:pPr>
            <a:r>
              <a:rPr lang="en-US" dirty="0">
                <a:solidFill>
                  <a:schemeClr val="accent6"/>
                </a:solidFill>
              </a:rPr>
              <a:t>Applied AI involves many kinds of automation</a:t>
            </a:r>
          </a:p>
          <a:p>
            <a:pPr marL="887095" lvl="2">
              <a:buClrTx/>
            </a:pPr>
            <a:r>
              <a:rPr lang="en-US" dirty="0"/>
              <a:t>Scheduling, e.g. airline routing, military</a:t>
            </a:r>
          </a:p>
          <a:p>
            <a:pPr marL="887095" lvl="2">
              <a:buClrTx/>
            </a:pPr>
            <a:r>
              <a:rPr lang="en-US" dirty="0"/>
              <a:t>Route planning, e.g. Google maps</a:t>
            </a:r>
          </a:p>
          <a:p>
            <a:pPr marL="887095" lvl="2">
              <a:buClrTx/>
            </a:pPr>
            <a:r>
              <a:rPr lang="en-US" dirty="0"/>
              <a:t>Medical diagnosis</a:t>
            </a:r>
          </a:p>
          <a:p>
            <a:pPr marL="887095" lvl="2">
              <a:buClrTx/>
            </a:pPr>
            <a:r>
              <a:rPr lang="en-US" dirty="0"/>
              <a:t>Web search engines</a:t>
            </a:r>
          </a:p>
          <a:p>
            <a:pPr marL="887095" lvl="2">
              <a:buClrTx/>
            </a:pPr>
            <a:r>
              <a:rPr lang="en-US" dirty="0"/>
              <a:t>Spam classifiers</a:t>
            </a:r>
          </a:p>
          <a:p>
            <a:pPr marL="887095" lvl="2">
              <a:buClrTx/>
            </a:pPr>
            <a:r>
              <a:rPr lang="en-US" dirty="0"/>
              <a:t>Automated help desks</a:t>
            </a:r>
          </a:p>
          <a:p>
            <a:pPr marL="887095" lvl="2">
              <a:buClrTx/>
            </a:pPr>
            <a:r>
              <a:rPr lang="en-US" dirty="0"/>
              <a:t>Fraud detection</a:t>
            </a:r>
          </a:p>
          <a:p>
            <a:pPr marL="887095" lvl="2">
              <a:buClrTx/>
            </a:pPr>
            <a:r>
              <a:rPr lang="en-US" dirty="0"/>
              <a:t>Product recommendations</a:t>
            </a:r>
          </a:p>
          <a:p>
            <a:pPr marL="887095" lvl="2">
              <a:buClrTx/>
            </a:pPr>
            <a:r>
              <a:rPr lang="en-US" dirty="0"/>
              <a:t>… Lots more!</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p:txBody>
          <a:bodyPr rIns="99058"/>
          <a:lstStyle/>
          <a:p>
            <a:r>
              <a:rPr lang="en-US"/>
              <a:t>Designing Rational Agents</a:t>
            </a:r>
          </a:p>
        </p:txBody>
      </p:sp>
      <p:sp>
        <p:nvSpPr>
          <p:cNvPr id="27653" name="Rectangle 5"/>
          <p:cNvSpPr>
            <a:spLocks noGrp="1" noChangeArrowheads="1"/>
          </p:cNvSpPr>
          <p:nvPr>
            <p:ph type="body" idx="1"/>
          </p:nvPr>
        </p:nvSpPr>
        <p:spPr>
          <a:xfrm>
            <a:off x="342900" y="1200150"/>
            <a:ext cx="4838700" cy="2895600"/>
          </a:xfrm>
        </p:spPr>
        <p:txBody>
          <a:bodyPr rIns="99058"/>
          <a:lstStyle/>
          <a:p>
            <a:pPr marL="342900" indent="-342900">
              <a:spcBef>
                <a:spcPct val="0"/>
              </a:spcBef>
              <a:buClrTx/>
            </a:pPr>
            <a:r>
              <a:rPr lang="en-US" sz="1600" dirty="0"/>
              <a:t>An </a:t>
            </a:r>
            <a:r>
              <a:rPr lang="en-US" sz="1600" b="1" dirty="0"/>
              <a:t>agent</a:t>
            </a:r>
            <a:r>
              <a:rPr lang="en-US" sz="1600" dirty="0"/>
              <a:t> is an entity that </a:t>
            </a:r>
            <a:r>
              <a:rPr lang="en-US" sz="1600" i="1" dirty="0"/>
              <a:t>perceives</a:t>
            </a:r>
            <a:r>
              <a:rPr lang="en-US" sz="1600" dirty="0"/>
              <a:t> and </a:t>
            </a:r>
            <a:r>
              <a:rPr lang="en-US" sz="1600" i="1" dirty="0"/>
              <a:t>acts</a:t>
            </a:r>
            <a:r>
              <a:rPr lang="en-US" sz="1600" dirty="0"/>
              <a:t>.</a:t>
            </a:r>
          </a:p>
          <a:p>
            <a:pPr marL="342900" indent="-342900">
              <a:spcBef>
                <a:spcPts val="1125"/>
              </a:spcBef>
              <a:buClrTx/>
            </a:pPr>
            <a:r>
              <a:rPr lang="en-US" sz="1600" dirty="0"/>
              <a:t>A </a:t>
            </a:r>
            <a:r>
              <a:rPr lang="en-US" sz="1600" b="1" dirty="0"/>
              <a:t>rational agent</a:t>
            </a:r>
            <a:r>
              <a:rPr lang="en-US" sz="1600" b="1" i="1" dirty="0"/>
              <a:t> </a:t>
            </a:r>
            <a:r>
              <a:rPr lang="en-US" sz="1600" dirty="0"/>
              <a:t>selects actions that maximize its (expected) </a:t>
            </a:r>
            <a:r>
              <a:rPr lang="en-US" sz="1600" b="1" dirty="0"/>
              <a:t>utility</a:t>
            </a:r>
            <a:r>
              <a:rPr lang="en-US" sz="1600" dirty="0"/>
              <a:t>.  </a:t>
            </a:r>
          </a:p>
          <a:p>
            <a:pPr marL="342900" indent="-342900">
              <a:spcBef>
                <a:spcPts val="1125"/>
              </a:spcBef>
              <a:buClrTx/>
            </a:pPr>
            <a:r>
              <a:rPr lang="en-US" sz="1600" dirty="0"/>
              <a:t>Characteristics of the </a:t>
            </a:r>
            <a:r>
              <a:rPr lang="en-US" sz="1600" b="1" dirty="0"/>
              <a:t>percepts, environment,</a:t>
            </a:r>
            <a:r>
              <a:rPr lang="en-US" sz="1600" dirty="0"/>
              <a:t> and </a:t>
            </a:r>
            <a:r>
              <a:rPr lang="en-US" sz="1600" b="1" dirty="0"/>
              <a:t>action space </a:t>
            </a:r>
            <a:r>
              <a:rPr lang="en-US" sz="1600" dirty="0"/>
              <a:t>dictate techniques for selecting rational actions</a:t>
            </a:r>
          </a:p>
          <a:p>
            <a:pPr marL="342900" indent="-342900">
              <a:spcBef>
                <a:spcPts val="1125"/>
              </a:spcBef>
              <a:buClrTx/>
            </a:pPr>
            <a:r>
              <a:rPr lang="en-US" sz="1600" b="1" dirty="0">
                <a:solidFill>
                  <a:srgbClr val="333399"/>
                </a:solidFill>
                <a:cs typeface="Arial" panose="020B0604020202020204" pitchFamily="34" charset="0"/>
              </a:rPr>
              <a:t>This course </a:t>
            </a:r>
            <a:r>
              <a:rPr lang="en-US" sz="1600" dirty="0">
                <a:solidFill>
                  <a:srgbClr val="333399"/>
                </a:solidFill>
                <a:cs typeface="Arial" panose="020B0604020202020204" pitchFamily="34" charset="0"/>
              </a:rPr>
              <a:t>is about:</a:t>
            </a:r>
          </a:p>
          <a:p>
            <a:pPr marL="629920" lvl="1" indent="-257175">
              <a:lnSpc>
                <a:spcPct val="80000"/>
              </a:lnSpc>
              <a:spcBef>
                <a:spcPts val="555"/>
              </a:spcBef>
              <a:buSzPct val="100000"/>
            </a:pPr>
            <a:r>
              <a:rPr lang="en-US" sz="1600" dirty="0">
                <a:cs typeface="Arial" panose="020B0604020202020204" pitchFamily="34" charset="0"/>
              </a:rPr>
              <a:t>General AI techniques for a variety of problem types</a:t>
            </a:r>
          </a:p>
          <a:p>
            <a:pPr marL="629920" lvl="1" indent="-257175">
              <a:lnSpc>
                <a:spcPct val="80000"/>
              </a:lnSpc>
              <a:spcBef>
                <a:spcPts val="555"/>
              </a:spcBef>
              <a:buSzPct val="100000"/>
            </a:pPr>
            <a:r>
              <a:rPr lang="en-US" sz="1600" dirty="0">
                <a:cs typeface="Arial" panose="020B0604020202020204" pitchFamily="34" charset="0"/>
              </a:rPr>
              <a:t>Learning to recognize when and how a new problem can be solved with an existing technique</a:t>
            </a:r>
          </a:p>
          <a:p>
            <a:pPr marL="342900" indent="-342900">
              <a:spcBef>
                <a:spcPts val="1125"/>
              </a:spcBef>
              <a:buClrTx/>
            </a:pPr>
            <a:endParaRPr lang="en-US" sz="1600" dirty="0"/>
          </a:p>
        </p:txBody>
      </p:sp>
      <p:grpSp>
        <p:nvGrpSpPr>
          <p:cNvPr id="34" name="Group 33"/>
          <p:cNvGrpSpPr/>
          <p:nvPr/>
        </p:nvGrpSpPr>
        <p:grpSpPr>
          <a:xfrm>
            <a:off x="5562601" y="3423047"/>
            <a:ext cx="2895598" cy="1434703"/>
            <a:chOff x="4616215" y="3194447"/>
            <a:chExt cx="4052397" cy="1434703"/>
          </a:xfrm>
        </p:grpSpPr>
        <p:sp>
          <p:nvSpPr>
            <p:cNvPr id="19" name="AutoShape 7"/>
            <p:cNvSpPr/>
            <p:nvPr/>
          </p:nvSpPr>
          <p:spPr bwMode="auto">
            <a:xfrm>
              <a:off x="4616215" y="3200398"/>
              <a:ext cx="1919558" cy="1309688"/>
            </a:xfrm>
            <a:prstGeom prst="roundRect">
              <a:avLst>
                <a:gd name="adj" fmla="val 10912"/>
              </a:avLst>
            </a:prstGeom>
            <a:solidFill>
              <a:srgbClr val="9FB0D1"/>
            </a:solidFill>
            <a:ln w="12700">
              <a:solidFill>
                <a:schemeClr val="tx1"/>
              </a:solidFill>
              <a:round/>
            </a:ln>
          </p:spPr>
          <p:txBody>
            <a:bodyPr lIns="0" tIns="0" rIns="0" bIns="0"/>
            <a:lstStyle/>
            <a:p>
              <a:endParaRPr lang="en-US" sz="1600">
                <a:latin typeface="Calibri" panose="020F0502020204030204" pitchFamily="34" charset="0"/>
              </a:endParaRPr>
            </a:p>
          </p:txBody>
        </p:sp>
        <p:sp>
          <p:nvSpPr>
            <p:cNvPr id="20" name="Line 8"/>
            <p:cNvSpPr>
              <a:spLocks noChangeShapeType="1"/>
            </p:cNvSpPr>
            <p:nvPr/>
          </p:nvSpPr>
          <p:spPr bwMode="auto">
            <a:xfrm rot="10800000" flipH="1">
              <a:off x="5611414" y="3672670"/>
              <a:ext cx="0" cy="531019"/>
            </a:xfrm>
            <a:prstGeom prst="line">
              <a:avLst/>
            </a:prstGeom>
            <a:noFill/>
            <a:ln w="25400">
              <a:solidFill>
                <a:schemeClr val="tx1"/>
              </a:solidFill>
              <a:round/>
              <a:headEnd type="stealth" w="med" len="med"/>
            </a:ln>
          </p:spPr>
          <p:txBody>
            <a:bodyPr lIns="68579" tIns="34289" rIns="68579" bIns="34289"/>
            <a:lstStyle/>
            <a:p>
              <a:endParaRPr lang="en-US" sz="1600">
                <a:latin typeface="Calibri" panose="020F0502020204030204" pitchFamily="34" charset="0"/>
              </a:endParaRPr>
            </a:p>
          </p:txBody>
        </p:sp>
        <p:sp>
          <p:nvSpPr>
            <p:cNvPr id="21" name="Rectangle 9"/>
            <p:cNvSpPr/>
            <p:nvPr/>
          </p:nvSpPr>
          <p:spPr bwMode="auto">
            <a:xfrm rot="16200000">
              <a:off x="4687016" y="3598189"/>
              <a:ext cx="564897" cy="493220"/>
            </a:xfrm>
            <a:prstGeom prst="rect">
              <a:avLst/>
            </a:prstGeom>
            <a:noFill/>
            <a:ln w="12700">
              <a:noFill/>
              <a:miter lim="800000"/>
            </a:ln>
          </p:spPr>
          <p:txBody>
            <a:bodyPr lIns="0" tIns="0" rIns="30479" bIns="0"/>
            <a:lstStyle/>
            <a:p>
              <a:pPr marL="29845"/>
              <a:r>
                <a:rPr lang="en-US" sz="1600" b="1" dirty="0">
                  <a:latin typeface="Calibri" panose="020F0502020204030204" pitchFamily="34" charset="0"/>
                  <a:cs typeface="Arial" panose="020B0604020202020204" pitchFamily="34" charset="0"/>
                </a:rPr>
                <a:t>Agent</a:t>
              </a:r>
            </a:p>
          </p:txBody>
        </p:sp>
        <p:grpSp>
          <p:nvGrpSpPr>
            <p:cNvPr id="22" name="Group 10"/>
            <p:cNvGrpSpPr/>
            <p:nvPr/>
          </p:nvGrpSpPr>
          <p:grpSpPr bwMode="auto">
            <a:xfrm>
              <a:off x="5363764" y="3748869"/>
              <a:ext cx="476250" cy="323850"/>
              <a:chOff x="0" y="0"/>
              <a:chExt cx="400" cy="272"/>
            </a:xfrm>
          </p:grpSpPr>
          <p:sp>
            <p:nvSpPr>
              <p:cNvPr id="23" name="AutoShape 11"/>
              <p:cNvSpPr/>
              <p:nvPr/>
            </p:nvSpPr>
            <p:spPr bwMode="auto">
              <a:xfrm>
                <a:off x="0" y="0"/>
                <a:ext cx="400" cy="272"/>
              </a:xfrm>
              <a:prstGeom prst="roundRect">
                <a:avLst>
                  <a:gd name="adj" fmla="val 28120"/>
                </a:avLst>
              </a:prstGeom>
              <a:solidFill>
                <a:srgbClr val="FFFFFF"/>
              </a:solidFill>
              <a:ln w="12700">
                <a:solidFill>
                  <a:schemeClr val="tx1"/>
                </a:solidFill>
                <a:round/>
              </a:ln>
            </p:spPr>
            <p:txBody>
              <a:bodyPr lIns="0" tIns="0" rIns="0" bIns="0"/>
              <a:lstStyle/>
              <a:p>
                <a:endParaRPr lang="en-US" sz="1600">
                  <a:latin typeface="Calibri" panose="020F0502020204030204" pitchFamily="34" charset="0"/>
                </a:endParaRPr>
              </a:p>
            </p:txBody>
          </p:sp>
          <p:sp>
            <p:nvSpPr>
              <p:cNvPr id="24" name="Rectangle 12"/>
              <p:cNvSpPr/>
              <p:nvPr/>
            </p:nvSpPr>
            <p:spPr bwMode="auto">
              <a:xfrm>
                <a:off x="135" y="32"/>
                <a:ext cx="139" cy="236"/>
              </a:xfrm>
              <a:prstGeom prst="rect">
                <a:avLst/>
              </a:prstGeom>
              <a:noFill/>
              <a:ln w="12700">
                <a:noFill/>
                <a:miter lim="800000"/>
              </a:ln>
            </p:spPr>
            <p:txBody>
              <a:bodyPr lIns="0" tIns="0" rIns="40639" bIns="0"/>
              <a:lstStyle/>
              <a:p>
                <a:pPr marL="29845" algn="ctr"/>
                <a:r>
                  <a:rPr lang="en-US" sz="1600" b="1" dirty="0">
                    <a:latin typeface="Calibri" panose="020F0502020204030204" pitchFamily="34" charset="0"/>
                    <a:cs typeface="Arial" panose="020B0604020202020204" pitchFamily="34" charset="0"/>
                  </a:rPr>
                  <a:t>?</a:t>
                </a:r>
              </a:p>
            </p:txBody>
          </p:sp>
        </p:grpSp>
        <p:grpSp>
          <p:nvGrpSpPr>
            <p:cNvPr id="25" name="Group 13"/>
            <p:cNvGrpSpPr/>
            <p:nvPr/>
          </p:nvGrpSpPr>
          <p:grpSpPr bwMode="auto">
            <a:xfrm>
              <a:off x="5073252" y="3430191"/>
              <a:ext cx="1104900" cy="1059657"/>
              <a:chOff x="32" y="19"/>
              <a:chExt cx="928" cy="890"/>
            </a:xfrm>
          </p:grpSpPr>
          <p:sp>
            <p:nvSpPr>
              <p:cNvPr id="26" name="Rectangle 14"/>
              <p:cNvSpPr/>
              <p:nvPr/>
            </p:nvSpPr>
            <p:spPr bwMode="auto">
              <a:xfrm>
                <a:off x="84" y="19"/>
                <a:ext cx="824" cy="304"/>
              </a:xfrm>
              <a:prstGeom prst="rect">
                <a:avLst/>
              </a:prstGeom>
              <a:noFill/>
              <a:ln w="12700">
                <a:noFill/>
                <a:miter lim="800000"/>
              </a:ln>
            </p:spPr>
            <p:txBody>
              <a:bodyPr lIns="0" tIns="0" rIns="40639" bIns="0"/>
              <a:lstStyle/>
              <a:p>
                <a:pPr marL="29845" algn="ctr"/>
                <a:r>
                  <a:rPr lang="en-US" sz="1400" dirty="0">
                    <a:latin typeface="Calibri" panose="020F0502020204030204" pitchFamily="34" charset="0"/>
                    <a:cs typeface="Arial" panose="020B0604020202020204" pitchFamily="34" charset="0"/>
                  </a:rPr>
                  <a:t>Sensors</a:t>
                </a:r>
              </a:p>
            </p:txBody>
          </p:sp>
          <p:sp>
            <p:nvSpPr>
              <p:cNvPr id="27" name="Rectangle 15"/>
              <p:cNvSpPr/>
              <p:nvPr/>
            </p:nvSpPr>
            <p:spPr bwMode="auto">
              <a:xfrm>
                <a:off x="32" y="661"/>
                <a:ext cx="928" cy="248"/>
              </a:xfrm>
              <a:prstGeom prst="rect">
                <a:avLst/>
              </a:prstGeom>
              <a:noFill/>
              <a:ln w="12700">
                <a:noFill/>
                <a:miter lim="800000"/>
              </a:ln>
            </p:spPr>
            <p:txBody>
              <a:bodyPr lIns="0" tIns="0" rIns="40639" bIns="0"/>
              <a:lstStyle/>
              <a:p>
                <a:pPr marL="29845" algn="ctr"/>
                <a:r>
                  <a:rPr lang="en-US" sz="1400" dirty="0">
                    <a:latin typeface="Calibri" panose="020F0502020204030204" pitchFamily="34" charset="0"/>
                    <a:cs typeface="Arial" panose="020B0604020202020204" pitchFamily="34" charset="0"/>
                  </a:rPr>
                  <a:t>Actuators</a:t>
                </a:r>
              </a:p>
            </p:txBody>
          </p:sp>
        </p:grpSp>
        <p:sp>
          <p:nvSpPr>
            <p:cNvPr id="28" name="AutoShape 16"/>
            <p:cNvSpPr/>
            <p:nvPr/>
          </p:nvSpPr>
          <p:spPr bwMode="auto">
            <a:xfrm>
              <a:off x="7815475" y="3194447"/>
              <a:ext cx="853137" cy="1304925"/>
            </a:xfrm>
            <a:prstGeom prst="roundRect">
              <a:avLst>
                <a:gd name="adj" fmla="val 10944"/>
              </a:avLst>
            </a:prstGeom>
            <a:solidFill>
              <a:srgbClr val="9FB0D1"/>
            </a:solidFill>
            <a:ln w="12700">
              <a:solidFill>
                <a:schemeClr val="tx1"/>
              </a:solidFill>
              <a:round/>
            </a:ln>
          </p:spPr>
          <p:txBody>
            <a:bodyPr lIns="0" tIns="0" rIns="0" bIns="0"/>
            <a:lstStyle/>
            <a:p>
              <a:endParaRPr lang="en-US" sz="1600">
                <a:latin typeface="Calibri" panose="020F0502020204030204" pitchFamily="34" charset="0"/>
              </a:endParaRPr>
            </a:p>
          </p:txBody>
        </p:sp>
        <p:sp>
          <p:nvSpPr>
            <p:cNvPr id="29" name="Rectangle 17"/>
            <p:cNvSpPr/>
            <p:nvPr/>
          </p:nvSpPr>
          <p:spPr bwMode="auto">
            <a:xfrm rot="5400000">
              <a:off x="7696859" y="3589450"/>
              <a:ext cx="1157018" cy="493220"/>
            </a:xfrm>
            <a:prstGeom prst="rect">
              <a:avLst/>
            </a:prstGeom>
            <a:noFill/>
            <a:ln w="12700">
              <a:noFill/>
              <a:miter lim="800000"/>
            </a:ln>
          </p:spPr>
          <p:txBody>
            <a:bodyPr lIns="0" tIns="0" rIns="30479" bIns="0"/>
            <a:lstStyle/>
            <a:p>
              <a:pPr marL="29845" algn="ctr"/>
              <a:r>
                <a:rPr lang="en-US" sz="1600" b="1" dirty="0">
                  <a:latin typeface="Calibri" panose="020F0502020204030204" pitchFamily="34" charset="0"/>
                  <a:cs typeface="Arial" panose="020B0604020202020204" pitchFamily="34" charset="0"/>
                </a:rPr>
                <a:t>Environment</a:t>
              </a:r>
            </a:p>
          </p:txBody>
        </p:sp>
        <p:sp>
          <p:nvSpPr>
            <p:cNvPr id="30" name="Line 18"/>
            <p:cNvSpPr>
              <a:spLocks noChangeShapeType="1"/>
            </p:cNvSpPr>
            <p:nvPr/>
          </p:nvSpPr>
          <p:spPr bwMode="auto">
            <a:xfrm rot="10800000" flipH="1">
              <a:off x="6182915" y="3574256"/>
              <a:ext cx="1859756" cy="0"/>
            </a:xfrm>
            <a:prstGeom prst="line">
              <a:avLst/>
            </a:prstGeom>
            <a:noFill/>
            <a:ln w="25400">
              <a:solidFill>
                <a:schemeClr val="tx1"/>
              </a:solidFill>
              <a:round/>
              <a:headEnd type="stealth" w="med" len="med"/>
            </a:ln>
          </p:spPr>
          <p:txBody>
            <a:bodyPr lIns="68579" tIns="34289" rIns="68579" bIns="34289"/>
            <a:lstStyle/>
            <a:p>
              <a:endParaRPr lang="en-US" sz="1600">
                <a:latin typeface="Calibri" panose="020F0502020204030204" pitchFamily="34" charset="0"/>
              </a:endParaRPr>
            </a:p>
          </p:txBody>
        </p:sp>
        <p:sp>
          <p:nvSpPr>
            <p:cNvPr id="31" name="Line 19"/>
            <p:cNvSpPr>
              <a:spLocks noChangeShapeType="1"/>
            </p:cNvSpPr>
            <p:nvPr/>
          </p:nvSpPr>
          <p:spPr bwMode="auto">
            <a:xfrm flipH="1">
              <a:off x="6275783" y="4324350"/>
              <a:ext cx="1760934" cy="0"/>
            </a:xfrm>
            <a:prstGeom prst="line">
              <a:avLst/>
            </a:prstGeom>
            <a:noFill/>
            <a:ln w="25400">
              <a:solidFill>
                <a:schemeClr val="tx1"/>
              </a:solidFill>
              <a:round/>
              <a:headEnd type="stealth" w="med" len="med"/>
            </a:ln>
          </p:spPr>
          <p:txBody>
            <a:bodyPr lIns="68579" tIns="34289" rIns="68579" bIns="34289"/>
            <a:lstStyle/>
            <a:p>
              <a:endParaRPr lang="en-US" sz="1600">
                <a:latin typeface="Calibri" panose="020F0502020204030204" pitchFamily="34" charset="0"/>
              </a:endParaRPr>
            </a:p>
          </p:txBody>
        </p:sp>
        <p:sp>
          <p:nvSpPr>
            <p:cNvPr id="32" name="Rectangle 20"/>
            <p:cNvSpPr/>
            <p:nvPr/>
          </p:nvSpPr>
          <p:spPr bwMode="auto">
            <a:xfrm>
              <a:off x="6682977" y="3584972"/>
              <a:ext cx="942975" cy="266700"/>
            </a:xfrm>
            <a:prstGeom prst="rect">
              <a:avLst/>
            </a:prstGeom>
            <a:noFill/>
            <a:ln w="12700">
              <a:noFill/>
              <a:miter lim="800000"/>
            </a:ln>
          </p:spPr>
          <p:txBody>
            <a:bodyPr lIns="0" tIns="0" rIns="30479" bIns="0"/>
            <a:lstStyle/>
            <a:p>
              <a:pPr marL="29845" algn="ctr"/>
              <a:r>
                <a:rPr lang="en-US" sz="1100" dirty="0">
                  <a:latin typeface="Calibri" panose="020F0502020204030204" pitchFamily="34" charset="0"/>
                  <a:cs typeface="Arial" panose="020B0604020202020204" pitchFamily="34" charset="0"/>
                </a:rPr>
                <a:t>Percepts</a:t>
              </a:r>
            </a:p>
          </p:txBody>
        </p:sp>
        <p:sp>
          <p:nvSpPr>
            <p:cNvPr id="33" name="Rectangle 21"/>
            <p:cNvSpPr/>
            <p:nvPr/>
          </p:nvSpPr>
          <p:spPr bwMode="auto">
            <a:xfrm>
              <a:off x="6749652" y="4324350"/>
              <a:ext cx="809625" cy="304800"/>
            </a:xfrm>
            <a:prstGeom prst="rect">
              <a:avLst/>
            </a:prstGeom>
            <a:noFill/>
            <a:ln w="12700">
              <a:noFill/>
              <a:miter lim="800000"/>
            </a:ln>
          </p:spPr>
          <p:txBody>
            <a:bodyPr lIns="0" tIns="0" rIns="30479" bIns="0"/>
            <a:lstStyle/>
            <a:p>
              <a:pPr marL="29845" algn="ctr"/>
              <a:r>
                <a:rPr lang="en-US" sz="1100" dirty="0">
                  <a:latin typeface="Calibri" panose="020F0502020204030204" pitchFamily="34" charset="0"/>
                  <a:cs typeface="Arial" panose="020B0604020202020204" pitchFamily="34" charset="0"/>
                </a:rPr>
                <a:t>Actions</a:t>
              </a:r>
            </a:p>
          </p:txBody>
        </p:sp>
      </p:grpSp>
      <p:pic>
        <p:nvPicPr>
          <p:cNvPr id="46083" name="Picture 3"/>
          <p:cNvPicPr preferRelativeResize="0">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flipH="1">
            <a:off x="5791200" y="1122226"/>
            <a:ext cx="2819399" cy="220715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65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65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653">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27653">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2765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p" bldLvl="5" autoUpdateAnimBg="0"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3" cstate="print"/>
          <a:srcRect/>
          <a:stretch>
            <a:fillRect/>
          </a:stretch>
        </p:blipFill>
        <p:spPr bwMode="auto">
          <a:xfrm>
            <a:off x="2209800" y="971550"/>
            <a:ext cx="4644534" cy="2057400"/>
          </a:xfrm>
          <a:prstGeom prst="rect">
            <a:avLst/>
          </a:prstGeom>
          <a:noFill/>
          <a:ln w="12700">
            <a:noFill/>
            <a:miter lim="800000"/>
            <a:headEnd/>
            <a:tailEnd/>
          </a:ln>
        </p:spPr>
      </p:pic>
      <p:sp>
        <p:nvSpPr>
          <p:cNvPr id="23556" name="Rectangle 5"/>
          <p:cNvSpPr>
            <a:spLocks noGrp="1" noChangeArrowheads="1"/>
          </p:cNvSpPr>
          <p:nvPr>
            <p:ph type="title"/>
          </p:nvPr>
        </p:nvSpPr>
        <p:spPr/>
        <p:txBody>
          <a:bodyPr rIns="99058"/>
          <a:lstStyle/>
          <a:p>
            <a:r>
              <a:rPr lang="en-US" dirty="0"/>
              <a:t>Pac-Man as an Agent</a:t>
            </a:r>
          </a:p>
        </p:txBody>
      </p:sp>
      <p:sp>
        <p:nvSpPr>
          <p:cNvPr id="23557" name="AutoShape 7"/>
          <p:cNvSpPr/>
          <p:nvPr/>
        </p:nvSpPr>
        <p:spPr bwMode="auto">
          <a:xfrm>
            <a:off x="2209800" y="3200398"/>
            <a:ext cx="2155031" cy="1309688"/>
          </a:xfrm>
          <a:prstGeom prst="roundRect">
            <a:avLst>
              <a:gd name="adj" fmla="val 10912"/>
            </a:avLst>
          </a:prstGeom>
          <a:solidFill>
            <a:srgbClr val="9FB0D1"/>
          </a:solidFill>
          <a:ln w="12700">
            <a:solidFill>
              <a:schemeClr val="tx1"/>
            </a:solidFill>
            <a:round/>
          </a:ln>
        </p:spPr>
        <p:txBody>
          <a:bodyPr lIns="0" tIns="0" rIns="0" bIns="0"/>
          <a:lstStyle/>
          <a:p>
            <a:endParaRPr lang="en-US">
              <a:latin typeface="Calibri" panose="020F0502020204030204" pitchFamily="34" charset="0"/>
            </a:endParaRPr>
          </a:p>
        </p:txBody>
      </p:sp>
      <p:sp>
        <p:nvSpPr>
          <p:cNvPr id="23558" name="Line 8"/>
          <p:cNvSpPr>
            <a:spLocks noChangeShapeType="1"/>
          </p:cNvSpPr>
          <p:nvPr/>
        </p:nvSpPr>
        <p:spPr bwMode="auto">
          <a:xfrm rot="10800000" flipH="1">
            <a:off x="3325414" y="3672670"/>
            <a:ext cx="0" cy="531019"/>
          </a:xfrm>
          <a:prstGeom prst="line">
            <a:avLst/>
          </a:prstGeom>
          <a:noFill/>
          <a:ln w="25400">
            <a:solidFill>
              <a:schemeClr val="tx1"/>
            </a:solidFill>
            <a:round/>
            <a:headEnd type="stealth" w="med" len="med"/>
          </a:ln>
        </p:spPr>
        <p:txBody>
          <a:bodyPr lIns="68579" tIns="34289" rIns="68579" bIns="34289"/>
          <a:lstStyle/>
          <a:p>
            <a:endParaRPr lang="en-US">
              <a:latin typeface="Calibri" panose="020F0502020204030204" pitchFamily="34" charset="0"/>
            </a:endParaRPr>
          </a:p>
        </p:txBody>
      </p:sp>
      <p:sp>
        <p:nvSpPr>
          <p:cNvPr id="23559" name="Rectangle 9"/>
          <p:cNvSpPr/>
          <p:nvPr/>
        </p:nvSpPr>
        <p:spPr bwMode="auto">
          <a:xfrm>
            <a:off x="2286000" y="3226592"/>
            <a:ext cx="790575" cy="352425"/>
          </a:xfrm>
          <a:prstGeom prst="rect">
            <a:avLst/>
          </a:prstGeom>
          <a:noFill/>
          <a:ln w="12700">
            <a:noFill/>
            <a:miter lim="800000"/>
          </a:ln>
        </p:spPr>
        <p:txBody>
          <a:bodyPr lIns="0" tIns="0" rIns="30479" bIns="0"/>
          <a:lstStyle/>
          <a:p>
            <a:pPr marL="29845"/>
            <a:r>
              <a:rPr lang="en-US" b="1" dirty="0">
                <a:latin typeface="Calibri" panose="020F0502020204030204" pitchFamily="34" charset="0"/>
                <a:cs typeface="Arial" panose="020B0604020202020204" pitchFamily="34" charset="0"/>
              </a:rPr>
              <a:t>Agent</a:t>
            </a:r>
          </a:p>
        </p:txBody>
      </p:sp>
      <p:grpSp>
        <p:nvGrpSpPr>
          <p:cNvPr id="23560" name="Group 10"/>
          <p:cNvGrpSpPr/>
          <p:nvPr/>
        </p:nvGrpSpPr>
        <p:grpSpPr bwMode="auto">
          <a:xfrm>
            <a:off x="3077764" y="3748869"/>
            <a:ext cx="476250" cy="323850"/>
            <a:chOff x="0" y="0"/>
            <a:chExt cx="400" cy="272"/>
          </a:xfrm>
        </p:grpSpPr>
        <p:sp>
          <p:nvSpPr>
            <p:cNvPr id="23571" name="AutoShape 11"/>
            <p:cNvSpPr/>
            <p:nvPr/>
          </p:nvSpPr>
          <p:spPr bwMode="auto">
            <a:xfrm>
              <a:off x="0" y="0"/>
              <a:ext cx="400" cy="272"/>
            </a:xfrm>
            <a:prstGeom prst="roundRect">
              <a:avLst>
                <a:gd name="adj" fmla="val 28120"/>
              </a:avLst>
            </a:prstGeom>
            <a:solidFill>
              <a:srgbClr val="FFFFFF"/>
            </a:solidFill>
            <a:ln w="12700">
              <a:solidFill>
                <a:schemeClr val="tx1"/>
              </a:solidFill>
              <a:round/>
            </a:ln>
          </p:spPr>
          <p:txBody>
            <a:bodyPr lIns="0" tIns="0" rIns="0" bIns="0"/>
            <a:lstStyle/>
            <a:p>
              <a:endParaRPr lang="en-US">
                <a:latin typeface="Calibri" panose="020F0502020204030204" pitchFamily="34" charset="0"/>
              </a:endParaRPr>
            </a:p>
          </p:txBody>
        </p:sp>
        <p:sp>
          <p:nvSpPr>
            <p:cNvPr id="23572" name="Rectangle 12"/>
            <p:cNvSpPr/>
            <p:nvPr/>
          </p:nvSpPr>
          <p:spPr bwMode="auto">
            <a:xfrm>
              <a:off x="135" y="32"/>
              <a:ext cx="139" cy="236"/>
            </a:xfrm>
            <a:prstGeom prst="rect">
              <a:avLst/>
            </a:prstGeom>
            <a:noFill/>
            <a:ln w="12700">
              <a:noFill/>
              <a:miter lim="800000"/>
            </a:ln>
          </p:spPr>
          <p:txBody>
            <a:bodyPr lIns="0" tIns="0" rIns="40639" bIns="0"/>
            <a:lstStyle/>
            <a:p>
              <a:pPr marL="29845" algn="ctr"/>
              <a:r>
                <a:rPr lang="en-US" b="1" dirty="0">
                  <a:latin typeface="Calibri" panose="020F0502020204030204" pitchFamily="34" charset="0"/>
                  <a:cs typeface="Arial" panose="020B0604020202020204" pitchFamily="34" charset="0"/>
                </a:rPr>
                <a:t>?</a:t>
              </a:r>
            </a:p>
          </p:txBody>
        </p:sp>
      </p:grpSp>
      <p:grpSp>
        <p:nvGrpSpPr>
          <p:cNvPr id="23561" name="Group 13"/>
          <p:cNvGrpSpPr/>
          <p:nvPr/>
        </p:nvGrpSpPr>
        <p:grpSpPr bwMode="auto">
          <a:xfrm>
            <a:off x="2749152" y="3400425"/>
            <a:ext cx="1104900" cy="1059657"/>
            <a:chOff x="0" y="-6"/>
            <a:chExt cx="928" cy="890"/>
          </a:xfrm>
        </p:grpSpPr>
        <p:sp>
          <p:nvSpPr>
            <p:cNvPr id="23569" name="Rectangle 14"/>
            <p:cNvSpPr/>
            <p:nvPr/>
          </p:nvSpPr>
          <p:spPr bwMode="auto">
            <a:xfrm>
              <a:off x="52" y="-6"/>
              <a:ext cx="824" cy="304"/>
            </a:xfrm>
            <a:prstGeom prst="rect">
              <a:avLst/>
            </a:prstGeom>
            <a:noFill/>
            <a:ln w="12700">
              <a:noFill/>
              <a:miter lim="800000"/>
            </a:ln>
          </p:spPr>
          <p:txBody>
            <a:bodyPr lIns="0" tIns="0" rIns="40639" bIns="0"/>
            <a:lstStyle/>
            <a:p>
              <a:pPr marL="29845" algn="ctr"/>
              <a:r>
                <a:rPr lang="en-US" dirty="0">
                  <a:latin typeface="Calibri" panose="020F0502020204030204" pitchFamily="34" charset="0"/>
                  <a:cs typeface="Arial" panose="020B0604020202020204" pitchFamily="34" charset="0"/>
                </a:rPr>
                <a:t>Sensors</a:t>
              </a:r>
            </a:p>
          </p:txBody>
        </p:sp>
        <p:sp>
          <p:nvSpPr>
            <p:cNvPr id="23570" name="Rectangle 15"/>
            <p:cNvSpPr/>
            <p:nvPr/>
          </p:nvSpPr>
          <p:spPr bwMode="auto">
            <a:xfrm>
              <a:off x="0" y="636"/>
              <a:ext cx="928" cy="248"/>
            </a:xfrm>
            <a:prstGeom prst="rect">
              <a:avLst/>
            </a:prstGeom>
            <a:noFill/>
            <a:ln w="12700">
              <a:noFill/>
              <a:miter lim="800000"/>
            </a:ln>
          </p:spPr>
          <p:txBody>
            <a:bodyPr lIns="0" tIns="0" rIns="40639" bIns="0"/>
            <a:lstStyle/>
            <a:p>
              <a:pPr marL="29845" algn="ctr"/>
              <a:r>
                <a:rPr lang="en-US" dirty="0">
                  <a:latin typeface="Calibri" panose="020F0502020204030204" pitchFamily="34" charset="0"/>
                  <a:cs typeface="Arial" panose="020B0604020202020204" pitchFamily="34" charset="0"/>
                </a:rPr>
                <a:t>Actuators</a:t>
              </a:r>
            </a:p>
          </p:txBody>
        </p:sp>
      </p:grpSp>
      <p:sp>
        <p:nvSpPr>
          <p:cNvPr id="23562" name="AutoShape 16"/>
          <p:cNvSpPr/>
          <p:nvPr/>
        </p:nvSpPr>
        <p:spPr bwMode="auto">
          <a:xfrm>
            <a:off x="5380433" y="3194447"/>
            <a:ext cx="1428750" cy="1304925"/>
          </a:xfrm>
          <a:prstGeom prst="roundRect">
            <a:avLst>
              <a:gd name="adj" fmla="val 10944"/>
            </a:avLst>
          </a:prstGeom>
          <a:solidFill>
            <a:srgbClr val="9FB0D1"/>
          </a:solidFill>
          <a:ln w="12700">
            <a:solidFill>
              <a:schemeClr val="tx1"/>
            </a:solidFill>
            <a:round/>
          </a:ln>
        </p:spPr>
        <p:txBody>
          <a:bodyPr lIns="0" tIns="0" rIns="0" bIns="0"/>
          <a:lstStyle/>
          <a:p>
            <a:endParaRPr lang="en-US">
              <a:latin typeface="Calibri" panose="020F0502020204030204" pitchFamily="34" charset="0"/>
            </a:endParaRPr>
          </a:p>
        </p:txBody>
      </p:sp>
      <p:sp>
        <p:nvSpPr>
          <p:cNvPr id="23563" name="Rectangle 17"/>
          <p:cNvSpPr/>
          <p:nvPr/>
        </p:nvSpPr>
        <p:spPr bwMode="auto">
          <a:xfrm>
            <a:off x="5282802" y="3257550"/>
            <a:ext cx="1619250" cy="352425"/>
          </a:xfrm>
          <a:prstGeom prst="rect">
            <a:avLst/>
          </a:prstGeom>
          <a:noFill/>
          <a:ln w="12700">
            <a:noFill/>
            <a:miter lim="800000"/>
          </a:ln>
        </p:spPr>
        <p:txBody>
          <a:bodyPr lIns="0" tIns="0" rIns="30479" bIns="0"/>
          <a:lstStyle/>
          <a:p>
            <a:pPr marL="29845" algn="ctr"/>
            <a:r>
              <a:rPr lang="en-US" b="1" dirty="0">
                <a:latin typeface="Calibri" panose="020F0502020204030204" pitchFamily="34" charset="0"/>
                <a:cs typeface="Arial" panose="020B0604020202020204" pitchFamily="34" charset="0"/>
              </a:rPr>
              <a:t>Environment</a:t>
            </a:r>
          </a:p>
        </p:txBody>
      </p:sp>
      <p:sp>
        <p:nvSpPr>
          <p:cNvPr id="23564" name="Line 18"/>
          <p:cNvSpPr>
            <a:spLocks noChangeShapeType="1"/>
          </p:cNvSpPr>
          <p:nvPr/>
        </p:nvSpPr>
        <p:spPr bwMode="auto">
          <a:xfrm rot="10800000" flipH="1">
            <a:off x="3896915" y="3574256"/>
            <a:ext cx="1859756" cy="0"/>
          </a:xfrm>
          <a:prstGeom prst="line">
            <a:avLst/>
          </a:prstGeom>
          <a:noFill/>
          <a:ln w="25400">
            <a:solidFill>
              <a:schemeClr val="tx1"/>
            </a:solidFill>
            <a:round/>
            <a:headEnd type="stealth" w="med" len="med"/>
          </a:ln>
        </p:spPr>
        <p:txBody>
          <a:bodyPr lIns="68579" tIns="34289" rIns="68579" bIns="34289"/>
          <a:lstStyle/>
          <a:p>
            <a:endParaRPr lang="en-US">
              <a:latin typeface="Calibri" panose="020F0502020204030204" pitchFamily="34" charset="0"/>
            </a:endParaRPr>
          </a:p>
        </p:txBody>
      </p:sp>
      <p:sp>
        <p:nvSpPr>
          <p:cNvPr id="23565" name="Line 19"/>
          <p:cNvSpPr>
            <a:spLocks noChangeShapeType="1"/>
          </p:cNvSpPr>
          <p:nvPr/>
        </p:nvSpPr>
        <p:spPr bwMode="auto">
          <a:xfrm flipH="1">
            <a:off x="3989783" y="4324350"/>
            <a:ext cx="1760934" cy="0"/>
          </a:xfrm>
          <a:prstGeom prst="line">
            <a:avLst/>
          </a:prstGeom>
          <a:noFill/>
          <a:ln w="25400">
            <a:solidFill>
              <a:schemeClr val="tx1"/>
            </a:solidFill>
            <a:round/>
            <a:headEnd type="stealth" w="med" len="med"/>
          </a:ln>
        </p:spPr>
        <p:txBody>
          <a:bodyPr lIns="68579" tIns="34289" rIns="68579" bIns="34289"/>
          <a:lstStyle/>
          <a:p>
            <a:endParaRPr lang="en-US">
              <a:latin typeface="Calibri" panose="020F0502020204030204" pitchFamily="34" charset="0"/>
            </a:endParaRPr>
          </a:p>
        </p:txBody>
      </p:sp>
      <p:sp>
        <p:nvSpPr>
          <p:cNvPr id="23566" name="Rectangle 20"/>
          <p:cNvSpPr/>
          <p:nvPr/>
        </p:nvSpPr>
        <p:spPr bwMode="auto">
          <a:xfrm>
            <a:off x="4396977" y="3584972"/>
            <a:ext cx="942975" cy="266700"/>
          </a:xfrm>
          <a:prstGeom prst="rect">
            <a:avLst/>
          </a:prstGeom>
          <a:noFill/>
          <a:ln w="12700">
            <a:noFill/>
            <a:miter lim="800000"/>
          </a:ln>
        </p:spPr>
        <p:txBody>
          <a:bodyPr lIns="0" tIns="0" rIns="30479" bIns="0"/>
          <a:lstStyle/>
          <a:p>
            <a:pPr marL="29845" algn="ctr"/>
            <a:r>
              <a:rPr lang="en-US" sz="1200" dirty="0">
                <a:latin typeface="Calibri" panose="020F0502020204030204" pitchFamily="34" charset="0"/>
                <a:cs typeface="Arial" panose="020B0604020202020204" pitchFamily="34" charset="0"/>
              </a:rPr>
              <a:t>Percepts</a:t>
            </a:r>
          </a:p>
        </p:txBody>
      </p:sp>
      <p:sp>
        <p:nvSpPr>
          <p:cNvPr id="23567" name="Rectangle 21"/>
          <p:cNvSpPr/>
          <p:nvPr/>
        </p:nvSpPr>
        <p:spPr bwMode="auto">
          <a:xfrm>
            <a:off x="4463652" y="4324350"/>
            <a:ext cx="809625" cy="304800"/>
          </a:xfrm>
          <a:prstGeom prst="rect">
            <a:avLst/>
          </a:prstGeom>
          <a:noFill/>
          <a:ln w="12700">
            <a:noFill/>
            <a:miter lim="800000"/>
          </a:ln>
        </p:spPr>
        <p:txBody>
          <a:bodyPr lIns="0" tIns="0" rIns="30479" bIns="0"/>
          <a:lstStyle/>
          <a:p>
            <a:pPr marL="29845" algn="ctr"/>
            <a:r>
              <a:rPr lang="en-US" sz="1200" dirty="0">
                <a:latin typeface="Calibri" panose="020F0502020204030204" pitchFamily="34" charset="0"/>
                <a:cs typeface="Arial" panose="020B0604020202020204" pitchFamily="34" charset="0"/>
              </a:rPr>
              <a:t>Actions</a:t>
            </a:r>
          </a:p>
        </p:txBody>
      </p:sp>
      <p:sp>
        <p:nvSpPr>
          <p:cNvPr id="20" name="Text Box 4"/>
          <p:cNvSpPr txBox="1">
            <a:spLocks noChangeArrowheads="1"/>
          </p:cNvSpPr>
          <p:nvPr/>
        </p:nvSpPr>
        <p:spPr bwMode="auto">
          <a:xfrm>
            <a:off x="0" y="4857750"/>
            <a:ext cx="6477000" cy="223136"/>
          </a:xfrm>
          <a:prstGeom prst="rect">
            <a:avLst/>
          </a:prstGeom>
          <a:noFill/>
          <a:ln w="9525">
            <a:noFill/>
            <a:miter lim="800000"/>
          </a:ln>
        </p:spPr>
        <p:txBody>
          <a:bodyPr wrap="square" lIns="68579" tIns="34289" rIns="68579" bIns="34289">
            <a:spAutoFit/>
          </a:bodyPr>
          <a:lstStyle/>
          <a:p>
            <a:pPr algn="ctr">
              <a:spcBef>
                <a:spcPct val="50000"/>
              </a:spcBef>
            </a:pPr>
            <a:r>
              <a:rPr lang="en-US" sz="1000" dirty="0"/>
              <a:t>Pac-Man is a registered trademark of Namco-Bandai Games, used here for educational purposes</a:t>
            </a:r>
          </a:p>
        </p:txBody>
      </p:sp>
      <p:sp>
        <p:nvSpPr>
          <p:cNvPr id="21" name="TextBox 20"/>
          <p:cNvSpPr txBox="1"/>
          <p:nvPr/>
        </p:nvSpPr>
        <p:spPr>
          <a:xfrm>
            <a:off x="6594241" y="4854773"/>
            <a:ext cx="2549759" cy="307777"/>
          </a:xfrm>
          <a:prstGeom prst="rect">
            <a:avLst/>
          </a:prstGeom>
          <a:noFill/>
        </p:spPr>
        <p:txBody>
          <a:bodyPr wrap="none" rtlCol="0">
            <a:spAutoFit/>
          </a:bodyPr>
          <a:lstStyle/>
          <a:p>
            <a:r>
              <a:rPr lang="en-US" sz="1400" dirty="0">
                <a:solidFill>
                  <a:srgbClr val="FF0000"/>
                </a:solidFill>
                <a:latin typeface="Calibri" panose="020F0502020204030204"/>
                <a:cs typeface="Calibri" panose="020F0502020204030204"/>
              </a:rPr>
              <a:t>Demo1: pacman-l1.mp4 or L1D2</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flipH="1">
            <a:off x="4269074" y="1200150"/>
            <a:ext cx="4644450" cy="3486149"/>
          </a:xfrm>
          <a:prstGeom prst="rect">
            <a:avLst/>
          </a:prstGeom>
          <a:noFill/>
        </p:spPr>
      </p:pic>
      <p:sp>
        <p:nvSpPr>
          <p:cNvPr id="25602" name="Rectangle 2"/>
          <p:cNvSpPr>
            <a:spLocks noGrp="1" noChangeArrowheads="1"/>
          </p:cNvSpPr>
          <p:nvPr>
            <p:ph type="title"/>
          </p:nvPr>
        </p:nvSpPr>
        <p:spPr/>
        <p:txBody>
          <a:bodyPr/>
          <a:lstStyle/>
          <a:p>
            <a:pPr eaLnBrk="1" hangingPunct="1"/>
            <a:r>
              <a:rPr lang="en-US">
                <a:solidFill>
                  <a:schemeClr val="tx1"/>
                </a:solidFill>
              </a:rPr>
              <a:t>Course Topics</a:t>
            </a:r>
          </a:p>
        </p:txBody>
      </p:sp>
      <p:sp>
        <p:nvSpPr>
          <p:cNvPr id="25603" name="Rectangle 3"/>
          <p:cNvSpPr>
            <a:spLocks noGrp="1" noChangeArrowheads="1"/>
          </p:cNvSpPr>
          <p:nvPr>
            <p:ph type="body" idx="1"/>
          </p:nvPr>
        </p:nvSpPr>
        <p:spPr>
          <a:xfrm>
            <a:off x="533400" y="1123950"/>
            <a:ext cx="6172200" cy="3657600"/>
          </a:xfrm>
        </p:spPr>
        <p:txBody>
          <a:bodyPr/>
          <a:lstStyle/>
          <a:p>
            <a:pPr eaLnBrk="1" hangingPunct="1">
              <a:lnSpc>
                <a:spcPct val="90000"/>
              </a:lnSpc>
            </a:pPr>
            <a:r>
              <a:rPr lang="en-US" sz="1800" dirty="0"/>
              <a:t>Part I: Making Decisions</a:t>
            </a:r>
          </a:p>
          <a:p>
            <a:pPr lvl="1" eaLnBrk="1" hangingPunct="1">
              <a:lnSpc>
                <a:spcPct val="90000"/>
              </a:lnSpc>
            </a:pPr>
            <a:r>
              <a:rPr lang="en-US" sz="1500" dirty="0"/>
              <a:t>Fast search / planning</a:t>
            </a:r>
          </a:p>
          <a:p>
            <a:pPr lvl="1" eaLnBrk="1" hangingPunct="1">
              <a:lnSpc>
                <a:spcPct val="90000"/>
              </a:lnSpc>
            </a:pPr>
            <a:r>
              <a:rPr lang="en-US" sz="1500" dirty="0"/>
              <a:t>Constraint satisfaction</a:t>
            </a:r>
          </a:p>
          <a:p>
            <a:pPr lvl="1" eaLnBrk="1" hangingPunct="1">
              <a:lnSpc>
                <a:spcPct val="90000"/>
              </a:lnSpc>
            </a:pPr>
            <a:r>
              <a:rPr lang="en-US" sz="1500" dirty="0"/>
              <a:t>Adversarial and uncertain search</a:t>
            </a:r>
          </a:p>
          <a:p>
            <a:pPr eaLnBrk="1" hangingPunct="1">
              <a:lnSpc>
                <a:spcPct val="90000"/>
              </a:lnSpc>
            </a:pPr>
            <a:endParaRPr lang="en-US" sz="1800" dirty="0"/>
          </a:p>
          <a:p>
            <a:pPr eaLnBrk="1" hangingPunct="1">
              <a:lnSpc>
                <a:spcPct val="90000"/>
              </a:lnSpc>
            </a:pPr>
            <a:r>
              <a:rPr lang="en-US" sz="1800" dirty="0"/>
              <a:t>Part II: Reasoning under Uncertainty</a:t>
            </a:r>
          </a:p>
          <a:p>
            <a:pPr lvl="1" eaLnBrk="1" hangingPunct="1">
              <a:lnSpc>
                <a:spcPct val="90000"/>
              </a:lnSpc>
            </a:pPr>
            <a:r>
              <a:rPr lang="en-US" sz="1500" dirty="0" err="1"/>
              <a:t>Bayes</a:t>
            </a:r>
            <a:r>
              <a:rPr lang="en-US" sz="1500" dirty="0"/>
              <a:t>’ nets</a:t>
            </a:r>
          </a:p>
          <a:p>
            <a:pPr lvl="1" eaLnBrk="1" hangingPunct="1">
              <a:lnSpc>
                <a:spcPct val="90000"/>
              </a:lnSpc>
            </a:pPr>
            <a:r>
              <a:rPr lang="en-US" sz="1500" dirty="0"/>
              <a:t>Decision theory</a:t>
            </a:r>
          </a:p>
          <a:p>
            <a:pPr lvl="1" eaLnBrk="1" hangingPunct="1">
              <a:lnSpc>
                <a:spcPct val="90000"/>
              </a:lnSpc>
            </a:pPr>
            <a:r>
              <a:rPr lang="en-US" sz="1500" dirty="0"/>
              <a:t>Machine learning</a:t>
            </a:r>
          </a:p>
          <a:p>
            <a:pPr eaLnBrk="1" hangingPunct="1">
              <a:lnSpc>
                <a:spcPct val="90000"/>
              </a:lnSpc>
            </a:pPr>
            <a:endParaRPr lang="en-US" sz="1800" dirty="0"/>
          </a:p>
          <a:p>
            <a:pPr eaLnBrk="1" hangingPunct="1">
              <a:lnSpc>
                <a:spcPct val="90000"/>
              </a:lnSpc>
            </a:pPr>
            <a:r>
              <a:rPr lang="en-US" sz="1800" dirty="0"/>
              <a:t>Throughout: Applications</a:t>
            </a:r>
          </a:p>
          <a:p>
            <a:pPr lvl="1" eaLnBrk="1" hangingPunct="1">
              <a:lnSpc>
                <a:spcPct val="90000"/>
              </a:lnSpc>
            </a:pPr>
            <a:r>
              <a:rPr lang="en-US" sz="1500" dirty="0"/>
              <a:t>Natural language, vision, robotics, games,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Grp="1" noChangeArrowheads="1"/>
          </p:cNvSpPr>
          <p:nvPr>
            <p:ph type="title"/>
          </p:nvPr>
        </p:nvSpPr>
        <p:spPr/>
        <p:txBody>
          <a:bodyPr rIns="99058"/>
          <a:lstStyle/>
          <a:p>
            <a:r>
              <a:rPr lang="en-US" dirty="0"/>
              <a:t>Course Organization</a:t>
            </a:r>
          </a:p>
        </p:txBody>
      </p:sp>
      <p:sp>
        <p:nvSpPr>
          <p:cNvPr id="26628" name="Rectangle 5"/>
          <p:cNvSpPr>
            <a:spLocks noGrp="1" noChangeArrowheads="1"/>
          </p:cNvSpPr>
          <p:nvPr>
            <p:ph type="body" idx="1"/>
          </p:nvPr>
        </p:nvSpPr>
        <p:spPr>
          <a:xfrm>
            <a:off x="914400" y="1123950"/>
            <a:ext cx="7010400" cy="3429000"/>
          </a:xfrm>
        </p:spPr>
        <p:txBody>
          <a:bodyPr rIns="99058"/>
          <a:lstStyle/>
          <a:p>
            <a:pPr>
              <a:lnSpc>
                <a:spcPct val="90000"/>
              </a:lnSpc>
              <a:buClr>
                <a:srgbClr val="1212D2"/>
              </a:buClr>
              <a:buFont typeface="Arial" panose="020B0604020202020204" pitchFamily="34" charset="0"/>
              <a:buChar char="•"/>
            </a:pPr>
            <a:r>
              <a:rPr lang="en-US" sz="1500" dirty="0">
                <a:solidFill>
                  <a:schemeClr val="tx1"/>
                </a:solidFill>
              </a:rPr>
              <a:t>Material will be organized on a topic-by-topic basis – modules </a:t>
            </a:r>
          </a:p>
          <a:p>
            <a:pPr>
              <a:lnSpc>
                <a:spcPct val="90000"/>
              </a:lnSpc>
              <a:buClr>
                <a:srgbClr val="1212D2"/>
              </a:buClr>
              <a:buFont typeface="Arial" panose="020B0604020202020204" pitchFamily="34" charset="0"/>
              <a:buChar char="•"/>
            </a:pPr>
            <a:r>
              <a:rPr lang="en-US" sz="1500" dirty="0">
                <a:solidFill>
                  <a:schemeClr val="tx1"/>
                </a:solidFill>
              </a:rPr>
              <a:t>All content will be made available at the beginning of each module: </a:t>
            </a:r>
          </a:p>
          <a:p>
            <a:pPr lvl="1">
              <a:lnSpc>
                <a:spcPct val="90000"/>
              </a:lnSpc>
              <a:buClr>
                <a:srgbClr val="1212D2"/>
              </a:buClr>
              <a:buFont typeface="Arial" panose="020B0604020202020204" pitchFamily="34" charset="0"/>
              <a:buChar char="•"/>
            </a:pPr>
            <a:r>
              <a:rPr lang="en-US" sz="1200" dirty="0"/>
              <a:t>Homework, Projects, Lecture Videos  </a:t>
            </a:r>
          </a:p>
          <a:p>
            <a:pPr>
              <a:lnSpc>
                <a:spcPct val="90000"/>
              </a:lnSpc>
              <a:buClr>
                <a:srgbClr val="1212D2"/>
              </a:buClr>
              <a:buFont typeface="Arial" panose="020B0604020202020204" pitchFamily="34" charset="0"/>
              <a:buChar char="•"/>
            </a:pPr>
            <a:endParaRPr lang="en-US" sz="1500" dirty="0">
              <a:solidFill>
                <a:schemeClr val="tx1"/>
              </a:solidFill>
            </a:endParaRPr>
          </a:p>
          <a:p>
            <a:pPr>
              <a:lnSpc>
                <a:spcPct val="90000"/>
              </a:lnSpc>
              <a:buClr>
                <a:srgbClr val="1212D2"/>
              </a:buClr>
              <a:buFont typeface="Arial" panose="020B0604020202020204" pitchFamily="34" charset="0"/>
              <a:buChar char="•"/>
            </a:pPr>
            <a:r>
              <a:rPr lang="en-US" sz="1500" dirty="0">
                <a:solidFill>
                  <a:schemeClr val="tx1"/>
                </a:solidFill>
              </a:rPr>
              <a:t>Course follows a “flipped” format</a:t>
            </a:r>
          </a:p>
          <a:p>
            <a:pPr>
              <a:lnSpc>
                <a:spcPct val="90000"/>
              </a:lnSpc>
              <a:buClr>
                <a:srgbClr val="1212D2"/>
              </a:buClr>
              <a:buFont typeface="Arial" panose="020B0604020202020204" pitchFamily="34" charset="0"/>
              <a:buChar char="•"/>
            </a:pPr>
            <a:r>
              <a:rPr lang="en-US" sz="1500" dirty="0">
                <a:solidFill>
                  <a:schemeClr val="tx1"/>
                </a:solidFill>
              </a:rPr>
              <a:t>Need to watch lecture videos before online meeting times</a:t>
            </a:r>
          </a:p>
          <a:p>
            <a:pPr>
              <a:lnSpc>
                <a:spcPct val="90000"/>
              </a:lnSpc>
              <a:buClr>
                <a:srgbClr val="1212D2"/>
              </a:buClr>
              <a:buFont typeface="Arial" panose="020B0604020202020204" pitchFamily="34" charset="0"/>
              <a:buChar char="•"/>
            </a:pPr>
            <a:r>
              <a:rPr lang="en-US" sz="1500" dirty="0">
                <a:solidFill>
                  <a:schemeClr val="tx1"/>
                </a:solidFill>
              </a:rPr>
              <a:t>During “lecture” times we will discuss material that is important to the homework and projects (like a Discussion session)</a:t>
            </a:r>
          </a:p>
          <a:p>
            <a:pPr>
              <a:lnSpc>
                <a:spcPct val="90000"/>
              </a:lnSpc>
              <a:buClr>
                <a:srgbClr val="1212D2"/>
              </a:buClr>
              <a:buFont typeface="Arial" panose="020B0604020202020204" pitchFamily="34" charset="0"/>
              <a:buChar char="•"/>
            </a:pPr>
            <a:r>
              <a:rPr lang="en-US" altLang="en-US" sz="1500" dirty="0">
                <a:solidFill>
                  <a:schemeClr val="tx1"/>
                </a:solidFill>
              </a:rPr>
              <a:t>I will review how to solve worksheets</a:t>
            </a:r>
            <a:endParaRPr lang="en-US" sz="1500" dirty="0">
              <a:solidFill>
                <a:schemeClr val="tx1"/>
              </a:solidFill>
            </a:endParaRPr>
          </a:p>
          <a:p>
            <a:pPr>
              <a:lnSpc>
                <a:spcPct val="90000"/>
              </a:lnSpc>
              <a:buClr>
                <a:srgbClr val="1212D2"/>
              </a:buClr>
              <a:buFont typeface="Arial" panose="020B0604020202020204" pitchFamily="34" charset="0"/>
              <a:buChar char="•"/>
            </a:pPr>
            <a:r>
              <a:rPr lang="en-US" sz="1500" dirty="0">
                <a:solidFill>
                  <a:schemeClr val="tx1"/>
                </a:solidFill>
              </a:rPr>
              <a:t>You need to be ready to ask questions</a:t>
            </a:r>
          </a:p>
          <a:p>
            <a:pPr>
              <a:lnSpc>
                <a:spcPct val="90000"/>
              </a:lnSpc>
              <a:buClr>
                <a:srgbClr val="1212D2"/>
              </a:buClr>
              <a:buFont typeface="Arial" panose="020B0604020202020204" pitchFamily="34" charset="0"/>
              <a:buChar char="•"/>
            </a:pPr>
            <a:endParaRPr lang="en-US" sz="1500" dirty="0">
              <a:solidFill>
                <a:schemeClr val="tx1"/>
              </a:solidFill>
            </a:endParaRPr>
          </a:p>
          <a:p>
            <a:pPr>
              <a:lnSpc>
                <a:spcPct val="90000"/>
              </a:lnSpc>
              <a:buClr>
                <a:srgbClr val="1212D2"/>
              </a:buClr>
              <a:buFont typeface="Arial" panose="020B0604020202020204" pitchFamily="34" charset="0"/>
              <a:buChar char="•"/>
            </a:pPr>
            <a:r>
              <a:rPr lang="en-US" altLang="en-US" sz="1500" dirty="0">
                <a:solidFill>
                  <a:schemeClr val="tx1"/>
                </a:solidFill>
              </a:rPr>
              <a:t>Assignments</a:t>
            </a:r>
            <a:r>
              <a:rPr lang="en-US" sz="1500" dirty="0">
                <a:solidFill>
                  <a:schemeClr val="tx1"/>
                </a:solidFill>
              </a:rPr>
              <a:t> will be conducted on Blackboard</a:t>
            </a:r>
            <a:endParaRPr lang="en-US" sz="1200" dirty="0">
              <a:solidFill>
                <a:schemeClr val="tx1"/>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solidFill>
                  <a:schemeClr val="tx1"/>
                </a:solidFill>
              </a:rPr>
              <a:t>Today</a:t>
            </a:r>
          </a:p>
        </p:txBody>
      </p:sp>
      <p:sp>
        <p:nvSpPr>
          <p:cNvPr id="9219" name="Rectangle 3"/>
          <p:cNvSpPr>
            <a:spLocks noGrp="1" noChangeArrowheads="1"/>
          </p:cNvSpPr>
          <p:nvPr>
            <p:ph type="body" idx="1"/>
          </p:nvPr>
        </p:nvSpPr>
        <p:spPr>
          <a:xfrm>
            <a:off x="838200" y="1371601"/>
            <a:ext cx="5257800" cy="3394472"/>
          </a:xfrm>
        </p:spPr>
        <p:txBody>
          <a:bodyPr/>
          <a:lstStyle/>
          <a:p>
            <a:pPr eaLnBrk="1" hangingPunct="1"/>
            <a:endParaRPr lang="en-US" sz="600" dirty="0"/>
          </a:p>
          <a:p>
            <a:pPr eaLnBrk="1" hangingPunct="1"/>
            <a:r>
              <a:rPr lang="en-US" dirty="0"/>
              <a:t>What is artificial intelligence?</a:t>
            </a:r>
          </a:p>
          <a:p>
            <a:pPr eaLnBrk="1" hangingPunct="1"/>
            <a:endParaRPr lang="en-US" dirty="0"/>
          </a:p>
          <a:p>
            <a:pPr eaLnBrk="1" hangingPunct="1"/>
            <a:r>
              <a:rPr lang="en-US" dirty="0"/>
              <a:t>What can AI do?</a:t>
            </a:r>
          </a:p>
          <a:p>
            <a:pPr eaLnBrk="1" hangingPunct="1"/>
            <a:endParaRPr lang="en-US" dirty="0"/>
          </a:p>
          <a:p>
            <a:pPr eaLnBrk="1" hangingPunct="1"/>
            <a:r>
              <a:rPr lang="en-US" dirty="0"/>
              <a:t>What is this course?</a:t>
            </a:r>
          </a:p>
        </p:txBody>
      </p:sp>
      <p:pic>
        <p:nvPicPr>
          <p:cNvPr id="22529"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34000" y="1123950"/>
            <a:ext cx="3037389" cy="340042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solidFill>
                  <a:schemeClr val="tx1"/>
                </a:solidFill>
              </a:rPr>
              <a:t>Sci-Fi AI?</a:t>
            </a:r>
          </a:p>
        </p:txBody>
      </p:sp>
      <p:pic>
        <p:nvPicPr>
          <p:cNvPr id="562180" name="Picture 4" descr="Artoo-c3po"/>
          <p:cNvPicPr>
            <a:picLocks noChangeAspect="1" noChangeArrowheads="1"/>
          </p:cNvPicPr>
          <p:nvPr/>
        </p:nvPicPr>
        <p:blipFill>
          <a:blip r:embed="rId3" cstate="print"/>
          <a:srcRect/>
          <a:stretch>
            <a:fillRect/>
          </a:stretch>
        </p:blipFill>
        <p:spPr bwMode="auto">
          <a:xfrm>
            <a:off x="381000" y="1257300"/>
            <a:ext cx="2411016" cy="3543300"/>
          </a:xfrm>
          <a:prstGeom prst="rect">
            <a:avLst/>
          </a:prstGeom>
          <a:noFill/>
          <a:ln w="9525">
            <a:noFill/>
            <a:miter lim="800000"/>
            <a:headEnd/>
            <a:tailEnd/>
          </a:ln>
        </p:spPr>
      </p:pic>
      <p:pic>
        <p:nvPicPr>
          <p:cNvPr id="562182" name="Picture 6" descr="t3-94"/>
          <p:cNvPicPr>
            <a:picLocks noChangeAspect="1" noChangeArrowheads="1"/>
          </p:cNvPicPr>
          <p:nvPr/>
        </p:nvPicPr>
        <p:blipFill>
          <a:blip r:embed="rId4" cstate="print"/>
          <a:srcRect/>
          <a:stretch>
            <a:fillRect/>
          </a:stretch>
        </p:blipFill>
        <p:spPr bwMode="auto">
          <a:xfrm>
            <a:off x="3200400" y="1371600"/>
            <a:ext cx="2686050" cy="1522810"/>
          </a:xfrm>
          <a:prstGeom prst="rect">
            <a:avLst/>
          </a:prstGeom>
          <a:noFill/>
          <a:ln w="9525">
            <a:noFill/>
            <a:miter lim="800000"/>
            <a:headEnd/>
            <a:tailEnd/>
          </a:ln>
        </p:spPr>
      </p:pic>
      <p:pic>
        <p:nvPicPr>
          <p:cNvPr id="562184" name="Picture 8" descr="matrix-smith-dvd2"/>
          <p:cNvPicPr>
            <a:picLocks noChangeAspect="1" noChangeArrowheads="1"/>
          </p:cNvPicPr>
          <p:nvPr/>
        </p:nvPicPr>
        <p:blipFill>
          <a:blip r:embed="rId5" cstate="print"/>
          <a:srcRect t="9573" b="10638"/>
          <a:stretch>
            <a:fillRect/>
          </a:stretch>
        </p:blipFill>
        <p:spPr bwMode="auto">
          <a:xfrm>
            <a:off x="3200400" y="3143250"/>
            <a:ext cx="2686050" cy="1428750"/>
          </a:xfrm>
          <a:prstGeom prst="rect">
            <a:avLst/>
          </a:prstGeom>
          <a:noFill/>
          <a:ln w="9525">
            <a:noFill/>
            <a:miter lim="800000"/>
            <a:headEnd/>
            <a:tailEnd/>
          </a:ln>
        </p:spPr>
      </p:pic>
      <p:pic>
        <p:nvPicPr>
          <p:cNvPr id="7170" name="Picture 2" descr="http://www.covershut.com/covers/Battlestar-Galactica-The-Plan-2009-Front-Cover-17774.jpg"/>
          <p:cNvPicPr>
            <a:picLocks noChangeAspect="1" noChangeArrowheads="1"/>
          </p:cNvPicPr>
          <p:nvPr/>
        </p:nvPicPr>
        <p:blipFill>
          <a:blip r:embed="rId6" cstate="print"/>
          <a:srcRect l="56757" t="38000" r="1351" b="20000"/>
          <a:stretch>
            <a:fillRect/>
          </a:stretch>
        </p:blipFill>
        <p:spPr bwMode="auto">
          <a:xfrm>
            <a:off x="6267450" y="1352550"/>
            <a:ext cx="2362200" cy="1600200"/>
          </a:xfrm>
          <a:prstGeom prst="rect">
            <a:avLst/>
          </a:prstGeom>
          <a:noFill/>
        </p:spPr>
      </p:pic>
      <p:pic>
        <p:nvPicPr>
          <p:cNvPr id="7172" name="Picture 4" descr="http://images3.wikia.nocookie.net/__cb58379/half-life/en/images/d/d5/Glados_new_lair.jpg"/>
          <p:cNvPicPr>
            <a:picLocks noChangeAspect="1" noChangeArrowheads="1"/>
          </p:cNvPicPr>
          <p:nvPr/>
        </p:nvPicPr>
        <p:blipFill>
          <a:blip r:embed="rId7" cstate="print">
            <a:lum bright="20000" contrast="30000"/>
          </a:blip>
          <a:srcRect/>
          <a:stretch>
            <a:fillRect/>
          </a:stretch>
        </p:blipFill>
        <p:spPr bwMode="auto">
          <a:xfrm>
            <a:off x="6343650" y="3105150"/>
            <a:ext cx="2133600"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21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21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21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t>What is AI?</a:t>
            </a:r>
          </a:p>
        </p:txBody>
      </p:sp>
      <p:sp>
        <p:nvSpPr>
          <p:cNvPr id="11279" name="Text Box 16"/>
          <p:cNvSpPr txBox="1">
            <a:spLocks noChangeArrowheads="1"/>
          </p:cNvSpPr>
          <p:nvPr/>
        </p:nvSpPr>
        <p:spPr bwMode="auto">
          <a:xfrm>
            <a:off x="2152650" y="1047750"/>
            <a:ext cx="5543550" cy="434578"/>
          </a:xfrm>
          <a:prstGeom prst="rect">
            <a:avLst/>
          </a:prstGeom>
          <a:noFill/>
          <a:ln w="9525">
            <a:noFill/>
            <a:miter lim="800000"/>
          </a:ln>
        </p:spPr>
        <p:txBody>
          <a:bodyPr lIns="68579" tIns="34289" rIns="68579" bIns="34289">
            <a:spAutoFit/>
          </a:bodyPr>
          <a:lstStyle/>
          <a:p>
            <a:pPr>
              <a:spcBef>
                <a:spcPct val="50000"/>
              </a:spcBef>
            </a:pPr>
            <a:r>
              <a:rPr lang="en-US" sz="2400" dirty="0">
                <a:latin typeface="Calibri" panose="020F0502020204030204" pitchFamily="34" charset="0"/>
              </a:rPr>
              <a:t>The science of making machines that:</a:t>
            </a:r>
          </a:p>
        </p:txBody>
      </p:sp>
      <p:sp>
        <p:nvSpPr>
          <p:cNvPr id="7" name="TextBox 6"/>
          <p:cNvSpPr txBox="1"/>
          <p:nvPr/>
        </p:nvSpPr>
        <p:spPr>
          <a:xfrm>
            <a:off x="304800" y="2114550"/>
            <a:ext cx="2133600" cy="400110"/>
          </a:xfrm>
          <a:prstGeom prst="rect">
            <a:avLst/>
          </a:prstGeom>
          <a:noFill/>
        </p:spPr>
        <p:txBody>
          <a:bodyPr wrap="square" rtlCol="0">
            <a:spAutoFit/>
          </a:bodyPr>
          <a:lstStyle/>
          <a:p>
            <a:pPr algn="ctr"/>
            <a:r>
              <a:rPr lang="en-US" sz="2000" dirty="0">
                <a:solidFill>
                  <a:schemeClr val="accent2"/>
                </a:solidFill>
                <a:latin typeface="Calibri" panose="020F0502020204030204" pitchFamily="34" charset="0"/>
              </a:rPr>
              <a:t>Think like people</a:t>
            </a:r>
          </a:p>
        </p:txBody>
      </p:sp>
      <p:sp>
        <p:nvSpPr>
          <p:cNvPr id="8" name="TextBox 7"/>
          <p:cNvSpPr txBox="1"/>
          <p:nvPr/>
        </p:nvSpPr>
        <p:spPr>
          <a:xfrm>
            <a:off x="304800" y="3650218"/>
            <a:ext cx="2133600" cy="400110"/>
          </a:xfrm>
          <a:prstGeom prst="rect">
            <a:avLst/>
          </a:prstGeom>
          <a:noFill/>
        </p:spPr>
        <p:txBody>
          <a:bodyPr wrap="square" rtlCol="0">
            <a:spAutoFit/>
          </a:bodyPr>
          <a:lstStyle/>
          <a:p>
            <a:pPr algn="ctr"/>
            <a:r>
              <a:rPr lang="en-US" sz="2000" dirty="0">
                <a:solidFill>
                  <a:schemeClr val="accent2"/>
                </a:solidFill>
                <a:latin typeface="Calibri" panose="020F0502020204030204" pitchFamily="34" charset="0"/>
              </a:rPr>
              <a:t>Act like people</a:t>
            </a:r>
          </a:p>
        </p:txBody>
      </p:sp>
      <p:sp>
        <p:nvSpPr>
          <p:cNvPr id="9" name="TextBox 8"/>
          <p:cNvSpPr txBox="1"/>
          <p:nvPr/>
        </p:nvSpPr>
        <p:spPr>
          <a:xfrm>
            <a:off x="6629400" y="2114550"/>
            <a:ext cx="2133600" cy="400110"/>
          </a:xfrm>
          <a:prstGeom prst="rect">
            <a:avLst/>
          </a:prstGeom>
          <a:noFill/>
        </p:spPr>
        <p:txBody>
          <a:bodyPr wrap="square" rtlCol="0">
            <a:spAutoFit/>
          </a:bodyPr>
          <a:lstStyle/>
          <a:p>
            <a:pPr algn="ctr"/>
            <a:r>
              <a:rPr lang="en-US" sz="2000" dirty="0">
                <a:solidFill>
                  <a:schemeClr val="accent2"/>
                </a:solidFill>
                <a:latin typeface="Calibri" panose="020F0502020204030204" pitchFamily="34" charset="0"/>
              </a:rPr>
              <a:t>Think rationally</a:t>
            </a:r>
          </a:p>
        </p:txBody>
      </p:sp>
      <p:sp>
        <p:nvSpPr>
          <p:cNvPr id="10" name="TextBox 9"/>
          <p:cNvSpPr txBox="1"/>
          <p:nvPr/>
        </p:nvSpPr>
        <p:spPr>
          <a:xfrm>
            <a:off x="6629400" y="3650218"/>
            <a:ext cx="2133600" cy="400110"/>
          </a:xfrm>
          <a:prstGeom prst="rect">
            <a:avLst/>
          </a:prstGeom>
          <a:noFill/>
        </p:spPr>
        <p:txBody>
          <a:bodyPr wrap="square" rtlCol="0">
            <a:spAutoFit/>
          </a:bodyPr>
          <a:lstStyle/>
          <a:p>
            <a:pPr algn="ctr"/>
            <a:r>
              <a:rPr lang="en-US" sz="2000" dirty="0">
                <a:solidFill>
                  <a:schemeClr val="accent2"/>
                </a:solidFill>
                <a:latin typeface="Calibri" panose="020F0502020204030204" pitchFamily="34" charset="0"/>
              </a:rPr>
              <a:t>Act rationally</a:t>
            </a:r>
          </a:p>
        </p:txBody>
      </p:sp>
      <p:pic>
        <p:nvPicPr>
          <p:cNvPr id="2" name="Pictur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514600" y="1657350"/>
            <a:ext cx="4064000" cy="3048000"/>
          </a:xfrm>
          <a:prstGeom prst="rect">
            <a:avLst/>
          </a:prstGeom>
          <a:noFill/>
        </p:spPr>
      </p:pic>
      <p:sp>
        <p:nvSpPr>
          <p:cNvPr id="11" name="Rectangle 10"/>
          <p:cNvSpPr/>
          <p:nvPr/>
        </p:nvSpPr>
        <p:spPr>
          <a:xfrm>
            <a:off x="311624" y="1504950"/>
            <a:ext cx="4191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23096" y="1504950"/>
            <a:ext cx="4191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1624" y="3187038"/>
            <a:ext cx="4191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23096" y="3194998"/>
            <a:ext cx="4191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Grp="1" noChangeArrowheads="1"/>
          </p:cNvSpPr>
          <p:nvPr>
            <p:ph type="title"/>
          </p:nvPr>
        </p:nvSpPr>
        <p:spPr/>
        <p:txBody>
          <a:bodyPr rIns="99058"/>
          <a:lstStyle/>
          <a:p>
            <a:r>
              <a:rPr lang="en-US"/>
              <a:t>Rational Decisions</a:t>
            </a:r>
          </a:p>
        </p:txBody>
      </p:sp>
      <p:sp>
        <p:nvSpPr>
          <p:cNvPr id="12292" name="Rectangle 5"/>
          <p:cNvSpPr/>
          <p:nvPr/>
        </p:nvSpPr>
        <p:spPr bwMode="auto">
          <a:xfrm>
            <a:off x="1524000" y="1123950"/>
            <a:ext cx="6858000" cy="1933575"/>
          </a:xfrm>
          <a:prstGeom prst="rect">
            <a:avLst/>
          </a:prstGeom>
          <a:noFill/>
          <a:ln w="12700">
            <a:noFill/>
            <a:miter lim="800000"/>
          </a:ln>
        </p:spPr>
        <p:txBody>
          <a:bodyPr lIns="0" tIns="0" rIns="30479" bIns="0"/>
          <a:lstStyle/>
          <a:p>
            <a:pPr marL="29845">
              <a:spcBef>
                <a:spcPts val="750"/>
              </a:spcBef>
            </a:pPr>
            <a:r>
              <a:rPr lang="en-US" dirty="0">
                <a:latin typeface="Calibri" panose="020F0502020204030204" pitchFamily="34" charset="0"/>
                <a:cs typeface="Arial" panose="020B0604020202020204" pitchFamily="34" charset="0"/>
              </a:rPr>
              <a:t>  We’ll use the term </a:t>
            </a:r>
            <a:r>
              <a:rPr lang="en-US" b="1" dirty="0">
                <a:latin typeface="Calibri" panose="020F0502020204030204" pitchFamily="34" charset="0"/>
                <a:cs typeface="Arial" panose="020B0604020202020204" pitchFamily="34" charset="0"/>
              </a:rPr>
              <a:t>rational</a:t>
            </a:r>
            <a:r>
              <a:rPr lang="en-US" dirty="0">
                <a:latin typeface="Calibri" panose="020F0502020204030204" pitchFamily="34" charset="0"/>
                <a:cs typeface="Arial" panose="020B0604020202020204" pitchFamily="34" charset="0"/>
              </a:rPr>
              <a:t> in a very specific, technical way:</a:t>
            </a:r>
          </a:p>
          <a:p>
            <a:pPr marL="372745" lvl="1">
              <a:spcBef>
                <a:spcPts val="750"/>
              </a:spcBef>
              <a:buSzPct val="125000"/>
              <a:buFont typeface="Wingdings" panose="05000000000000000000" pitchFamily="2" charset="2"/>
              <a:buChar char="§"/>
            </a:pPr>
            <a:r>
              <a:rPr lang="en-US" dirty="0">
                <a:latin typeface="Calibri" panose="020F0502020204030204" pitchFamily="34" charset="0"/>
                <a:cs typeface="Arial" panose="020B0604020202020204" pitchFamily="34" charset="0"/>
              </a:rPr>
              <a:t> Rational: maximally achieving pre-defined goals</a:t>
            </a:r>
            <a:endParaRPr lang="en-US" i="1" dirty="0">
              <a:latin typeface="Calibri" panose="020F0502020204030204" pitchFamily="34" charset="0"/>
              <a:cs typeface="Arial" panose="020B0604020202020204" pitchFamily="34" charset="0"/>
            </a:endParaRPr>
          </a:p>
          <a:p>
            <a:pPr marL="372745" lvl="1">
              <a:spcBef>
                <a:spcPts val="750"/>
              </a:spcBef>
              <a:buSzPct val="125000"/>
              <a:buFont typeface="Wingdings" panose="05000000000000000000" pitchFamily="2" charset="2"/>
              <a:buChar char="§"/>
            </a:pPr>
            <a:r>
              <a:rPr lang="en-US" dirty="0">
                <a:latin typeface="Calibri" panose="020F0502020204030204" pitchFamily="34" charset="0"/>
                <a:cs typeface="Arial" panose="020B0604020202020204" pitchFamily="34" charset="0"/>
              </a:rPr>
              <a:t> Rationality</a:t>
            </a:r>
            <a:r>
              <a:rPr lang="en-US" b="1" dirty="0">
                <a:latin typeface="Calibri" panose="020F0502020204030204" pitchFamily="34" charset="0"/>
                <a:cs typeface="Arial" panose="020B0604020202020204" pitchFamily="34" charset="0"/>
              </a:rPr>
              <a:t> </a:t>
            </a:r>
            <a:r>
              <a:rPr lang="en-US" dirty="0">
                <a:latin typeface="Calibri" panose="020F0502020204030204" pitchFamily="34" charset="0"/>
                <a:cs typeface="Arial" panose="020B0604020202020204" pitchFamily="34" charset="0"/>
              </a:rPr>
              <a:t>only concerns what decisions are made </a:t>
            </a:r>
          </a:p>
          <a:p>
            <a:pPr marL="372745" lvl="1">
              <a:spcBef>
                <a:spcPts val="750"/>
              </a:spcBef>
              <a:buSzPct val="125000"/>
            </a:pPr>
            <a:r>
              <a:rPr lang="en-US" dirty="0">
                <a:latin typeface="Calibri" panose="020F0502020204030204" pitchFamily="34" charset="0"/>
                <a:cs typeface="Arial" panose="020B0604020202020204" pitchFamily="34" charset="0"/>
              </a:rPr>
              <a:t>   (not the thought process behind them)</a:t>
            </a:r>
          </a:p>
          <a:p>
            <a:pPr marL="372745" lvl="1">
              <a:spcBef>
                <a:spcPts val="750"/>
              </a:spcBef>
              <a:buSzPct val="125000"/>
              <a:buFont typeface="Wingdings" panose="05000000000000000000" pitchFamily="2" charset="2"/>
              <a:buChar char="§"/>
            </a:pPr>
            <a:r>
              <a:rPr lang="en-US" dirty="0">
                <a:latin typeface="Calibri" panose="020F0502020204030204" pitchFamily="34" charset="0"/>
                <a:cs typeface="Arial" panose="020B0604020202020204" pitchFamily="34" charset="0"/>
              </a:rPr>
              <a:t> Goals are expressed in terms of the </a:t>
            </a:r>
            <a:r>
              <a:rPr lang="en-US" b="1" dirty="0">
                <a:latin typeface="Calibri" panose="020F0502020204030204" pitchFamily="34" charset="0"/>
                <a:cs typeface="Arial" panose="020B0604020202020204" pitchFamily="34" charset="0"/>
              </a:rPr>
              <a:t>utility</a:t>
            </a:r>
            <a:r>
              <a:rPr lang="en-US" dirty="0">
                <a:latin typeface="Calibri" panose="020F0502020204030204" pitchFamily="34" charset="0"/>
                <a:cs typeface="Arial" panose="020B0604020202020204" pitchFamily="34" charset="0"/>
              </a:rPr>
              <a:t> of outcomes</a:t>
            </a:r>
          </a:p>
          <a:p>
            <a:pPr marL="372745" lvl="1">
              <a:spcBef>
                <a:spcPts val="750"/>
              </a:spcBef>
              <a:buClr>
                <a:srgbClr val="1212D2"/>
              </a:buClr>
              <a:buSzPct val="125000"/>
              <a:buFont typeface="Wingdings" panose="05000000000000000000" pitchFamily="2" charset="2"/>
              <a:buChar char="§"/>
            </a:pPr>
            <a:r>
              <a:rPr lang="en-US" dirty="0">
                <a:solidFill>
                  <a:srgbClr val="1212D2"/>
                </a:solidFill>
                <a:latin typeface="Calibri" panose="020F0502020204030204" pitchFamily="34" charset="0"/>
                <a:cs typeface="Arial" panose="020B0604020202020204" pitchFamily="34" charset="0"/>
              </a:rPr>
              <a:t> Being rational means </a:t>
            </a:r>
            <a:r>
              <a:rPr lang="en-US" b="1" dirty="0">
                <a:solidFill>
                  <a:srgbClr val="1212D2"/>
                </a:solidFill>
                <a:latin typeface="Calibri" panose="020F0502020204030204" pitchFamily="34" charset="0"/>
                <a:cs typeface="Arial" panose="020B0604020202020204" pitchFamily="34" charset="0"/>
              </a:rPr>
              <a:t>maximizing your expected utility</a:t>
            </a:r>
          </a:p>
        </p:txBody>
      </p:sp>
      <p:sp>
        <p:nvSpPr>
          <p:cNvPr id="24582" name="Rectangle 6"/>
          <p:cNvSpPr/>
          <p:nvPr/>
        </p:nvSpPr>
        <p:spPr bwMode="auto">
          <a:xfrm>
            <a:off x="0" y="3714750"/>
            <a:ext cx="9144000" cy="714375"/>
          </a:xfrm>
          <a:prstGeom prst="rect">
            <a:avLst/>
          </a:prstGeom>
          <a:noFill/>
          <a:ln w="12700">
            <a:noFill/>
            <a:miter lim="800000"/>
          </a:ln>
        </p:spPr>
        <p:txBody>
          <a:bodyPr lIns="0" tIns="0" rIns="30479" bIns="0"/>
          <a:lstStyle/>
          <a:p>
            <a:pPr marL="29845" algn="ctr">
              <a:spcBef>
                <a:spcPts val="750"/>
              </a:spcBef>
            </a:pPr>
            <a:r>
              <a:rPr lang="en-US" sz="2000" dirty="0">
                <a:latin typeface="Calibri" panose="020F0502020204030204" pitchFamily="34" charset="0"/>
                <a:cs typeface="Arial" panose="020B0604020202020204" pitchFamily="34" charset="0"/>
              </a:rPr>
              <a:t>A better title for this course would be:</a:t>
            </a:r>
          </a:p>
          <a:p>
            <a:pPr marL="29845" algn="ctr">
              <a:spcBef>
                <a:spcPts val="750"/>
              </a:spcBef>
            </a:pPr>
            <a:r>
              <a:rPr lang="en-US" sz="2800" b="1" dirty="0">
                <a:solidFill>
                  <a:srgbClr val="1212D2"/>
                </a:solidFill>
                <a:latin typeface="Calibri" panose="020F0502020204030204" pitchFamily="34" charset="0"/>
                <a:cs typeface="Arial" panose="020B0604020202020204" pitchFamily="34" charset="0"/>
              </a:rPr>
              <a:t>Computational Rationality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0" y="514350"/>
            <a:ext cx="9144000" cy="2100573"/>
          </a:xfrm>
          <a:prstGeom prst="rect">
            <a:avLst/>
          </a:prstGeom>
          <a:noFill/>
          <a:ln w="9525">
            <a:noFill/>
            <a:miter lim="800000"/>
          </a:ln>
        </p:spPr>
        <p:txBody>
          <a:bodyPr wrap="square" lIns="68579" tIns="34289" rIns="68579" bIns="34289">
            <a:spAutoFit/>
          </a:bodyPr>
          <a:lstStyle/>
          <a:p>
            <a:pPr algn="ctr"/>
            <a:r>
              <a:rPr lang="en-US" sz="6600" dirty="0">
                <a:latin typeface="Calibri" panose="020F0502020204030204" pitchFamily="34" charset="0"/>
              </a:rPr>
              <a:t>Maximize Your</a:t>
            </a:r>
          </a:p>
          <a:p>
            <a:pPr algn="ctr"/>
            <a:r>
              <a:rPr lang="en-US" sz="6600" dirty="0">
                <a:latin typeface="Calibri" panose="020F0502020204030204" pitchFamily="34" charset="0"/>
              </a:rPr>
              <a:t>Expected Utility</a:t>
            </a:r>
          </a:p>
        </p:txBody>
      </p:sp>
      <p:pic>
        <p:nvPicPr>
          <p:cNvPr id="4" name="Picture 1"/>
          <p:cNvPicPr>
            <a:picLocks noChangeAspect="1" noChangeArrowheads="1"/>
          </p:cNvPicPr>
          <p:nvPr/>
        </p:nvPicPr>
        <p:blipFill>
          <a:blip r:embed="rId2" cstate="print"/>
          <a:srcRect/>
          <a:stretch>
            <a:fillRect/>
          </a:stretch>
        </p:blipFill>
        <p:spPr bwMode="auto">
          <a:xfrm>
            <a:off x="2916936" y="2647950"/>
            <a:ext cx="3308913" cy="21621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2" descr="http://upload.wikimedia.org/wikipedia/commons/thumb/1/1a/Gray728.svg/1000px-Gray728.svg.png"/>
          <p:cNvPicPr>
            <a:picLocks noChangeAspect="1" noChangeArrowheads="1"/>
          </p:cNvPicPr>
          <p:nvPr/>
        </p:nvPicPr>
        <p:blipFill>
          <a:blip r:embed="rId2" cstate="print"/>
          <a:srcRect/>
          <a:stretch>
            <a:fillRect/>
          </a:stretch>
        </p:blipFill>
        <p:spPr bwMode="auto">
          <a:xfrm>
            <a:off x="4648200" y="1200150"/>
            <a:ext cx="4114800" cy="2937967"/>
          </a:xfrm>
          <a:prstGeom prst="rect">
            <a:avLst/>
          </a:prstGeom>
          <a:noFill/>
        </p:spPr>
      </p:pic>
      <p:pic>
        <p:nvPicPr>
          <p:cNvPr id="6" name="Picture 3"/>
          <p:cNvPicPr preferRelativeResize="0">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4038979" y="971549"/>
            <a:ext cx="5028440" cy="3774374"/>
          </a:xfrm>
          <a:prstGeom prst="rect">
            <a:avLst/>
          </a:prstGeom>
          <a:noFill/>
        </p:spPr>
      </p:pic>
      <p:sp>
        <p:nvSpPr>
          <p:cNvPr id="14340" name="Rectangle 5"/>
          <p:cNvSpPr>
            <a:spLocks noGrp="1" noChangeArrowheads="1"/>
          </p:cNvSpPr>
          <p:nvPr>
            <p:ph type="title"/>
          </p:nvPr>
        </p:nvSpPr>
        <p:spPr/>
        <p:txBody>
          <a:bodyPr rIns="99058"/>
          <a:lstStyle/>
          <a:p>
            <a:r>
              <a:rPr lang="en-US" dirty="0"/>
              <a:t>What About the Brain?</a:t>
            </a:r>
          </a:p>
        </p:txBody>
      </p:sp>
      <p:sp>
        <p:nvSpPr>
          <p:cNvPr id="5" name="Content Placeholder 2"/>
          <p:cNvSpPr txBox="1"/>
          <p:nvPr/>
        </p:nvSpPr>
        <p:spPr bwMode="auto">
          <a:xfrm>
            <a:off x="304800" y="1047750"/>
            <a:ext cx="4267200" cy="3546873"/>
          </a:xfrm>
          <a:prstGeom prst="rect">
            <a:avLst/>
          </a:prstGeom>
          <a:noFill/>
          <a:ln w="9525">
            <a:noFill/>
            <a:miter lim="800000"/>
          </a:ln>
        </p:spPr>
        <p:txBody>
          <a:bodyPr vert="horz" wrap="square" lIns="68579" tIns="34289" rIns="68579" bIns="34289" numCol="1" anchor="t" anchorCtr="0" compatLnSpc="1"/>
          <a:lstStyle/>
          <a:p>
            <a:pPr marL="257175" lvl="0" indent="-257175" eaLnBrk="0" hangingPunct="0">
              <a:spcBef>
                <a:spcPct val="20000"/>
              </a:spcBef>
              <a:buClr>
                <a:schemeClr val="accent2"/>
              </a:buClr>
              <a:buFont typeface="Wingdings" panose="05000000000000000000" pitchFamily="2" charset="2"/>
              <a:buChar char="§"/>
            </a:pPr>
            <a:r>
              <a:rPr lang="en-US" sz="2000" kern="0" dirty="0">
                <a:solidFill>
                  <a:schemeClr val="accent2"/>
                </a:solidFill>
                <a:latin typeface="Calibri" panose="020F0502020204030204" pitchFamily="34" charset="0"/>
              </a:rPr>
              <a:t>Brains (human minds) are very good at making rational decisions, but not perfect</a:t>
            </a:r>
          </a:p>
          <a:p>
            <a:pPr marL="257175" lvl="0" indent="-257175" eaLnBrk="0" hangingPunct="0">
              <a:spcBef>
                <a:spcPct val="20000"/>
              </a:spcBef>
              <a:buClr>
                <a:schemeClr val="accent2"/>
              </a:buClr>
              <a:buFont typeface="Wingdings" panose="05000000000000000000" pitchFamily="2" charset="2"/>
              <a:buChar char="§"/>
            </a:pPr>
            <a:r>
              <a:rPr lang="en-US" sz="2000" kern="0" dirty="0">
                <a:solidFill>
                  <a:schemeClr val="accent2"/>
                </a:solidFill>
                <a:latin typeface="Calibri" panose="020F0502020204030204" pitchFamily="34" charset="0"/>
              </a:rPr>
              <a:t>Brains aren’t as modular as software, so hard to reverse engineer!</a:t>
            </a:r>
          </a:p>
          <a:p>
            <a:pPr marL="257175" lvl="0" indent="-257175" eaLnBrk="0" hangingPunct="0">
              <a:spcBef>
                <a:spcPct val="20000"/>
              </a:spcBef>
              <a:buClr>
                <a:schemeClr val="accent2"/>
              </a:buClr>
              <a:buFont typeface="Wingdings" panose="05000000000000000000" pitchFamily="2" charset="2"/>
              <a:buChar char="§"/>
            </a:pPr>
            <a:r>
              <a:rPr lang="en-US" sz="2000" kern="0" dirty="0">
                <a:solidFill>
                  <a:schemeClr val="accent2"/>
                </a:solidFill>
                <a:latin typeface="Calibri" panose="020F0502020204030204" pitchFamily="34" charset="0"/>
              </a:rPr>
              <a:t>“Brains are to intelligence as wings are to flight”</a:t>
            </a:r>
          </a:p>
          <a:p>
            <a:pPr marL="257175" lvl="0" indent="-257175" eaLnBrk="0" hangingPunct="0">
              <a:spcBef>
                <a:spcPct val="20000"/>
              </a:spcBef>
              <a:buClr>
                <a:schemeClr val="accent2"/>
              </a:buClr>
              <a:buFont typeface="Wingdings" panose="05000000000000000000" pitchFamily="2" charset="2"/>
              <a:buChar char="§"/>
            </a:pPr>
            <a:r>
              <a:rPr lang="en-US" sz="2000" kern="0" dirty="0">
                <a:solidFill>
                  <a:schemeClr val="accent2"/>
                </a:solidFill>
                <a:latin typeface="Calibri" panose="020F0502020204030204" pitchFamily="34" charset="0"/>
              </a:rPr>
              <a:t>Lessons learned from the brain: memory and simulation are key to decision making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an-berkeley-nlp-v1">
  <a:themeElements>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err="1" smtClean="0">
            <a:latin typeface="Calibri" panose="020F0502020204030204"/>
            <a:cs typeface="Calibri" panose="020F0502020204030204"/>
          </a:defRPr>
        </a:defPPr>
      </a:lstStyle>
    </a:txDef>
  </a:objectDefaults>
  <a:extraClrSchemeLst>
    <a:extraClrScheme>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n-berkeley-nlp-v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n-berkeley-nlp-v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n-berkeley-nlp-v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n-berkeley-nlp-v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n-berkeley-nlp-v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n-berkeley-nlp-v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n-berkeley-nlp-v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n-berkeley-nlp-v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n-berkeley-nlp-v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n-berkeley-nlp-v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n-berkeley-nlp-v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dan-berkeley-nlp-v1</Template>
  <TotalTime>0</TotalTime>
  <Words>1758</Words>
  <Application>Microsoft Macintosh PowerPoint</Application>
  <PresentationFormat>On-screen Show (16:9)</PresentationFormat>
  <Paragraphs>304</Paragraphs>
  <Slides>23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Helvetica</vt:lpstr>
      <vt:lpstr>Lucida Grande</vt:lpstr>
      <vt:lpstr>Wingdings</vt:lpstr>
      <vt:lpstr>dan-berkeley-nlp-v1</vt:lpstr>
      <vt:lpstr>CS 188: Artificial Intelligence </vt:lpstr>
      <vt:lpstr>Textbook</vt:lpstr>
      <vt:lpstr>Course Organization</vt:lpstr>
      <vt:lpstr>Today</vt:lpstr>
      <vt:lpstr>Sci-Fi AI?</vt:lpstr>
      <vt:lpstr>What is AI?</vt:lpstr>
      <vt:lpstr>Rational Decisions</vt:lpstr>
      <vt:lpstr>PowerPoint Presentation</vt:lpstr>
      <vt:lpstr>What About the Brain?</vt:lpstr>
      <vt:lpstr>A (Short) History of AI</vt:lpstr>
      <vt:lpstr>A (Short) History of AI</vt:lpstr>
      <vt:lpstr>What Can AI Do?</vt:lpstr>
      <vt:lpstr>Unintentionally Funny Stories</vt:lpstr>
      <vt:lpstr>Natural Language</vt:lpstr>
      <vt:lpstr>Natural Language</vt:lpstr>
      <vt:lpstr>Vision (Perception)</vt:lpstr>
      <vt:lpstr>Robotics</vt:lpstr>
      <vt:lpstr>Logic</vt:lpstr>
      <vt:lpstr>Game Playing</vt:lpstr>
      <vt:lpstr>Decision Making</vt:lpstr>
      <vt:lpstr>Designing Rational Agents</vt:lpstr>
      <vt:lpstr>Pac-Man as an Agent</vt:lpstr>
      <vt:lpstr>Course Topics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294-5: Statistical Natural Language Processing</dc:title>
  <dc:creator>Preferred Customer</dc:creator>
  <cp:lastModifiedBy>Gultepe, Eren</cp:lastModifiedBy>
  <cp:revision>1526</cp:revision>
  <cp:lastPrinted>2022-08-24T16:46:59Z</cp:lastPrinted>
  <dcterms:created xsi:type="dcterms:W3CDTF">2022-08-24T16:46:59Z</dcterms:created>
  <dcterms:modified xsi:type="dcterms:W3CDTF">2024-08-19T14:38:48Z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1033-11.1.0.9505</vt:lpwstr>
  </property>
</Properties>
</file>