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34.xml" ContentType="application/vnd.openxmlformats-officedocument.presentationml.tags+xml"/>
  <Override PartName="/ppt/notesSlides/notesSlide16.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17.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9" r:id="rId1"/>
  </p:sldMasterIdLst>
  <p:notesMasterIdLst>
    <p:notesMasterId r:id="rId45"/>
  </p:notesMasterIdLst>
  <p:handoutMasterIdLst>
    <p:handoutMasterId r:id="rId46"/>
  </p:handoutMasterIdLst>
  <p:sldIdLst>
    <p:sldId id="460" r:id="rId2"/>
    <p:sldId id="511" r:id="rId3"/>
    <p:sldId id="375" r:id="rId4"/>
    <p:sldId id="377" r:id="rId5"/>
    <p:sldId id="378" r:id="rId6"/>
    <p:sldId id="398" r:id="rId7"/>
    <p:sldId id="432" r:id="rId8"/>
    <p:sldId id="470" r:id="rId9"/>
    <p:sldId id="382" r:id="rId10"/>
    <p:sldId id="475" r:id="rId11"/>
    <p:sldId id="476" r:id="rId12"/>
    <p:sldId id="477" r:id="rId13"/>
    <p:sldId id="384" r:id="rId14"/>
    <p:sldId id="473" r:id="rId15"/>
    <p:sldId id="385" r:id="rId16"/>
    <p:sldId id="394" r:id="rId17"/>
    <p:sldId id="481" r:id="rId18"/>
    <p:sldId id="478" r:id="rId19"/>
    <p:sldId id="479" r:id="rId20"/>
    <p:sldId id="482" r:id="rId21"/>
    <p:sldId id="483" r:id="rId22"/>
    <p:sldId id="484" r:id="rId23"/>
    <p:sldId id="485" r:id="rId24"/>
    <p:sldId id="491" r:id="rId25"/>
    <p:sldId id="492" r:id="rId26"/>
    <p:sldId id="493" r:id="rId27"/>
    <p:sldId id="494" r:id="rId28"/>
    <p:sldId id="495" r:id="rId29"/>
    <p:sldId id="496" r:id="rId30"/>
    <p:sldId id="497" r:id="rId31"/>
    <p:sldId id="498" r:id="rId32"/>
    <p:sldId id="499" r:id="rId33"/>
    <p:sldId id="500" r:id="rId34"/>
    <p:sldId id="501" r:id="rId35"/>
    <p:sldId id="502" r:id="rId36"/>
    <p:sldId id="503" r:id="rId37"/>
    <p:sldId id="504" r:id="rId38"/>
    <p:sldId id="505" r:id="rId39"/>
    <p:sldId id="506" r:id="rId40"/>
    <p:sldId id="507" r:id="rId41"/>
    <p:sldId id="508" r:id="rId42"/>
    <p:sldId id="509" r:id="rId43"/>
    <p:sldId id="510" r:id="rId44"/>
  </p:sldIdLst>
  <p:sldSz cx="12192000" cy="6858000"/>
  <p:notesSz cx="7315200" cy="9601200"/>
  <p:custDataLst>
    <p:tags r:id="rId47"/>
  </p:custDataLst>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16B"/>
    <a:srgbClr val="33CC33"/>
    <a:srgbClr val="3333FF"/>
    <a:srgbClr val="FFFF00"/>
    <a:srgbClr val="FF3300"/>
    <a:srgbClr val="CC00CC"/>
    <a:srgbClr val="FFCC00"/>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204"/>
    <p:restoredTop sz="91478"/>
  </p:normalViewPr>
  <p:slideViewPr>
    <p:cSldViewPr>
      <p:cViewPr varScale="1">
        <p:scale>
          <a:sx n="119" d="100"/>
          <a:sy n="119" d="100"/>
        </p:scale>
        <p:origin x="240"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image" Target="../media/image6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Arial" charset="0"/>
                <a:ea typeface="+mn-ea"/>
                <a:cs typeface="+mn-cs"/>
              </a:defRPr>
            </a:lvl1pPr>
          </a:lstStyle>
          <a:p>
            <a:pPr>
              <a:defRPr/>
            </a:pPr>
            <a:endParaRPr lang="en-US"/>
          </a:p>
        </p:txBody>
      </p:sp>
      <p:sp>
        <p:nvSpPr>
          <p:cNvPr id="229379"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Arial" charset="0"/>
                <a:ea typeface="+mn-ea"/>
                <a:cs typeface="+mn-cs"/>
              </a:defRPr>
            </a:lvl1pPr>
          </a:lstStyle>
          <a:p>
            <a:pPr>
              <a:defRPr/>
            </a:pPr>
            <a:endParaRPr lang="en-US"/>
          </a:p>
        </p:txBody>
      </p:sp>
      <p:sp>
        <p:nvSpPr>
          <p:cNvPr id="229380"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Arial" charset="0"/>
                <a:ea typeface="+mn-ea"/>
                <a:cs typeface="+mn-cs"/>
              </a:defRPr>
            </a:lvl1pPr>
          </a:lstStyle>
          <a:p>
            <a:pPr>
              <a:defRPr/>
            </a:pPr>
            <a:endParaRPr lang="en-US"/>
          </a:p>
        </p:txBody>
      </p:sp>
      <p:sp>
        <p:nvSpPr>
          <p:cNvPr id="229381"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fld id="{E40C18FC-EE2D-42E8-B71B-E316FD60716A}" type="slidenum">
              <a:rPr lang="en-US"/>
              <a:pPr/>
              <a:t>‹#›</a:t>
            </a:fld>
            <a:endParaRPr lang="en-US"/>
          </a:p>
        </p:txBody>
      </p:sp>
    </p:spTree>
    <p:extLst>
      <p:ext uri="{BB962C8B-B14F-4D97-AF65-F5344CB8AC3E}">
        <p14:creationId xmlns:p14="http://schemas.microsoft.com/office/powerpoint/2010/main" val="18977275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Arial" charset="0"/>
                <a:ea typeface="+mn-ea"/>
                <a:cs typeface="+mn-cs"/>
              </a:defRPr>
            </a:lvl1pPr>
          </a:lstStyle>
          <a:p>
            <a:pPr>
              <a:defRPr/>
            </a:pPr>
            <a:endParaRPr lang="en-US"/>
          </a:p>
        </p:txBody>
      </p:sp>
      <p:sp>
        <p:nvSpPr>
          <p:cNvPr id="173059"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Arial" charset="0"/>
                <a:ea typeface="+mn-ea"/>
                <a:cs typeface="+mn-cs"/>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73061"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3062"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Arial" charset="0"/>
                <a:ea typeface="+mn-ea"/>
                <a:cs typeface="+mn-cs"/>
              </a:defRPr>
            </a:lvl1pPr>
          </a:lstStyle>
          <a:p>
            <a:pPr>
              <a:defRPr/>
            </a:pPr>
            <a:endParaRPr lang="en-US"/>
          </a:p>
        </p:txBody>
      </p:sp>
      <p:sp>
        <p:nvSpPr>
          <p:cNvPr id="173063"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fld id="{5200DAEC-8020-4CF7-A90A-331E0EE17C26}" type="slidenum">
              <a:rPr lang="en-US"/>
              <a:pPr/>
              <a:t>‹#›</a:t>
            </a:fld>
            <a:endParaRPr lang="en-US"/>
          </a:p>
        </p:txBody>
      </p:sp>
    </p:spTree>
    <p:extLst>
      <p:ext uri="{BB962C8B-B14F-4D97-AF65-F5344CB8AC3E}">
        <p14:creationId xmlns:p14="http://schemas.microsoft.com/office/powerpoint/2010/main" val="17462260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Please retain proper</a:t>
            </a:r>
            <a:r>
              <a:rPr lang="en-US" baseline="0" dirty="0"/>
              <a:t> attribution, including the reference to </a:t>
            </a:r>
            <a:r>
              <a:rPr lang="en-US" baseline="0" dirty="0" err="1"/>
              <a:t>ai.berkeley.edu</a:t>
            </a:r>
            <a:r>
              <a:rPr lang="en-US" baseline="0" dirty="0"/>
              <a:t>.  Thanks!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aseline="0" dirty="0">
              <a:latin typeface="Calibri"/>
              <a:cs typeface="Calibri"/>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aseline="0" dirty="0">
                <a:latin typeface="Calibri"/>
                <a:cs typeface="Calibri"/>
              </a:rPr>
              <a:t>Note: pretty short lecture, good one to present mini-contest results or anything else not </a:t>
            </a:r>
            <a:r>
              <a:rPr lang="en-US" sz="1200" baseline="0">
                <a:latin typeface="Calibri"/>
                <a:cs typeface="Calibri"/>
              </a:rPr>
              <a:t>exactly lecture.</a:t>
            </a:r>
            <a:endParaRPr lang="en-US" sz="1200" dirty="0">
              <a:latin typeface="Calibri"/>
              <a:cs typeface="Calibri"/>
            </a:endParaRPr>
          </a:p>
          <a:p>
            <a:endParaRPr lang="en-US" dirty="0"/>
          </a:p>
        </p:txBody>
      </p:sp>
      <p:sp>
        <p:nvSpPr>
          <p:cNvPr id="4" name="Slide Number Placeholder 3"/>
          <p:cNvSpPr>
            <a:spLocks noGrp="1"/>
          </p:cNvSpPr>
          <p:nvPr>
            <p:ph type="sldNum" sz="quarter" idx="10"/>
          </p:nvPr>
        </p:nvSpPr>
        <p:spPr/>
        <p:txBody>
          <a:bodyPr/>
          <a:lstStyle/>
          <a:p>
            <a:fld id="{5200DAEC-8020-4CF7-A90A-331E0EE17C26}" type="slidenum">
              <a:rPr lang="en-US" smtClean="0"/>
              <a:pPr/>
              <a:t>1</a:t>
            </a:fld>
            <a:endParaRPr lang="en-US"/>
          </a:p>
        </p:txBody>
      </p:sp>
    </p:spTree>
    <p:extLst>
      <p:ext uri="{BB962C8B-B14F-4D97-AF65-F5344CB8AC3E}">
        <p14:creationId xmlns:p14="http://schemas.microsoft.com/office/powerpoint/2010/main" val="7111600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742950" indent="-285750" defTabSz="966788" eaLnBrk="0" hangingPunct="0">
              <a:defRPr sz="2400">
                <a:solidFill>
                  <a:schemeClr val="tx1"/>
                </a:solidFill>
                <a:latin typeface="Arial" pitchFamily="34" charset="0"/>
                <a:ea typeface="ＭＳ Ｐゴシック" pitchFamily="34" charset="-128"/>
              </a:defRPr>
            </a:lvl2pPr>
            <a:lvl3pPr marL="1143000" indent="-228600" defTabSz="966788" eaLnBrk="0" hangingPunct="0">
              <a:defRPr sz="2400">
                <a:solidFill>
                  <a:schemeClr val="tx1"/>
                </a:solidFill>
                <a:latin typeface="Arial" pitchFamily="34" charset="0"/>
                <a:ea typeface="ＭＳ Ｐゴシック" pitchFamily="34" charset="-128"/>
              </a:defRPr>
            </a:lvl3pPr>
            <a:lvl4pPr marL="1600200" indent="-228600" defTabSz="966788" eaLnBrk="0" hangingPunct="0">
              <a:defRPr sz="2400">
                <a:solidFill>
                  <a:schemeClr val="tx1"/>
                </a:solidFill>
                <a:latin typeface="Arial" pitchFamily="34" charset="0"/>
                <a:ea typeface="ＭＳ Ｐゴシック" pitchFamily="34" charset="-128"/>
              </a:defRPr>
            </a:lvl4pPr>
            <a:lvl5pPr marL="2057400" indent="-228600" defTabSz="966788" eaLnBrk="0" hangingPunct="0">
              <a:defRPr sz="2400">
                <a:solidFill>
                  <a:schemeClr val="tx1"/>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66F41D82-CFF6-49DA-BB1F-0BF0014E07B6}" type="slidenum">
              <a:rPr lang="en-US" sz="1300"/>
              <a:pPr eaLnBrk="1" hangingPunct="1"/>
              <a:t>29</a:t>
            </a:fld>
            <a:endParaRPr lang="en-US" sz="1300"/>
          </a:p>
        </p:txBody>
      </p:sp>
      <p:sp>
        <p:nvSpPr>
          <p:cNvPr id="52226" name="Rectangle 2"/>
          <p:cNvSpPr>
            <a:spLocks noGrp="1" noRot="1" noChangeAspect="1" noChangeArrowheads="1" noTextEdit="1"/>
          </p:cNvSpPr>
          <p:nvPr>
            <p:ph type="sldImg"/>
          </p:nvPr>
        </p:nvSpPr>
        <p:spPr>
          <a:xfrm>
            <a:off x="457200" y="720725"/>
            <a:ext cx="6400800" cy="3600450"/>
          </a:xfrm>
          <a:ln/>
        </p:spPr>
      </p:sp>
      <p:sp>
        <p:nvSpPr>
          <p:cNvPr id="52227"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30578409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742950" indent="-285750" defTabSz="966788" eaLnBrk="0" hangingPunct="0">
              <a:defRPr sz="2400">
                <a:solidFill>
                  <a:schemeClr val="tx1"/>
                </a:solidFill>
                <a:latin typeface="Arial" pitchFamily="34" charset="0"/>
                <a:ea typeface="ＭＳ Ｐゴシック" pitchFamily="34" charset="-128"/>
              </a:defRPr>
            </a:lvl2pPr>
            <a:lvl3pPr marL="1143000" indent="-228600" defTabSz="966788" eaLnBrk="0" hangingPunct="0">
              <a:defRPr sz="2400">
                <a:solidFill>
                  <a:schemeClr val="tx1"/>
                </a:solidFill>
                <a:latin typeface="Arial" pitchFamily="34" charset="0"/>
                <a:ea typeface="ＭＳ Ｐゴシック" pitchFamily="34" charset="-128"/>
              </a:defRPr>
            </a:lvl3pPr>
            <a:lvl4pPr marL="1600200" indent="-228600" defTabSz="966788" eaLnBrk="0" hangingPunct="0">
              <a:defRPr sz="2400">
                <a:solidFill>
                  <a:schemeClr val="tx1"/>
                </a:solidFill>
                <a:latin typeface="Arial" pitchFamily="34" charset="0"/>
                <a:ea typeface="ＭＳ Ｐゴシック" pitchFamily="34" charset="-128"/>
              </a:defRPr>
            </a:lvl4pPr>
            <a:lvl5pPr marL="2057400" indent="-228600" defTabSz="966788" eaLnBrk="0" hangingPunct="0">
              <a:defRPr sz="2400">
                <a:solidFill>
                  <a:schemeClr val="tx1"/>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A2F25A04-AD2E-44F3-AFC4-F98EA25C7AF0}" type="slidenum">
              <a:rPr lang="en-US" sz="1300"/>
              <a:pPr eaLnBrk="1" hangingPunct="1"/>
              <a:t>30</a:t>
            </a:fld>
            <a:endParaRPr lang="en-US" sz="1300"/>
          </a:p>
        </p:txBody>
      </p:sp>
      <p:sp>
        <p:nvSpPr>
          <p:cNvPr id="54274" name="Rectangle 2"/>
          <p:cNvSpPr>
            <a:spLocks noGrp="1" noRot="1" noChangeAspect="1" noChangeArrowheads="1" noTextEdit="1"/>
          </p:cNvSpPr>
          <p:nvPr>
            <p:ph type="sldImg"/>
          </p:nvPr>
        </p:nvSpPr>
        <p:spPr>
          <a:xfrm>
            <a:off x="457200" y="720725"/>
            <a:ext cx="6400800" cy="3600450"/>
          </a:xfrm>
          <a:ln/>
        </p:spPr>
      </p:sp>
      <p:sp>
        <p:nvSpPr>
          <p:cNvPr id="54275"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36967480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742950" indent="-285750" defTabSz="966788" eaLnBrk="0" hangingPunct="0">
              <a:defRPr sz="2400">
                <a:solidFill>
                  <a:schemeClr val="tx1"/>
                </a:solidFill>
                <a:latin typeface="Arial" pitchFamily="34" charset="0"/>
                <a:ea typeface="ＭＳ Ｐゴシック" pitchFamily="34" charset="-128"/>
              </a:defRPr>
            </a:lvl2pPr>
            <a:lvl3pPr marL="1143000" indent="-228600" defTabSz="966788" eaLnBrk="0" hangingPunct="0">
              <a:defRPr sz="2400">
                <a:solidFill>
                  <a:schemeClr val="tx1"/>
                </a:solidFill>
                <a:latin typeface="Arial" pitchFamily="34" charset="0"/>
                <a:ea typeface="ＭＳ Ｐゴシック" pitchFamily="34" charset="-128"/>
              </a:defRPr>
            </a:lvl3pPr>
            <a:lvl4pPr marL="1600200" indent="-228600" defTabSz="966788" eaLnBrk="0" hangingPunct="0">
              <a:defRPr sz="2400">
                <a:solidFill>
                  <a:schemeClr val="tx1"/>
                </a:solidFill>
                <a:latin typeface="Arial" pitchFamily="34" charset="0"/>
                <a:ea typeface="ＭＳ Ｐゴシック" pitchFamily="34" charset="-128"/>
              </a:defRPr>
            </a:lvl4pPr>
            <a:lvl5pPr marL="2057400" indent="-228600" defTabSz="966788" eaLnBrk="0" hangingPunct="0">
              <a:defRPr sz="2400">
                <a:solidFill>
                  <a:schemeClr val="tx1"/>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EC31FDCF-3A5F-45BB-BE78-2255FC240CFB}" type="slidenum">
              <a:rPr lang="en-US" sz="1300"/>
              <a:pPr eaLnBrk="1" hangingPunct="1"/>
              <a:t>31</a:t>
            </a:fld>
            <a:endParaRPr lang="en-US" sz="1300"/>
          </a:p>
        </p:txBody>
      </p:sp>
      <p:sp>
        <p:nvSpPr>
          <p:cNvPr id="56322" name="Rectangle 2"/>
          <p:cNvSpPr>
            <a:spLocks noGrp="1" noRot="1" noChangeAspect="1" noChangeArrowheads="1" noTextEdit="1"/>
          </p:cNvSpPr>
          <p:nvPr>
            <p:ph type="sldImg"/>
          </p:nvPr>
        </p:nvSpPr>
        <p:spPr>
          <a:xfrm>
            <a:off x="457200" y="720725"/>
            <a:ext cx="6400800" cy="3600450"/>
          </a:xfrm>
          <a:ln/>
        </p:spPr>
      </p:sp>
      <p:sp>
        <p:nvSpPr>
          <p:cNvPr id="56323"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3025701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742950" indent="-285750" defTabSz="966788" eaLnBrk="0" hangingPunct="0">
              <a:defRPr sz="2400">
                <a:solidFill>
                  <a:schemeClr val="tx1"/>
                </a:solidFill>
                <a:latin typeface="Arial" pitchFamily="34" charset="0"/>
                <a:ea typeface="ＭＳ Ｐゴシック" pitchFamily="34" charset="-128"/>
              </a:defRPr>
            </a:lvl2pPr>
            <a:lvl3pPr marL="1143000" indent="-228600" defTabSz="966788" eaLnBrk="0" hangingPunct="0">
              <a:defRPr sz="2400">
                <a:solidFill>
                  <a:schemeClr val="tx1"/>
                </a:solidFill>
                <a:latin typeface="Arial" pitchFamily="34" charset="0"/>
                <a:ea typeface="ＭＳ Ｐゴシック" pitchFamily="34" charset="-128"/>
              </a:defRPr>
            </a:lvl3pPr>
            <a:lvl4pPr marL="1600200" indent="-228600" defTabSz="966788" eaLnBrk="0" hangingPunct="0">
              <a:defRPr sz="2400">
                <a:solidFill>
                  <a:schemeClr val="tx1"/>
                </a:solidFill>
                <a:latin typeface="Arial" pitchFamily="34" charset="0"/>
                <a:ea typeface="ＭＳ Ｐゴシック" pitchFamily="34" charset="-128"/>
              </a:defRPr>
            </a:lvl4pPr>
            <a:lvl5pPr marL="2057400" indent="-228600" defTabSz="966788" eaLnBrk="0" hangingPunct="0">
              <a:defRPr sz="2400">
                <a:solidFill>
                  <a:schemeClr val="tx1"/>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B6150C38-8F90-468C-8ADD-18932126F018}" type="slidenum">
              <a:rPr lang="en-US" sz="1300"/>
              <a:pPr eaLnBrk="1" hangingPunct="1"/>
              <a:t>32</a:t>
            </a:fld>
            <a:endParaRPr lang="en-US" sz="1300"/>
          </a:p>
        </p:txBody>
      </p:sp>
      <p:sp>
        <p:nvSpPr>
          <p:cNvPr id="58370" name="Rectangle 2"/>
          <p:cNvSpPr>
            <a:spLocks noGrp="1" noRot="1" noChangeAspect="1" noChangeArrowheads="1" noTextEdit="1"/>
          </p:cNvSpPr>
          <p:nvPr>
            <p:ph type="sldImg"/>
          </p:nvPr>
        </p:nvSpPr>
        <p:spPr>
          <a:xfrm>
            <a:off x="457200" y="720725"/>
            <a:ext cx="6400800" cy="3600450"/>
          </a:xfrm>
          <a:ln/>
        </p:spPr>
      </p:sp>
      <p:sp>
        <p:nvSpPr>
          <p:cNvPr id="58371"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5296690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TODO: intermediate step in</a:t>
            </a:r>
            <a:r>
              <a:rPr lang="en-US" baseline="0" dirty="0"/>
              <a:t> derivation!</a:t>
            </a:r>
            <a:endParaRPr lang="en-US" dirty="0"/>
          </a:p>
        </p:txBody>
      </p:sp>
      <p:sp>
        <p:nvSpPr>
          <p:cNvPr id="4" name="Slide Number Placeholder 3"/>
          <p:cNvSpPr>
            <a:spLocks noGrp="1"/>
          </p:cNvSpPr>
          <p:nvPr>
            <p:ph type="sldNum" sz="quarter" idx="10"/>
          </p:nvPr>
        </p:nvSpPr>
        <p:spPr/>
        <p:txBody>
          <a:bodyPr/>
          <a:lstStyle/>
          <a:p>
            <a:fld id="{5200DAEC-8020-4CF7-A90A-331E0EE17C26}" type="slidenum">
              <a:rPr lang="en-US" smtClean="0"/>
              <a:pPr/>
              <a:t>34</a:t>
            </a:fld>
            <a:endParaRPr lang="en-US"/>
          </a:p>
        </p:txBody>
      </p:sp>
    </p:spTree>
    <p:extLst>
      <p:ext uri="{BB962C8B-B14F-4D97-AF65-F5344CB8AC3E}">
        <p14:creationId xmlns:p14="http://schemas.microsoft.com/office/powerpoint/2010/main" val="28838747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a:lnSpc>
                <a:spcPct val="90000"/>
              </a:lnSpc>
            </a:pPr>
            <a:r>
              <a:rPr lang="en-US" sz="1200" dirty="0">
                <a:latin typeface="Calibri"/>
                <a:cs typeface="Calibri"/>
              </a:rPr>
              <a:t>Basic idea: beliefs “reweighted” by likelihood of evidence</a:t>
            </a:r>
          </a:p>
          <a:p>
            <a:pPr>
              <a:lnSpc>
                <a:spcPct val="90000"/>
              </a:lnSpc>
            </a:pPr>
            <a:r>
              <a:rPr lang="en-US" sz="1200" dirty="0">
                <a:latin typeface="Calibri"/>
                <a:cs typeface="Calibri"/>
              </a:rPr>
              <a:t>Unlike passage of time, we have to renormalize</a:t>
            </a:r>
          </a:p>
          <a:p>
            <a:endParaRPr lang="en-US" dirty="0"/>
          </a:p>
        </p:txBody>
      </p:sp>
      <p:sp>
        <p:nvSpPr>
          <p:cNvPr id="4" name="Slide Number Placeholder 3"/>
          <p:cNvSpPr>
            <a:spLocks noGrp="1"/>
          </p:cNvSpPr>
          <p:nvPr>
            <p:ph type="sldNum" sz="quarter" idx="10"/>
          </p:nvPr>
        </p:nvSpPr>
        <p:spPr/>
        <p:txBody>
          <a:bodyPr/>
          <a:lstStyle/>
          <a:p>
            <a:fld id="{5200DAEC-8020-4CF7-A90A-331E0EE17C26}" type="slidenum">
              <a:rPr lang="en-US" smtClean="0"/>
              <a:pPr/>
              <a:t>36</a:t>
            </a:fld>
            <a:endParaRPr lang="en-US"/>
          </a:p>
        </p:txBody>
      </p:sp>
    </p:spTree>
    <p:extLst>
      <p:ext uri="{BB962C8B-B14F-4D97-AF65-F5344CB8AC3E}">
        <p14:creationId xmlns:p14="http://schemas.microsoft.com/office/powerpoint/2010/main" val="24209638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demo</a:t>
            </a:r>
          </a:p>
        </p:txBody>
      </p:sp>
      <p:sp>
        <p:nvSpPr>
          <p:cNvPr id="4" name="Slide Number Placeholder 3"/>
          <p:cNvSpPr>
            <a:spLocks noGrp="1"/>
          </p:cNvSpPr>
          <p:nvPr>
            <p:ph type="sldNum" sz="quarter" idx="10"/>
          </p:nvPr>
        </p:nvSpPr>
        <p:spPr/>
        <p:txBody>
          <a:bodyPr/>
          <a:lstStyle/>
          <a:p>
            <a:fld id="{CD7DE18D-B477-5540-A418-45080CBABEBE}" type="slidenum">
              <a:rPr lang="en-US" smtClean="0"/>
              <a:pPr/>
              <a:t>38</a:t>
            </a:fld>
            <a:endParaRPr lang="en-US"/>
          </a:p>
        </p:txBody>
      </p:sp>
    </p:spTree>
    <p:extLst>
      <p:ext uri="{BB962C8B-B14F-4D97-AF65-F5344CB8AC3E}">
        <p14:creationId xmlns:p14="http://schemas.microsoft.com/office/powerpoint/2010/main" val="35060275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TODO: explain</a:t>
            </a:r>
            <a:r>
              <a:rPr lang="en-US" baseline="0" dirty="0"/>
              <a:t> </a:t>
            </a:r>
            <a:r>
              <a:rPr lang="en-US" baseline="0" dirty="0" err="1"/>
              <a:t>propto</a:t>
            </a:r>
            <a:r>
              <a:rPr lang="en-US" baseline="0" dirty="0"/>
              <a:t> and it’s </a:t>
            </a:r>
            <a:r>
              <a:rPr lang="en-US" baseline="0" dirty="0" err="1"/>
              <a:t>X_t</a:t>
            </a:r>
            <a:r>
              <a:rPr lang="en-US" baseline="0" dirty="0"/>
              <a:t>, not X</a:t>
            </a:r>
            <a:endParaRPr lang="en-US" dirty="0"/>
          </a:p>
        </p:txBody>
      </p:sp>
      <p:sp>
        <p:nvSpPr>
          <p:cNvPr id="4" name="Slide Number Placeholder 3"/>
          <p:cNvSpPr>
            <a:spLocks noGrp="1"/>
          </p:cNvSpPr>
          <p:nvPr>
            <p:ph type="sldNum" sz="quarter" idx="10"/>
          </p:nvPr>
        </p:nvSpPr>
        <p:spPr/>
        <p:txBody>
          <a:bodyPr/>
          <a:lstStyle/>
          <a:p>
            <a:fld id="{5200DAEC-8020-4CF7-A90A-331E0EE17C26}" type="slidenum">
              <a:rPr lang="en-US" smtClean="0"/>
              <a:pPr/>
              <a:t>39</a:t>
            </a:fld>
            <a:endParaRPr lang="en-US"/>
          </a:p>
        </p:txBody>
      </p:sp>
    </p:spTree>
    <p:extLst>
      <p:ext uri="{BB962C8B-B14F-4D97-AF65-F5344CB8AC3E}">
        <p14:creationId xmlns:p14="http://schemas.microsoft.com/office/powerpoint/2010/main" val="4145341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a:xfrm>
            <a:off x="457200" y="720725"/>
            <a:ext cx="6400800" cy="3600450"/>
          </a:xfrm>
          <a:ln/>
        </p:spPr>
      </p:sp>
      <p:sp>
        <p:nvSpPr>
          <p:cNvPr id="2355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itchFamily="34" charset="0"/>
              <a:ea typeface="ＭＳ Ｐゴシック" pitchFamily="34" charset="-128"/>
            </a:endParaRPr>
          </a:p>
        </p:txBody>
      </p:sp>
      <p:sp>
        <p:nvSpPr>
          <p:cNvPr id="2355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742950" indent="-285750" defTabSz="966788" eaLnBrk="0" hangingPunct="0">
              <a:defRPr sz="2400">
                <a:solidFill>
                  <a:schemeClr val="tx1"/>
                </a:solidFill>
                <a:latin typeface="Arial" pitchFamily="34" charset="0"/>
                <a:ea typeface="ＭＳ Ｐゴシック" pitchFamily="34" charset="-128"/>
              </a:defRPr>
            </a:lvl2pPr>
            <a:lvl3pPr marL="1143000" indent="-228600" defTabSz="966788" eaLnBrk="0" hangingPunct="0">
              <a:defRPr sz="2400">
                <a:solidFill>
                  <a:schemeClr val="tx1"/>
                </a:solidFill>
                <a:latin typeface="Arial" pitchFamily="34" charset="0"/>
                <a:ea typeface="ＭＳ Ｐゴシック" pitchFamily="34" charset="-128"/>
              </a:defRPr>
            </a:lvl3pPr>
            <a:lvl4pPr marL="1600200" indent="-228600" defTabSz="966788" eaLnBrk="0" hangingPunct="0">
              <a:defRPr sz="2400">
                <a:solidFill>
                  <a:schemeClr val="tx1"/>
                </a:solidFill>
                <a:latin typeface="Arial" pitchFamily="34" charset="0"/>
                <a:ea typeface="ＭＳ Ｐゴシック" pitchFamily="34" charset="-128"/>
              </a:defRPr>
            </a:lvl4pPr>
            <a:lvl5pPr marL="2057400" indent="-228600" defTabSz="966788" eaLnBrk="0" hangingPunct="0">
              <a:defRPr sz="2400">
                <a:solidFill>
                  <a:schemeClr val="tx1"/>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CD4DC253-A9A5-4D90-B624-D5BA5845A987}" type="slidenum">
              <a:rPr lang="en-US" sz="1300"/>
              <a:pPr eaLnBrk="1" hangingPunct="1"/>
              <a:t>4</a:t>
            </a:fld>
            <a:endParaRPr lang="en-US" sz="1300"/>
          </a:p>
        </p:txBody>
      </p:sp>
    </p:spTree>
    <p:extLst>
      <p:ext uri="{BB962C8B-B14F-4D97-AF65-F5344CB8AC3E}">
        <p14:creationId xmlns:p14="http://schemas.microsoft.com/office/powerpoint/2010/main" val="436830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a:xfrm>
            <a:off x="457200" y="720725"/>
            <a:ext cx="6400800" cy="3600450"/>
          </a:xfrm>
          <a:ln/>
        </p:spPr>
      </p:sp>
      <p:sp>
        <p:nvSpPr>
          <p:cNvPr id="3379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pitchFamily="34" charset="0"/>
                <a:ea typeface="ＭＳ Ｐゴシック" pitchFamily="34" charset="-128"/>
              </a:rPr>
              <a:t>Before: most search engines were merely based on how well a page matches your search words.</a:t>
            </a:r>
          </a:p>
          <a:p>
            <a:endParaRPr lang="en-US">
              <a:latin typeface="Arial" pitchFamily="34" charset="0"/>
              <a:ea typeface="ＭＳ Ｐゴシック" pitchFamily="34" charset="-128"/>
            </a:endParaRPr>
          </a:p>
          <a:p>
            <a:r>
              <a:rPr lang="en-US">
                <a:latin typeface="Arial" pitchFamily="34" charset="0"/>
                <a:ea typeface="ＭＳ Ｐゴシック" pitchFamily="34" charset="-128"/>
              </a:rPr>
              <a:t>Note: currently dominated by clickstreams</a:t>
            </a:r>
          </a:p>
        </p:txBody>
      </p:sp>
      <p:sp>
        <p:nvSpPr>
          <p:cNvPr id="3379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742950" indent="-285750" defTabSz="966788" eaLnBrk="0" hangingPunct="0">
              <a:defRPr sz="2400">
                <a:solidFill>
                  <a:schemeClr val="tx1"/>
                </a:solidFill>
                <a:latin typeface="Arial" pitchFamily="34" charset="0"/>
                <a:ea typeface="ＭＳ Ｐゴシック" pitchFamily="34" charset="-128"/>
              </a:defRPr>
            </a:lvl2pPr>
            <a:lvl3pPr marL="1143000" indent="-228600" defTabSz="966788" eaLnBrk="0" hangingPunct="0">
              <a:defRPr sz="2400">
                <a:solidFill>
                  <a:schemeClr val="tx1"/>
                </a:solidFill>
                <a:latin typeface="Arial" pitchFamily="34" charset="0"/>
                <a:ea typeface="ＭＳ Ｐゴシック" pitchFamily="34" charset="-128"/>
              </a:defRPr>
            </a:lvl3pPr>
            <a:lvl4pPr marL="1600200" indent="-228600" defTabSz="966788" eaLnBrk="0" hangingPunct="0">
              <a:defRPr sz="2400">
                <a:solidFill>
                  <a:schemeClr val="tx1"/>
                </a:solidFill>
                <a:latin typeface="Arial" pitchFamily="34" charset="0"/>
                <a:ea typeface="ＭＳ Ｐゴシック" pitchFamily="34" charset="-128"/>
              </a:defRPr>
            </a:lvl4pPr>
            <a:lvl5pPr marL="2057400" indent="-228600" defTabSz="966788" eaLnBrk="0" hangingPunct="0">
              <a:defRPr sz="2400">
                <a:solidFill>
                  <a:schemeClr val="tx1"/>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E4441EF3-1314-42C4-A2EC-9B5643936ADD}" type="slidenum">
              <a:rPr lang="en-US" sz="1300"/>
              <a:pPr eaLnBrk="1" hangingPunct="1"/>
              <a:t>15</a:t>
            </a:fld>
            <a:endParaRPr lang="en-US" sz="1300"/>
          </a:p>
        </p:txBody>
      </p:sp>
    </p:spTree>
    <p:extLst>
      <p:ext uri="{BB962C8B-B14F-4D97-AF65-F5344CB8AC3E}">
        <p14:creationId xmlns:p14="http://schemas.microsoft.com/office/powerpoint/2010/main" val="2341817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With re-ordering</a:t>
            </a:r>
            <a:r>
              <a:rPr lang="en-US" baseline="0" dirty="0"/>
              <a:t> of topics, can’t cover this here yet, need to wait till after sampling.</a:t>
            </a:r>
            <a:endParaRPr lang="en-US" dirty="0"/>
          </a:p>
        </p:txBody>
      </p:sp>
      <p:sp>
        <p:nvSpPr>
          <p:cNvPr id="4" name="Slide Number Placeholder 3"/>
          <p:cNvSpPr>
            <a:spLocks noGrp="1"/>
          </p:cNvSpPr>
          <p:nvPr>
            <p:ph type="sldNum" sz="quarter" idx="10"/>
          </p:nvPr>
        </p:nvSpPr>
        <p:spPr/>
        <p:txBody>
          <a:bodyPr/>
          <a:lstStyle/>
          <a:p>
            <a:fld id="{5200DAEC-8020-4CF7-A90A-331E0EE17C26}" type="slidenum">
              <a:rPr lang="en-US" smtClean="0"/>
              <a:pPr/>
              <a:t>16</a:t>
            </a:fld>
            <a:endParaRPr lang="en-US"/>
          </a:p>
        </p:txBody>
      </p:sp>
    </p:spTree>
    <p:extLst>
      <p:ext uri="{BB962C8B-B14F-4D97-AF65-F5344CB8AC3E}">
        <p14:creationId xmlns:p14="http://schemas.microsoft.com/office/powerpoint/2010/main" val="3396145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demo</a:t>
            </a:r>
          </a:p>
        </p:txBody>
      </p:sp>
      <p:sp>
        <p:nvSpPr>
          <p:cNvPr id="4" name="Slide Number Placeholder 3"/>
          <p:cNvSpPr>
            <a:spLocks noGrp="1"/>
          </p:cNvSpPr>
          <p:nvPr>
            <p:ph type="sldNum" sz="quarter" idx="10"/>
          </p:nvPr>
        </p:nvSpPr>
        <p:spPr/>
        <p:txBody>
          <a:bodyPr/>
          <a:lstStyle/>
          <a:p>
            <a:fld id="{CD7DE18D-B477-5540-A418-45080CBABEBE}" type="slidenum">
              <a:rPr lang="en-US" smtClean="0"/>
              <a:pPr/>
              <a:t>21</a:t>
            </a:fld>
            <a:endParaRPr lang="en-US"/>
          </a:p>
        </p:txBody>
      </p:sp>
    </p:spTree>
    <p:extLst>
      <p:ext uri="{BB962C8B-B14F-4D97-AF65-F5344CB8AC3E}">
        <p14:creationId xmlns:p14="http://schemas.microsoft.com/office/powerpoint/2010/main" val="3506027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a:xfrm>
            <a:off x="457200" y="720725"/>
            <a:ext cx="6400800" cy="3600450"/>
          </a:xfrm>
          <a:ln/>
        </p:spPr>
      </p:sp>
      <p:sp>
        <p:nvSpPr>
          <p:cNvPr id="4096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pitchFamily="34" charset="0"/>
                <a:ea typeface="ＭＳ Ｐゴシック" pitchFamily="34" charset="-128"/>
              </a:rPr>
              <a:t>Dan has some demo for this.</a:t>
            </a:r>
          </a:p>
        </p:txBody>
      </p:sp>
      <p:sp>
        <p:nvSpPr>
          <p:cNvPr id="4096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742950" indent="-285750" defTabSz="966788" eaLnBrk="0" hangingPunct="0">
              <a:defRPr sz="2400">
                <a:solidFill>
                  <a:schemeClr val="tx1"/>
                </a:solidFill>
                <a:latin typeface="Arial" pitchFamily="34" charset="0"/>
                <a:ea typeface="ＭＳ Ｐゴシック" pitchFamily="34" charset="-128"/>
              </a:defRPr>
            </a:lvl2pPr>
            <a:lvl3pPr marL="1143000" indent="-228600" defTabSz="966788" eaLnBrk="0" hangingPunct="0">
              <a:defRPr sz="2400">
                <a:solidFill>
                  <a:schemeClr val="tx1"/>
                </a:solidFill>
                <a:latin typeface="Arial" pitchFamily="34" charset="0"/>
                <a:ea typeface="ＭＳ Ｐゴシック" pitchFamily="34" charset="-128"/>
              </a:defRPr>
            </a:lvl3pPr>
            <a:lvl4pPr marL="1600200" indent="-228600" defTabSz="966788" eaLnBrk="0" hangingPunct="0">
              <a:defRPr sz="2400">
                <a:solidFill>
                  <a:schemeClr val="tx1"/>
                </a:solidFill>
                <a:latin typeface="Arial" pitchFamily="34" charset="0"/>
                <a:ea typeface="ＭＳ Ｐゴシック" pitchFamily="34" charset="-128"/>
              </a:defRPr>
            </a:lvl4pPr>
            <a:lvl5pPr marL="2057400" indent="-228600" defTabSz="966788" eaLnBrk="0" hangingPunct="0">
              <a:defRPr sz="2400">
                <a:solidFill>
                  <a:schemeClr val="tx1"/>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9B9508E5-0874-424A-AC6D-A47A8201704D}" type="slidenum">
              <a:rPr lang="en-US" sz="1300"/>
              <a:pPr eaLnBrk="1" hangingPunct="1"/>
              <a:t>22</a:t>
            </a:fld>
            <a:endParaRPr lang="en-US" sz="1300"/>
          </a:p>
        </p:txBody>
      </p:sp>
    </p:spTree>
    <p:extLst>
      <p:ext uri="{BB962C8B-B14F-4D97-AF65-F5344CB8AC3E}">
        <p14:creationId xmlns:p14="http://schemas.microsoft.com/office/powerpoint/2010/main" val="649748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a:xfrm>
            <a:off x="457200" y="720725"/>
            <a:ext cx="6400800" cy="3600450"/>
          </a:xfrm>
          <a:ln/>
        </p:spPr>
      </p:sp>
      <p:sp>
        <p:nvSpPr>
          <p:cNvPr id="450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pitchFamily="34" charset="0"/>
                <a:ea typeface="ＭＳ Ｐゴシック" pitchFamily="34" charset="-128"/>
              </a:rPr>
              <a:t>Dan has some demo for this</a:t>
            </a:r>
          </a:p>
        </p:txBody>
      </p:sp>
      <p:sp>
        <p:nvSpPr>
          <p:cNvPr id="4" name="Slide Number Placeholder 3"/>
          <p:cNvSpPr>
            <a:spLocks noGrp="1"/>
          </p:cNvSpPr>
          <p:nvPr>
            <p:ph type="sldNum" sz="quarter" idx="5"/>
          </p:nvPr>
        </p:nvSpPr>
        <p:spPr/>
        <p:txBody>
          <a:bodyPr/>
          <a:lstStyle>
            <a:lvl1pPr defTabSz="966788" eaLnBrk="0" hangingPunct="0">
              <a:defRPr sz="2400">
                <a:solidFill>
                  <a:schemeClr val="tx1"/>
                </a:solidFill>
                <a:latin typeface="Arial" pitchFamily="34" charset="0"/>
                <a:ea typeface="ＭＳ Ｐゴシック" pitchFamily="34" charset="-128"/>
              </a:defRPr>
            </a:lvl1pPr>
            <a:lvl2pPr marL="742950" indent="-285750" defTabSz="966788" eaLnBrk="0" hangingPunct="0">
              <a:defRPr sz="2400">
                <a:solidFill>
                  <a:schemeClr val="tx1"/>
                </a:solidFill>
                <a:latin typeface="Arial" pitchFamily="34" charset="0"/>
                <a:ea typeface="ＭＳ Ｐゴシック" pitchFamily="34" charset="-128"/>
              </a:defRPr>
            </a:lvl2pPr>
            <a:lvl3pPr marL="1143000" indent="-228600" defTabSz="966788" eaLnBrk="0" hangingPunct="0">
              <a:defRPr sz="2400">
                <a:solidFill>
                  <a:schemeClr val="tx1"/>
                </a:solidFill>
                <a:latin typeface="Arial" pitchFamily="34" charset="0"/>
                <a:ea typeface="ＭＳ Ｐゴシック" pitchFamily="34" charset="-128"/>
              </a:defRPr>
            </a:lvl3pPr>
            <a:lvl4pPr marL="1600200" indent="-228600" defTabSz="966788" eaLnBrk="0" hangingPunct="0">
              <a:defRPr sz="2400">
                <a:solidFill>
                  <a:schemeClr val="tx1"/>
                </a:solidFill>
                <a:latin typeface="Arial" pitchFamily="34" charset="0"/>
                <a:ea typeface="ＭＳ Ｐゴシック" pitchFamily="34" charset="-128"/>
              </a:defRPr>
            </a:lvl4pPr>
            <a:lvl5pPr marL="2057400" indent="-228600" defTabSz="966788" eaLnBrk="0" hangingPunct="0">
              <a:defRPr sz="2400">
                <a:solidFill>
                  <a:schemeClr val="tx1"/>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CE0D98D4-78BC-410E-807E-3CF904F29929}" type="slidenum">
              <a:rPr lang="en-US" sz="1300"/>
              <a:pPr eaLnBrk="1" hangingPunct="1"/>
              <a:t>26</a:t>
            </a:fld>
            <a:endParaRPr lang="en-US" sz="1300"/>
          </a:p>
        </p:txBody>
      </p:sp>
    </p:spTree>
    <p:extLst>
      <p:ext uri="{BB962C8B-B14F-4D97-AF65-F5344CB8AC3E}">
        <p14:creationId xmlns:p14="http://schemas.microsoft.com/office/powerpoint/2010/main" val="1770281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742950" indent="-285750" defTabSz="966788" eaLnBrk="0" hangingPunct="0">
              <a:defRPr sz="2400">
                <a:solidFill>
                  <a:schemeClr val="tx1"/>
                </a:solidFill>
                <a:latin typeface="Arial" pitchFamily="34" charset="0"/>
                <a:ea typeface="ＭＳ Ｐゴシック" pitchFamily="34" charset="-128"/>
              </a:defRPr>
            </a:lvl2pPr>
            <a:lvl3pPr marL="1143000" indent="-228600" defTabSz="966788" eaLnBrk="0" hangingPunct="0">
              <a:defRPr sz="2400">
                <a:solidFill>
                  <a:schemeClr val="tx1"/>
                </a:solidFill>
                <a:latin typeface="Arial" pitchFamily="34" charset="0"/>
                <a:ea typeface="ＭＳ Ｐゴシック" pitchFamily="34" charset="-128"/>
              </a:defRPr>
            </a:lvl3pPr>
            <a:lvl4pPr marL="1600200" indent="-228600" defTabSz="966788" eaLnBrk="0" hangingPunct="0">
              <a:defRPr sz="2400">
                <a:solidFill>
                  <a:schemeClr val="tx1"/>
                </a:solidFill>
                <a:latin typeface="Arial" pitchFamily="34" charset="0"/>
                <a:ea typeface="ＭＳ Ｐゴシック" pitchFamily="34" charset="-128"/>
              </a:defRPr>
            </a:lvl4pPr>
            <a:lvl5pPr marL="2057400" indent="-228600" defTabSz="966788" eaLnBrk="0" hangingPunct="0">
              <a:defRPr sz="2400">
                <a:solidFill>
                  <a:schemeClr val="tx1"/>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2467A021-EE08-411B-BCD8-80D56E705DA8}" type="slidenum">
              <a:rPr lang="en-US" sz="1300"/>
              <a:pPr eaLnBrk="1" hangingPunct="1"/>
              <a:t>27</a:t>
            </a:fld>
            <a:endParaRPr lang="en-US" sz="1300"/>
          </a:p>
        </p:txBody>
      </p:sp>
      <p:sp>
        <p:nvSpPr>
          <p:cNvPr id="48130" name="Rectangle 2"/>
          <p:cNvSpPr>
            <a:spLocks noGrp="1" noRot="1" noChangeAspect="1" noChangeArrowheads="1" noTextEdit="1"/>
          </p:cNvSpPr>
          <p:nvPr>
            <p:ph type="sldImg"/>
          </p:nvPr>
        </p:nvSpPr>
        <p:spPr>
          <a:xfrm>
            <a:off x="457200" y="720725"/>
            <a:ext cx="6400800" cy="3600450"/>
          </a:xfrm>
          <a:ln/>
        </p:spPr>
      </p:sp>
      <p:sp>
        <p:nvSpPr>
          <p:cNvPr id="48131"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37859295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742950" indent="-285750" defTabSz="966788" eaLnBrk="0" hangingPunct="0">
              <a:defRPr sz="2400">
                <a:solidFill>
                  <a:schemeClr val="tx1"/>
                </a:solidFill>
                <a:latin typeface="Arial" pitchFamily="34" charset="0"/>
                <a:ea typeface="ＭＳ Ｐゴシック" pitchFamily="34" charset="-128"/>
              </a:defRPr>
            </a:lvl2pPr>
            <a:lvl3pPr marL="1143000" indent="-228600" defTabSz="966788" eaLnBrk="0" hangingPunct="0">
              <a:defRPr sz="2400">
                <a:solidFill>
                  <a:schemeClr val="tx1"/>
                </a:solidFill>
                <a:latin typeface="Arial" pitchFamily="34" charset="0"/>
                <a:ea typeface="ＭＳ Ｐゴシック" pitchFamily="34" charset="-128"/>
              </a:defRPr>
            </a:lvl3pPr>
            <a:lvl4pPr marL="1600200" indent="-228600" defTabSz="966788" eaLnBrk="0" hangingPunct="0">
              <a:defRPr sz="2400">
                <a:solidFill>
                  <a:schemeClr val="tx1"/>
                </a:solidFill>
                <a:latin typeface="Arial" pitchFamily="34" charset="0"/>
                <a:ea typeface="ＭＳ Ｐゴシック" pitchFamily="34" charset="-128"/>
              </a:defRPr>
            </a:lvl4pPr>
            <a:lvl5pPr marL="2057400" indent="-228600" defTabSz="966788" eaLnBrk="0" hangingPunct="0">
              <a:defRPr sz="2400">
                <a:solidFill>
                  <a:schemeClr val="tx1"/>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9D1D1D66-829D-40F7-87E0-0A1B418824B1}" type="slidenum">
              <a:rPr lang="en-US" sz="1300"/>
              <a:pPr eaLnBrk="1" hangingPunct="1"/>
              <a:t>28</a:t>
            </a:fld>
            <a:endParaRPr lang="en-US" sz="1300"/>
          </a:p>
        </p:txBody>
      </p:sp>
      <p:sp>
        <p:nvSpPr>
          <p:cNvPr id="50178" name="Rectangle 2"/>
          <p:cNvSpPr>
            <a:spLocks noGrp="1" noRot="1" noChangeAspect="1" noChangeArrowheads="1" noTextEdit="1"/>
          </p:cNvSpPr>
          <p:nvPr>
            <p:ph type="sldImg"/>
          </p:nvPr>
        </p:nvSpPr>
        <p:spPr>
          <a:xfrm>
            <a:off x="457200" y="720725"/>
            <a:ext cx="6400800" cy="3600450"/>
          </a:xfrm>
          <a:ln/>
        </p:spPr>
      </p:sp>
      <p:sp>
        <p:nvSpPr>
          <p:cNvPr id="50179"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3264756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0" y="1044578"/>
            <a:ext cx="12192000" cy="1470025"/>
          </a:xfrm>
        </p:spPr>
        <p:txBody>
          <a:bodyPr/>
          <a:lstStyle>
            <a:lvl1pPr>
              <a:defRPr>
                <a:solidFill>
                  <a:schemeClr val="accent2"/>
                </a:solidFill>
              </a:defRPr>
            </a:lvl1pPr>
          </a:lstStyle>
          <a:p>
            <a:r>
              <a:rPr lang="en-US"/>
              <a:t>Click to edit Master title style</a:t>
            </a:r>
          </a:p>
        </p:txBody>
      </p:sp>
      <p:sp>
        <p:nvSpPr>
          <p:cNvPr id="5123" name="Rectangle 3"/>
          <p:cNvSpPr>
            <a:spLocks noGrp="1" noChangeArrowheads="1"/>
          </p:cNvSpPr>
          <p:nvPr>
            <p:ph type="subTitle" idx="1"/>
          </p:nvPr>
        </p:nvSpPr>
        <p:spPr>
          <a:xfrm>
            <a:off x="0" y="3657600"/>
            <a:ext cx="12192000" cy="1524000"/>
          </a:xfrm>
        </p:spPr>
        <p:txBody>
          <a:bodyPr/>
          <a:lstStyle>
            <a:lvl1pPr marL="0" indent="0" algn="ctr">
              <a:buFont typeface="Wingdings" pitchFamily="2" charset="2"/>
              <a:buNone/>
              <a:defRPr>
                <a:solidFill>
                  <a:schemeClr val="tx1"/>
                </a:solidFill>
              </a:defRPr>
            </a:lvl1pPr>
          </a:lstStyle>
          <a:p>
            <a:r>
              <a:rPr lang="en-US"/>
              <a:t>Click to edit Master subtitle style</a:t>
            </a:r>
            <a:endParaRPr lang="en-US" dirty="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BBF837CE-2868-4A24-AB49-9D6ECFAE04E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AC6A190-8AB7-4691-9B1A-A7A256B1BA2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6A2BF44-F5DC-417D-9079-2D308383830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0A20002-19F1-4774-AF43-286B6C1B400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78" indent="0">
              <a:buNone/>
              <a:defRPr sz="1900"/>
            </a:lvl2pPr>
            <a:lvl3pPr marL="914354" indent="0">
              <a:buNone/>
              <a:defRPr sz="1600"/>
            </a:lvl3pPr>
            <a:lvl4pPr marL="1371532" indent="0">
              <a:buNone/>
              <a:defRPr sz="1500"/>
            </a:lvl4pPr>
            <a:lvl5pPr marL="1828709" indent="0">
              <a:buNone/>
              <a:defRPr sz="1500"/>
            </a:lvl5pPr>
            <a:lvl6pPr marL="2285886" indent="0">
              <a:buNone/>
              <a:defRPr sz="1500"/>
            </a:lvl6pPr>
            <a:lvl7pPr marL="2743062" indent="0">
              <a:buNone/>
              <a:defRPr sz="1500"/>
            </a:lvl7pPr>
            <a:lvl8pPr marL="3200240" indent="0">
              <a:buNone/>
              <a:defRPr sz="1500"/>
            </a:lvl8pPr>
            <a:lvl9pPr marL="3657418" indent="0">
              <a:buNone/>
              <a:defRPr sz="15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1736B34-1B90-46F4-A9FD-203AD0F3FEB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81737EC-F46C-4BDE-97B4-414C27CD350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3"/>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34094C94-7C12-4DBB-8C4A-35B5A4CE2B0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B98BA95B-2345-4C5A-9B56-F1F9E0D05A0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2F73B8CD-5DCF-4A13-886D-84358CFE1E1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500"/>
            </a:lvl1pPr>
            <a:lvl2pPr marL="457178" indent="0">
              <a:buNone/>
              <a:defRPr sz="1200"/>
            </a:lvl2pPr>
            <a:lvl3pPr marL="914354" indent="0">
              <a:buNone/>
              <a:defRPr sz="11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04A8097-C3C0-403A-AC97-EA80930ED7E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500"/>
            </a:lvl1pPr>
            <a:lvl2pPr marL="457178" indent="0">
              <a:buNone/>
              <a:defRPr sz="1200"/>
            </a:lvl2pPr>
            <a:lvl3pPr marL="914354" indent="0">
              <a:buNone/>
              <a:defRPr sz="11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264B70B-A198-4F20-B03F-8CDDBD2584B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25400"/>
            <a:ext cx="12192000" cy="1143000"/>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p>
            <a:pPr lvl="0"/>
            <a:r>
              <a:rPr lang="en-US"/>
              <a:t>Click to edit Master title style</a:t>
            </a:r>
            <a:endParaRPr lang="en-US" dirty="0"/>
          </a:p>
        </p:txBody>
      </p:sp>
      <p:sp>
        <p:nvSpPr>
          <p:cNvPr id="3075" name="Rectangle 3"/>
          <p:cNvSpPr>
            <a:spLocks noGrp="1" noChangeArrowheads="1"/>
          </p:cNvSpPr>
          <p:nvPr>
            <p:ph type="body" idx="1"/>
          </p:nvPr>
        </p:nvSpPr>
        <p:spPr bwMode="auto">
          <a:xfrm>
            <a:off x="406400" y="1397001"/>
            <a:ext cx="11379200" cy="4729164"/>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100"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defRPr sz="1500"/>
            </a:lvl1pPr>
          </a:lstStyle>
          <a:p>
            <a:pPr>
              <a:defRPr/>
            </a:pPr>
            <a:endParaRPr lang="en-US"/>
          </a:p>
        </p:txBody>
      </p:sp>
      <p:sp>
        <p:nvSpPr>
          <p:cNvPr id="4101"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ctr">
              <a:defRPr sz="1500"/>
            </a:lvl1pPr>
          </a:lstStyle>
          <a:p>
            <a:pPr>
              <a:defRPr/>
            </a:pPr>
            <a:endParaRPr lang="en-US"/>
          </a:p>
        </p:txBody>
      </p:sp>
      <p:sp>
        <p:nvSpPr>
          <p:cNvPr id="4102"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r">
              <a:defRPr sz="1500"/>
            </a:lvl1pPr>
          </a:lstStyle>
          <a:p>
            <a:fld id="{5517FA1F-2885-4781-AF47-C9AEB50C4E15}" type="slidenum">
              <a:rPr lang="en-US" smtClean="0"/>
              <a:pPr/>
              <a:t>‹#›</a:t>
            </a:fld>
            <a:endParaRPr lang="en-US"/>
          </a:p>
        </p:txBody>
      </p:sp>
      <p:sp>
        <p:nvSpPr>
          <p:cNvPr id="4103" name="Rectangle 7"/>
          <p:cNvSpPr>
            <a:spLocks noChangeArrowheads="1"/>
          </p:cNvSpPr>
          <p:nvPr/>
        </p:nvSpPr>
        <p:spPr bwMode="auto">
          <a:xfrm>
            <a:off x="0" y="1031242"/>
            <a:ext cx="12192000" cy="60959"/>
          </a:xfrm>
          <a:prstGeom prst="rect">
            <a:avLst/>
          </a:prstGeom>
          <a:gradFill rotWithShape="1">
            <a:gsLst>
              <a:gs pos="0">
                <a:srgbClr val="0000CC"/>
              </a:gs>
              <a:gs pos="100000">
                <a:schemeClr val="tx1"/>
              </a:gs>
            </a:gsLst>
            <a:lin ang="0" scaled="1"/>
          </a:gradFill>
          <a:ln w="9525">
            <a:solidFill>
              <a:schemeClr val="tx1"/>
            </a:solidFill>
            <a:miter lim="800000"/>
            <a:headEnd/>
            <a:tailEnd/>
          </a:ln>
          <a:effectLst/>
        </p:spPr>
        <p:txBody>
          <a:bodyPr wrap="none" lIns="91436" tIns="45718" rIns="91436" bIns="45718"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Lst>
  <p:hf hdr="0" ftr="0" dt="0"/>
  <p:txStyles>
    <p:titleStyle>
      <a:lvl1pPr algn="ctr" rtl="0" eaLnBrk="1" fontAlgn="base" hangingPunct="1">
        <a:spcBef>
          <a:spcPct val="0"/>
        </a:spcBef>
        <a:spcAft>
          <a:spcPct val="0"/>
        </a:spcAft>
        <a:defRPr sz="4400">
          <a:solidFill>
            <a:schemeClr val="tx2"/>
          </a:solidFill>
          <a:latin typeface="Calibri" pitchFamily="34" charset="0"/>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178" algn="ctr" rtl="0" eaLnBrk="1" fontAlgn="base" hangingPunct="1">
        <a:spcBef>
          <a:spcPct val="0"/>
        </a:spcBef>
        <a:spcAft>
          <a:spcPct val="0"/>
        </a:spcAft>
        <a:defRPr sz="4400">
          <a:solidFill>
            <a:schemeClr val="tx2"/>
          </a:solidFill>
          <a:latin typeface="Arial" charset="0"/>
        </a:defRPr>
      </a:lvl6pPr>
      <a:lvl7pPr marL="914354" algn="ctr" rtl="0" eaLnBrk="1" fontAlgn="base" hangingPunct="1">
        <a:spcBef>
          <a:spcPct val="0"/>
        </a:spcBef>
        <a:spcAft>
          <a:spcPct val="0"/>
        </a:spcAft>
        <a:defRPr sz="4400">
          <a:solidFill>
            <a:schemeClr val="tx2"/>
          </a:solidFill>
          <a:latin typeface="Arial" charset="0"/>
        </a:defRPr>
      </a:lvl7pPr>
      <a:lvl8pPr marL="1371532" algn="ctr" rtl="0" eaLnBrk="1" fontAlgn="base" hangingPunct="1">
        <a:spcBef>
          <a:spcPct val="0"/>
        </a:spcBef>
        <a:spcAft>
          <a:spcPct val="0"/>
        </a:spcAft>
        <a:defRPr sz="4400">
          <a:solidFill>
            <a:schemeClr val="tx2"/>
          </a:solidFill>
          <a:latin typeface="Arial" charset="0"/>
        </a:defRPr>
      </a:lvl8pPr>
      <a:lvl9pPr marL="1828709" algn="ctr" rtl="0" eaLnBrk="1" fontAlgn="base" hangingPunct="1">
        <a:spcBef>
          <a:spcPct val="0"/>
        </a:spcBef>
        <a:spcAft>
          <a:spcPct val="0"/>
        </a:spcAft>
        <a:defRPr sz="4400">
          <a:solidFill>
            <a:schemeClr val="tx2"/>
          </a:solidFill>
          <a:latin typeface="Arial" charset="0"/>
        </a:defRPr>
      </a:lvl9pPr>
    </p:titleStyle>
    <p:body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p:bodyStyle>
    <p:otherStyle>
      <a:defPPr>
        <a:defRPr lang="en-US"/>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14.xml.rels><?xml version="1.0" encoding="UTF-8" standalone="yes"?>
<Relationships xmlns="http://schemas.openxmlformats.org/package/2006/relationships"><Relationship Id="rId3" Type="http://schemas.openxmlformats.org/officeDocument/2006/relationships/image" Target="../media/image33.emf"/><Relationship Id="rId7" Type="http://schemas.openxmlformats.org/officeDocument/2006/relationships/image" Target="../media/image37.emf"/><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34.emf"/></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3" Type="http://schemas.openxmlformats.org/officeDocument/2006/relationships/tags" Target="../tags/tag4.xml"/><Relationship Id="rId7" Type="http://schemas.openxmlformats.org/officeDocument/2006/relationships/slideLayout" Target="../slideLayouts/slideLayout2.xml"/><Relationship Id="rId12" Type="http://schemas.openxmlformats.org/officeDocument/2006/relationships/image" Target="../media/image6.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5.png"/><Relationship Id="rId5" Type="http://schemas.openxmlformats.org/officeDocument/2006/relationships/tags" Target="../tags/tag6.xml"/><Relationship Id="rId10" Type="http://schemas.openxmlformats.org/officeDocument/2006/relationships/image" Target="../media/image4.png"/><Relationship Id="rId4" Type="http://schemas.openxmlformats.org/officeDocument/2006/relationships/tags" Target="../tags/tag5.xml"/><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53.png"/><Relationship Id="rId3" Type="http://schemas.openxmlformats.org/officeDocument/2006/relationships/tags" Target="../tags/tag28.xml"/><Relationship Id="rId7" Type="http://schemas.openxmlformats.org/officeDocument/2006/relationships/tags" Target="../tags/tag32.xml"/><Relationship Id="rId12" Type="http://schemas.openxmlformats.org/officeDocument/2006/relationships/image" Target="../media/image52.png"/><Relationship Id="rId17" Type="http://schemas.openxmlformats.org/officeDocument/2006/relationships/image" Target="../media/image47.png"/><Relationship Id="rId2" Type="http://schemas.openxmlformats.org/officeDocument/2006/relationships/tags" Target="../tags/tag27.xml"/><Relationship Id="rId16" Type="http://schemas.openxmlformats.org/officeDocument/2006/relationships/image" Target="../media/image46.png"/><Relationship Id="rId1" Type="http://schemas.openxmlformats.org/officeDocument/2006/relationships/tags" Target="../tags/tag26.xml"/><Relationship Id="rId6" Type="http://schemas.openxmlformats.org/officeDocument/2006/relationships/tags" Target="../tags/tag31.xml"/><Relationship Id="rId11" Type="http://schemas.openxmlformats.org/officeDocument/2006/relationships/image" Target="../media/image51.png"/><Relationship Id="rId5" Type="http://schemas.openxmlformats.org/officeDocument/2006/relationships/tags" Target="../tags/tag30.xml"/><Relationship Id="rId15" Type="http://schemas.openxmlformats.org/officeDocument/2006/relationships/image" Target="../media/image55.png"/><Relationship Id="rId10" Type="http://schemas.openxmlformats.org/officeDocument/2006/relationships/image" Target="../media/image50.png"/><Relationship Id="rId4" Type="http://schemas.openxmlformats.org/officeDocument/2006/relationships/tags" Target="../tags/tag29.xml"/><Relationship Id="rId9" Type="http://schemas.openxmlformats.org/officeDocument/2006/relationships/image" Target="../media/image49.png"/><Relationship Id="rId14" Type="http://schemas.openxmlformats.org/officeDocument/2006/relationships/image" Target="../media/image54.png"/></Relationships>
</file>

<file path=ppt/slides/_rels/slide34.xml.rels><?xml version="1.0" encoding="UTF-8" standalone="yes"?>
<Relationships xmlns="http://schemas.openxmlformats.org/package/2006/relationships"><Relationship Id="rId8" Type="http://schemas.openxmlformats.org/officeDocument/2006/relationships/image" Target="../media/image60.emf"/><Relationship Id="rId3" Type="http://schemas.openxmlformats.org/officeDocument/2006/relationships/notesSlide" Target="../notesSlides/notesSlide14.xml"/><Relationship Id="rId7" Type="http://schemas.openxmlformats.org/officeDocument/2006/relationships/image" Target="../media/image59.emf"/><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image" Target="../media/image58.emf"/><Relationship Id="rId5" Type="http://schemas.openxmlformats.org/officeDocument/2006/relationships/image" Target="../media/image57.emf"/><Relationship Id="rId4" Type="http://schemas.openxmlformats.org/officeDocument/2006/relationships/image" Target="../media/image56.png"/><Relationship Id="rId9" Type="http://schemas.openxmlformats.org/officeDocument/2006/relationships/image" Target="../media/image61.emf"/></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65.png"/><Relationship Id="rId7" Type="http://schemas.openxmlformats.org/officeDocument/2006/relationships/image" Target="../media/image63.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62.png"/><Relationship Id="rId4" Type="http://schemas.openxmlformats.org/officeDocument/2006/relationships/oleObject" Target="../embeddings/oleObject1.bin"/><Relationship Id="rId9" Type="http://schemas.openxmlformats.org/officeDocument/2006/relationships/image" Target="../media/image64.png"/></Relationships>
</file>

<file path=ppt/slides/_rels/slide36.xml.rels><?xml version="1.0" encoding="UTF-8" standalone="yes"?>
<Relationships xmlns="http://schemas.openxmlformats.org/package/2006/relationships"><Relationship Id="rId8" Type="http://schemas.openxmlformats.org/officeDocument/2006/relationships/image" Target="../media/image70.emf"/><Relationship Id="rId3" Type="http://schemas.openxmlformats.org/officeDocument/2006/relationships/image" Target="../media/image47.png"/><Relationship Id="rId7" Type="http://schemas.openxmlformats.org/officeDocument/2006/relationships/image" Target="../media/image69.e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8.emf"/><Relationship Id="rId5" Type="http://schemas.openxmlformats.org/officeDocument/2006/relationships/image" Target="../media/image67.emf"/><Relationship Id="rId10" Type="http://schemas.openxmlformats.org/officeDocument/2006/relationships/image" Target="../media/image72.emf"/><Relationship Id="rId4" Type="http://schemas.openxmlformats.org/officeDocument/2006/relationships/image" Target="../media/image66.emf"/><Relationship Id="rId9" Type="http://schemas.openxmlformats.org/officeDocument/2006/relationships/image" Target="../media/image71.emf"/></Relationships>
</file>

<file path=ppt/slides/_rels/slide3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slideLayout" Target="../slideLayouts/slideLayout2.xml"/><Relationship Id="rId7" Type="http://schemas.openxmlformats.org/officeDocument/2006/relationships/image" Target="../media/image75.png"/><Relationship Id="rId2" Type="http://schemas.openxmlformats.org/officeDocument/2006/relationships/tags" Target="../tags/tag34.xml"/><Relationship Id="rId1" Type="http://schemas.openxmlformats.org/officeDocument/2006/relationships/vmlDrawing" Target="../drawings/vmlDrawing2.v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oleObject" Target="../embeddings/oleObject4.bin"/><Relationship Id="rId9" Type="http://schemas.openxmlformats.org/officeDocument/2006/relationships/image" Target="../media/image77.pn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tags" Target="../tags/tag37.xml"/><Relationship Id="rId7" Type="http://schemas.openxmlformats.org/officeDocument/2006/relationships/notesSlide" Target="../notesSlides/notesSlide17.xml"/><Relationship Id="rId12" Type="http://schemas.openxmlformats.org/officeDocument/2006/relationships/image" Target="../media/image82.png"/><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slideLayout" Target="../slideLayouts/slideLayout2.xml"/><Relationship Id="rId11" Type="http://schemas.openxmlformats.org/officeDocument/2006/relationships/image" Target="../media/image81.png"/><Relationship Id="rId5" Type="http://schemas.openxmlformats.org/officeDocument/2006/relationships/tags" Target="../tags/tag39.xml"/><Relationship Id="rId10" Type="http://schemas.openxmlformats.org/officeDocument/2006/relationships/image" Target="../media/image80.png"/><Relationship Id="rId4" Type="http://schemas.openxmlformats.org/officeDocument/2006/relationships/tags" Target="../tags/tag38.xml"/><Relationship Id="rId9" Type="http://schemas.openxmlformats.org/officeDocument/2006/relationships/image" Target="../media/image7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1.xml"/><Relationship Id="rId1" Type="http://schemas.openxmlformats.org/officeDocument/2006/relationships/tags" Target="../tags/tag40.xml"/><Relationship Id="rId5" Type="http://schemas.openxmlformats.org/officeDocument/2006/relationships/image" Target="../media/image84.png"/><Relationship Id="rId4" Type="http://schemas.openxmlformats.org/officeDocument/2006/relationships/image" Target="../media/image83.png"/></Relationships>
</file>

<file path=ppt/slides/_rels/slide4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2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emf"/><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tags" Target="../tags/tag20.xml"/><Relationship Id="rId13" Type="http://schemas.openxmlformats.org/officeDocument/2006/relationships/slideLayout" Target="../slideLayouts/slideLayout2.xml"/><Relationship Id="rId18" Type="http://schemas.openxmlformats.org/officeDocument/2006/relationships/image" Target="../media/image23.png"/><Relationship Id="rId3" Type="http://schemas.openxmlformats.org/officeDocument/2006/relationships/tags" Target="../tags/tag15.xml"/><Relationship Id="rId21" Type="http://schemas.openxmlformats.org/officeDocument/2006/relationships/image" Target="../media/image26.png"/><Relationship Id="rId7" Type="http://schemas.openxmlformats.org/officeDocument/2006/relationships/tags" Target="../tags/tag19.xml"/><Relationship Id="rId12" Type="http://schemas.openxmlformats.org/officeDocument/2006/relationships/tags" Target="../tags/tag24.xml"/><Relationship Id="rId17" Type="http://schemas.openxmlformats.org/officeDocument/2006/relationships/image" Target="../media/image22.png"/><Relationship Id="rId2" Type="http://schemas.openxmlformats.org/officeDocument/2006/relationships/tags" Target="../tags/tag14.xml"/><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tags" Target="../tags/tag23.xml"/><Relationship Id="rId5" Type="http://schemas.openxmlformats.org/officeDocument/2006/relationships/tags" Target="../tags/tag17.xml"/><Relationship Id="rId15" Type="http://schemas.openxmlformats.org/officeDocument/2006/relationships/image" Target="../media/image20.png"/><Relationship Id="rId23" Type="http://schemas.openxmlformats.org/officeDocument/2006/relationships/image" Target="../media/image28.png"/><Relationship Id="rId10" Type="http://schemas.openxmlformats.org/officeDocument/2006/relationships/tags" Target="../tags/tag22.xml"/><Relationship Id="rId19" Type="http://schemas.openxmlformats.org/officeDocument/2006/relationships/image" Target="../media/image24.png"/><Relationship Id="rId4" Type="http://schemas.openxmlformats.org/officeDocument/2006/relationships/tags" Target="../tags/tag16.xml"/><Relationship Id="rId9" Type="http://schemas.openxmlformats.org/officeDocument/2006/relationships/tags" Target="../tags/tag21.xml"/><Relationship Id="rId14" Type="http://schemas.openxmlformats.org/officeDocument/2006/relationships/image" Target="../media/image19.png"/><Relationship Id="rId22"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p:cNvSpPr>
            <a:spLocks noGrp="1" noChangeArrowheads="1"/>
          </p:cNvSpPr>
          <p:nvPr>
            <p:ph type="ctrTitle"/>
          </p:nvPr>
        </p:nvSpPr>
        <p:spPr>
          <a:xfrm>
            <a:off x="0" y="279403"/>
            <a:ext cx="12192000" cy="1470025"/>
          </a:xfrm>
        </p:spPr>
        <p:txBody>
          <a:bodyPr/>
          <a:lstStyle/>
          <a:p>
            <a:pPr eaLnBrk="1" hangingPunct="1"/>
            <a:r>
              <a:rPr lang="en-US" dirty="0"/>
              <a:t>CS 438: Artificial Intelligence</a:t>
            </a:r>
            <a:br>
              <a:rPr lang="en-US" dirty="0"/>
            </a:br>
            <a:endParaRPr lang="en-US" sz="3600" dirty="0"/>
          </a:p>
        </p:txBody>
      </p:sp>
      <p:sp>
        <p:nvSpPr>
          <p:cNvPr id="5123" name="Rectangle 6"/>
          <p:cNvSpPr>
            <a:spLocks noGrp="1" noChangeArrowheads="1"/>
          </p:cNvSpPr>
          <p:nvPr>
            <p:ph type="subTitle" idx="1"/>
          </p:nvPr>
        </p:nvSpPr>
        <p:spPr>
          <a:xfrm>
            <a:off x="0" y="1295400"/>
            <a:ext cx="12192000" cy="1524000"/>
          </a:xfrm>
        </p:spPr>
        <p:txBody>
          <a:bodyPr/>
          <a:lstStyle/>
          <a:p>
            <a:pPr eaLnBrk="1" hangingPunct="1"/>
            <a:r>
              <a:rPr lang="en-US" sz="4300" dirty="0"/>
              <a:t>Hidden Markov Models</a:t>
            </a:r>
          </a:p>
        </p:txBody>
      </p:sp>
      <p:sp>
        <p:nvSpPr>
          <p:cNvPr id="5124" name="Text Box 7"/>
          <p:cNvSpPr txBox="1">
            <a:spLocks noChangeArrowheads="1"/>
          </p:cNvSpPr>
          <p:nvPr/>
        </p:nvSpPr>
        <p:spPr bwMode="auto">
          <a:xfrm>
            <a:off x="1524000" y="6248403"/>
            <a:ext cx="5867400" cy="369328"/>
          </a:xfrm>
          <a:prstGeom prst="rect">
            <a:avLst/>
          </a:prstGeom>
          <a:noFill/>
          <a:ln w="9525">
            <a:noFill/>
            <a:miter lim="800000"/>
            <a:headEnd/>
            <a:tailEnd/>
          </a:ln>
        </p:spPr>
        <p:txBody>
          <a:bodyPr lIns="91432" tIns="45718" rIns="91432" bIns="45718">
            <a:spAutoFit/>
          </a:bodyPr>
          <a:lstStyle/>
          <a:p>
            <a:pPr>
              <a:spcBef>
                <a:spcPct val="50000"/>
              </a:spcBef>
            </a:pP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2057401"/>
            <a:ext cx="4177412" cy="3429000"/>
          </a:xfrm>
          <a:prstGeom prst="rect">
            <a:avLst/>
          </a:prstGeom>
        </p:spPr>
      </p:pic>
    </p:spTree>
    <p:extLst>
      <p:ext uri="{BB962C8B-B14F-4D97-AF65-F5344CB8AC3E}">
        <p14:creationId xmlns:p14="http://schemas.microsoft.com/office/powerpoint/2010/main" val="18112610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Ghostbusters Basic Dynamics</a:t>
            </a:r>
          </a:p>
        </p:txBody>
      </p:sp>
      <p:pic>
        <p:nvPicPr>
          <p:cNvPr id="5" name="Ghostbusters -- Basic Dynamics -- Markov Model, Stationar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89759" y="1142999"/>
            <a:ext cx="8412482" cy="5257801"/>
          </a:xfrm>
          <a:prstGeom prst="rect">
            <a:avLst/>
          </a:prstGeom>
        </p:spPr>
      </p:pic>
    </p:spTree>
    <p:extLst>
      <p:ext uri="{BB962C8B-B14F-4D97-AF65-F5344CB8AC3E}">
        <p14:creationId xmlns:p14="http://schemas.microsoft.com/office/powerpoint/2010/main" val="38905391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Ghostbusters Circular Dynamics</a:t>
            </a:r>
          </a:p>
        </p:txBody>
      </p:sp>
      <p:pic>
        <p:nvPicPr>
          <p:cNvPr id="3" name="Ghostbusters -- Circular Dynamics -- Markov Model, Stationar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89760" y="1143000"/>
            <a:ext cx="8412480" cy="5257800"/>
          </a:xfrm>
          <a:prstGeom prst="rect">
            <a:avLst/>
          </a:prstGeom>
        </p:spPr>
      </p:pic>
    </p:spTree>
    <p:extLst>
      <p:ext uri="{BB962C8B-B14F-4D97-AF65-F5344CB8AC3E}">
        <p14:creationId xmlns:p14="http://schemas.microsoft.com/office/powerpoint/2010/main" val="24604736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Ghostbusters Whirlpool Dynamics</a:t>
            </a:r>
          </a:p>
        </p:txBody>
      </p:sp>
      <p:pic>
        <p:nvPicPr>
          <p:cNvPr id="3" name="Ghostbusters -- Whirlpool (Center) Dynamics -- Markov Model, Stationar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05000" y="1143000"/>
            <a:ext cx="8382000" cy="5238750"/>
          </a:xfrm>
          <a:prstGeom prst="rect">
            <a:avLst/>
          </a:prstGeom>
        </p:spPr>
      </p:pic>
    </p:spTree>
    <p:extLst>
      <p:ext uri="{BB962C8B-B14F-4D97-AF65-F5344CB8AC3E}">
        <p14:creationId xmlns:p14="http://schemas.microsoft.com/office/powerpoint/2010/main" val="24604736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5867400" y="1600201"/>
            <a:ext cx="6019800" cy="25146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pPr>
              <a:lnSpc>
                <a:spcPct val="90000"/>
              </a:lnSpc>
            </a:pPr>
            <a:r>
              <a:rPr lang="en-US" sz="2800" dirty="0">
                <a:ea typeface="ＭＳ Ｐゴシック" pitchFamily="34" charset="-128"/>
              </a:rPr>
              <a:t>Stationary distribution:</a:t>
            </a:r>
          </a:p>
          <a:p>
            <a:pPr lvl="1">
              <a:lnSpc>
                <a:spcPct val="90000"/>
              </a:lnSpc>
            </a:pPr>
            <a:r>
              <a:rPr lang="en-US" sz="2400" dirty="0">
                <a:ea typeface="ＭＳ Ｐゴシック" pitchFamily="34" charset="-128"/>
              </a:rPr>
              <a:t>The distribution we end up with is called the </a:t>
            </a:r>
            <a:r>
              <a:rPr lang="en-US" sz="2400" dirty="0">
                <a:solidFill>
                  <a:srgbClr val="CC0000"/>
                </a:solidFill>
                <a:ea typeface="ＭＳ Ｐゴシック" pitchFamily="34" charset="-128"/>
              </a:rPr>
              <a:t>stationary distribution </a:t>
            </a:r>
            <a:r>
              <a:rPr lang="en-US" sz="2400" dirty="0">
                <a:solidFill>
                  <a:srgbClr val="CC0000"/>
                </a:solidFill>
              </a:rPr>
              <a:t>  </a:t>
            </a:r>
            <a:r>
              <a:rPr lang="en-US" sz="2400" baseline="-25000" dirty="0">
                <a:solidFill>
                  <a:srgbClr val="CC0000"/>
                </a:solidFill>
                <a:latin typeface="cmsy10" pitchFamily="34" charset="0"/>
                <a:ea typeface="ＭＳ Ｐゴシック" pitchFamily="34" charset="-128"/>
              </a:rPr>
              <a:t>        </a:t>
            </a:r>
            <a:r>
              <a:rPr lang="en-US" sz="2400" dirty="0">
                <a:ea typeface="ＭＳ Ｐゴシック" pitchFamily="34" charset="-128"/>
              </a:rPr>
              <a:t>of the chain</a:t>
            </a:r>
          </a:p>
          <a:p>
            <a:pPr lvl="1">
              <a:lnSpc>
                <a:spcPct val="90000"/>
              </a:lnSpc>
            </a:pPr>
            <a:r>
              <a:rPr lang="en-US" sz="2400" dirty="0">
                <a:ea typeface="ＭＳ Ｐゴシック" pitchFamily="34" charset="-128"/>
              </a:rPr>
              <a:t>It satisfies</a:t>
            </a:r>
          </a:p>
          <a:p>
            <a:pPr lvl="3">
              <a:lnSpc>
                <a:spcPct val="90000"/>
              </a:lnSpc>
            </a:pPr>
            <a:endParaRPr lang="en-US" sz="1600" dirty="0">
              <a:ea typeface="ＭＳ Ｐゴシック" pitchFamily="34" charset="-128"/>
            </a:endParaRPr>
          </a:p>
          <a:p>
            <a:pPr>
              <a:lnSpc>
                <a:spcPct val="90000"/>
              </a:lnSpc>
            </a:pPr>
            <a:endParaRPr lang="en-US" sz="2800" dirty="0">
              <a:ea typeface="ＭＳ Ｐゴシック" pitchFamily="34" charset="-128"/>
            </a:endParaRPr>
          </a:p>
          <a:p>
            <a:pPr>
              <a:lnSpc>
                <a:spcPct val="90000"/>
              </a:lnSpc>
            </a:pPr>
            <a:endParaRPr lang="en-US" sz="2800" dirty="0">
              <a:ea typeface="ＭＳ Ｐゴシック" pitchFamily="34" charset="-128"/>
            </a:endParaRPr>
          </a:p>
          <a:p>
            <a:pPr lvl="1">
              <a:lnSpc>
                <a:spcPct val="90000"/>
              </a:lnSpc>
            </a:pPr>
            <a:endParaRPr lang="en-US" sz="2400" dirty="0">
              <a:ea typeface="ＭＳ Ｐゴシック" pitchFamily="34" charset="-128"/>
            </a:endParaRPr>
          </a:p>
          <a:p>
            <a:pPr lvl="1">
              <a:lnSpc>
                <a:spcPct val="90000"/>
              </a:lnSpc>
            </a:pPr>
            <a:endParaRPr lang="en-US" sz="2400" dirty="0">
              <a:ea typeface="ＭＳ Ｐゴシック" pitchFamily="34" charset="-128"/>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792" y="4051096"/>
            <a:ext cx="10971607" cy="2806902"/>
          </a:xfrm>
          <a:prstGeom prst="rect">
            <a:avLst/>
          </a:prstGeom>
        </p:spPr>
      </p:pic>
      <p:sp>
        <p:nvSpPr>
          <p:cNvPr id="31745" name="Rectangle 2"/>
          <p:cNvSpPr>
            <a:spLocks noGrp="1" noChangeArrowheads="1"/>
          </p:cNvSpPr>
          <p:nvPr>
            <p:ph type="title"/>
          </p:nvPr>
        </p:nvSpPr>
        <p:spPr/>
        <p:txBody>
          <a:bodyPr/>
          <a:lstStyle/>
          <a:p>
            <a:r>
              <a:rPr lang="en-US">
                <a:ea typeface="ＭＳ Ｐゴシック" pitchFamily="34" charset="-128"/>
              </a:rPr>
              <a:t>Stationary Distributions</a:t>
            </a:r>
          </a:p>
        </p:txBody>
      </p:sp>
      <p:sp>
        <p:nvSpPr>
          <p:cNvPr id="31746" name="Rectangle 3"/>
          <p:cNvSpPr>
            <a:spLocks noGrp="1" noChangeArrowheads="1"/>
          </p:cNvSpPr>
          <p:nvPr>
            <p:ph idx="1"/>
          </p:nvPr>
        </p:nvSpPr>
        <p:spPr>
          <a:xfrm>
            <a:off x="228600" y="1600201"/>
            <a:ext cx="5715000" cy="2362200"/>
          </a:xfrm>
        </p:spPr>
        <p:txBody>
          <a:bodyPr/>
          <a:lstStyle/>
          <a:p>
            <a:pPr>
              <a:lnSpc>
                <a:spcPct val="90000"/>
              </a:lnSpc>
            </a:pPr>
            <a:r>
              <a:rPr lang="en-US" sz="2800" dirty="0">
                <a:ea typeface="ＭＳ Ｐゴシック" pitchFamily="34" charset="-128"/>
              </a:rPr>
              <a:t>For most chains:</a:t>
            </a:r>
          </a:p>
          <a:p>
            <a:pPr lvl="1">
              <a:lnSpc>
                <a:spcPct val="90000"/>
              </a:lnSpc>
            </a:pPr>
            <a:r>
              <a:rPr lang="en-US" sz="2400" dirty="0">
                <a:ea typeface="ＭＳ Ｐゴシック" pitchFamily="34" charset="-128"/>
              </a:rPr>
              <a:t>Influence of the initial distribution gets less and less over time.</a:t>
            </a:r>
          </a:p>
          <a:p>
            <a:pPr lvl="1">
              <a:lnSpc>
                <a:spcPct val="90000"/>
              </a:lnSpc>
            </a:pPr>
            <a:r>
              <a:rPr lang="en-US" sz="2400" dirty="0">
                <a:ea typeface="ＭＳ Ｐゴシック" pitchFamily="34" charset="-128"/>
              </a:rPr>
              <a:t>The distribution we end up in is independent of the initial distribution</a:t>
            </a:r>
          </a:p>
          <a:p>
            <a:pPr lvl="3">
              <a:lnSpc>
                <a:spcPct val="90000"/>
              </a:lnSpc>
            </a:pPr>
            <a:endParaRPr lang="en-US" sz="1600" dirty="0">
              <a:ea typeface="ＭＳ Ｐゴシック" pitchFamily="34" charset="-128"/>
            </a:endParaRPr>
          </a:p>
          <a:p>
            <a:pPr>
              <a:lnSpc>
                <a:spcPct val="90000"/>
              </a:lnSpc>
            </a:pPr>
            <a:endParaRPr lang="en-US" sz="2800" dirty="0">
              <a:ea typeface="ＭＳ Ｐゴシック" pitchFamily="34" charset="-128"/>
            </a:endParaRPr>
          </a:p>
          <a:p>
            <a:pPr>
              <a:lnSpc>
                <a:spcPct val="90000"/>
              </a:lnSpc>
            </a:pPr>
            <a:endParaRPr lang="en-US" sz="2800" dirty="0">
              <a:ea typeface="ＭＳ Ｐゴシック" pitchFamily="34" charset="-128"/>
            </a:endParaRPr>
          </a:p>
          <a:p>
            <a:pPr lvl="1">
              <a:lnSpc>
                <a:spcPct val="90000"/>
              </a:lnSpc>
            </a:pPr>
            <a:endParaRPr lang="en-US" sz="2400" dirty="0">
              <a:ea typeface="ＭＳ Ｐゴシック" pitchFamily="34" charset="-128"/>
            </a:endParaRPr>
          </a:p>
          <a:p>
            <a:pPr lvl="1">
              <a:lnSpc>
                <a:spcPct val="90000"/>
              </a:lnSpc>
            </a:pPr>
            <a:endParaRPr lang="en-US" sz="2400" dirty="0">
              <a:ea typeface="ＭＳ Ｐゴシック" pitchFamily="34" charset="-128"/>
            </a:endParaRPr>
          </a:p>
        </p:txBody>
      </p:sp>
      <p:pic>
        <p:nvPicPr>
          <p:cNvPr id="3" name="Picture 2"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3657600"/>
            <a:ext cx="5019304" cy="609600"/>
          </a:xfrm>
          <a:prstGeom prst="rect">
            <a:avLst/>
          </a:prstGeom>
        </p:spPr>
      </p:pic>
      <p:pic>
        <p:nvPicPr>
          <p:cNvPr id="4" name="Picture 3"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3000" y="2476500"/>
            <a:ext cx="451669" cy="28575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p:txBody>
          <a:bodyPr/>
          <a:lstStyle/>
          <a:p>
            <a:r>
              <a:rPr lang="en-US" dirty="0">
                <a:ea typeface="ＭＳ Ｐゴシック" pitchFamily="34" charset="-128"/>
              </a:rPr>
              <a:t>Example: Stationary Distributions</a:t>
            </a:r>
          </a:p>
        </p:txBody>
      </p:sp>
      <p:sp>
        <p:nvSpPr>
          <p:cNvPr id="29698" name="Rectangle 3"/>
          <p:cNvSpPr>
            <a:spLocks noGrp="1" noChangeArrowheads="1"/>
          </p:cNvSpPr>
          <p:nvPr>
            <p:ph idx="1"/>
          </p:nvPr>
        </p:nvSpPr>
        <p:spPr>
          <a:xfrm>
            <a:off x="457200" y="1371600"/>
            <a:ext cx="8458200" cy="4754563"/>
          </a:xfrm>
        </p:spPr>
        <p:txBody>
          <a:bodyPr/>
          <a:lstStyle/>
          <a:p>
            <a:r>
              <a:rPr lang="en-US" sz="2800" dirty="0">
                <a:ea typeface="ＭＳ Ｐゴシック" pitchFamily="34" charset="-128"/>
              </a:rPr>
              <a:t>Question: What’</a:t>
            </a:r>
            <a:r>
              <a:rPr lang="en-US" altLang="ja-JP" sz="2800" dirty="0">
                <a:ea typeface="ＭＳ Ｐゴシック" pitchFamily="34" charset="-128"/>
              </a:rPr>
              <a:t>s P(X) at time t = infinity?</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09031" y="1143000"/>
            <a:ext cx="3982967" cy="2438399"/>
          </a:xfrm>
          <a:prstGeom prst="rect">
            <a:avLst/>
          </a:prstGeom>
        </p:spPr>
      </p:pic>
      <p:sp>
        <p:nvSpPr>
          <p:cNvPr id="29" name="Oval 4"/>
          <p:cNvSpPr>
            <a:spLocks noChangeArrowheads="1"/>
          </p:cNvSpPr>
          <p:nvPr/>
        </p:nvSpPr>
        <p:spPr bwMode="auto">
          <a:xfrm>
            <a:off x="5562600" y="2057400"/>
            <a:ext cx="533400" cy="533400"/>
          </a:xfrm>
          <a:prstGeom prst="ellipse">
            <a:avLst/>
          </a:prstGeom>
          <a:solidFill>
            <a:schemeClr val="bg1"/>
          </a:solidFill>
          <a:ln w="28575">
            <a:solidFill>
              <a:schemeClr val="bg1"/>
            </a:solidFill>
            <a:round/>
            <a:headEnd/>
            <a:tailEnd/>
          </a:ln>
        </p:spPr>
        <p:txBody>
          <a:bodyPr wrap="none" anchor="ctr"/>
          <a:lstStyle/>
          <a:p>
            <a:pPr algn="ctr"/>
            <a:endParaRPr lang="en-US" sz="2400" baseline="-25000">
              <a:latin typeface="Times New Roman" pitchFamily="18" charset="0"/>
              <a:cs typeface="Times New Roman" pitchFamily="18" charset="0"/>
            </a:endParaRPr>
          </a:p>
        </p:txBody>
      </p:sp>
      <p:sp>
        <p:nvSpPr>
          <p:cNvPr id="30" name="Oval 5"/>
          <p:cNvSpPr>
            <a:spLocks noChangeArrowheads="1"/>
          </p:cNvSpPr>
          <p:nvPr/>
        </p:nvSpPr>
        <p:spPr bwMode="auto">
          <a:xfrm>
            <a:off x="2362200" y="20574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2</a:t>
            </a:r>
          </a:p>
        </p:txBody>
      </p:sp>
      <p:cxnSp>
        <p:nvCxnSpPr>
          <p:cNvPr id="31" name="AutoShape 6"/>
          <p:cNvCxnSpPr>
            <a:cxnSpLocks noChangeShapeType="1"/>
            <a:stCxn id="32" idx="6"/>
            <a:endCxn id="30" idx="2"/>
          </p:cNvCxnSpPr>
          <p:nvPr/>
        </p:nvCxnSpPr>
        <p:spPr bwMode="auto">
          <a:xfrm>
            <a:off x="1995488" y="2324100"/>
            <a:ext cx="352425"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32" name="Oval 7"/>
          <p:cNvSpPr>
            <a:spLocks noChangeArrowheads="1"/>
          </p:cNvSpPr>
          <p:nvPr/>
        </p:nvSpPr>
        <p:spPr bwMode="auto">
          <a:xfrm>
            <a:off x="1447800" y="20574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1</a:t>
            </a:r>
          </a:p>
        </p:txBody>
      </p:sp>
      <p:sp>
        <p:nvSpPr>
          <p:cNvPr id="33" name="Oval 8"/>
          <p:cNvSpPr>
            <a:spLocks noChangeArrowheads="1"/>
          </p:cNvSpPr>
          <p:nvPr/>
        </p:nvSpPr>
        <p:spPr bwMode="auto">
          <a:xfrm>
            <a:off x="3276600" y="2057400"/>
            <a:ext cx="533400" cy="533400"/>
          </a:xfrm>
          <a:prstGeom prst="ellipse">
            <a:avLst/>
          </a:prstGeom>
          <a:noFill/>
          <a:ln w="28575">
            <a:solidFill>
              <a:schemeClr val="tx1"/>
            </a:solidFill>
            <a:round/>
            <a:headEnd/>
            <a:tailEnd/>
          </a:ln>
        </p:spPr>
        <p:txBody>
          <a:bodyPr wrap="none" anchor="ctr"/>
          <a:lstStyle/>
          <a:p>
            <a:pPr algn="ctr"/>
            <a:r>
              <a:rPr lang="en-US" sz="2400" i="1" dirty="0">
                <a:latin typeface="Times New Roman" pitchFamily="18" charset="0"/>
                <a:cs typeface="Times New Roman" pitchFamily="18" charset="0"/>
              </a:rPr>
              <a:t>X</a:t>
            </a:r>
            <a:r>
              <a:rPr lang="en-US" sz="2400" baseline="-25000" dirty="0">
                <a:latin typeface="Times New Roman" pitchFamily="18" charset="0"/>
                <a:cs typeface="Times New Roman" pitchFamily="18" charset="0"/>
              </a:rPr>
              <a:t>3</a:t>
            </a:r>
          </a:p>
        </p:txBody>
      </p:sp>
      <p:cxnSp>
        <p:nvCxnSpPr>
          <p:cNvPr id="34" name="AutoShape 9"/>
          <p:cNvCxnSpPr>
            <a:cxnSpLocks noChangeShapeType="1"/>
            <a:stCxn id="33" idx="6"/>
            <a:endCxn id="36" idx="2"/>
          </p:cNvCxnSpPr>
          <p:nvPr/>
        </p:nvCxnSpPr>
        <p:spPr bwMode="auto">
          <a:xfrm>
            <a:off x="3824288" y="2324100"/>
            <a:ext cx="352425"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cxnSp>
        <p:nvCxnSpPr>
          <p:cNvPr id="35" name="AutoShape 10"/>
          <p:cNvCxnSpPr>
            <a:cxnSpLocks noChangeShapeType="1"/>
            <a:stCxn id="30" idx="6"/>
            <a:endCxn id="33" idx="2"/>
          </p:cNvCxnSpPr>
          <p:nvPr/>
        </p:nvCxnSpPr>
        <p:spPr bwMode="auto">
          <a:xfrm>
            <a:off x="2909888" y="2324100"/>
            <a:ext cx="352425"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36" name="Oval 11"/>
          <p:cNvSpPr>
            <a:spLocks noChangeArrowheads="1"/>
          </p:cNvSpPr>
          <p:nvPr/>
        </p:nvSpPr>
        <p:spPr bwMode="auto">
          <a:xfrm>
            <a:off x="4191000" y="20574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4</a:t>
            </a:r>
          </a:p>
        </p:txBody>
      </p:sp>
      <p:cxnSp>
        <p:nvCxnSpPr>
          <p:cNvPr id="37" name="AutoShape 12"/>
          <p:cNvCxnSpPr>
            <a:cxnSpLocks noChangeShapeType="1"/>
            <a:stCxn id="36" idx="6"/>
            <a:endCxn id="29" idx="2"/>
          </p:cNvCxnSpPr>
          <p:nvPr/>
        </p:nvCxnSpPr>
        <p:spPr bwMode="auto">
          <a:xfrm>
            <a:off x="4738688" y="2324100"/>
            <a:ext cx="809625" cy="0"/>
          </a:xfrm>
          <a:prstGeom prst="straightConnector1">
            <a:avLst/>
          </a:prstGeom>
          <a:noFill/>
          <a:ln w="28575">
            <a:solidFill>
              <a:schemeClr val="tx1"/>
            </a:solidFill>
            <a:prstDash val="dash"/>
            <a:round/>
            <a:headEnd/>
            <a:tailEnd type="triangle" w="lg" len="lg"/>
          </a:ln>
          <a:extLst>
            <a:ext uri="{909E8E84-426E-40dd-AFC4-6F175D3DCCD1}">
              <a14:hiddenFill xmlns:a14="http://schemas.microsoft.com/office/drawing/2010/main" xmlns="">
                <a:noFill/>
              </a14:hiddenFill>
            </a:ext>
          </a:extLst>
        </p:spPr>
      </p:cxnSp>
      <p:graphicFrame>
        <p:nvGraphicFramePr>
          <p:cNvPr id="18" name="Table 17"/>
          <p:cNvGraphicFramePr>
            <a:graphicFrameLocks noGrp="1"/>
          </p:cNvGraphicFramePr>
          <p:nvPr>
            <p:extLst>
              <p:ext uri="{D42A27DB-BD31-4B8C-83A1-F6EECF244321}">
                <p14:modId xmlns:p14="http://schemas.microsoft.com/office/powerpoint/2010/main" val="1097097698"/>
              </p:ext>
            </p:extLst>
          </p:nvPr>
        </p:nvGraphicFramePr>
        <p:xfrm>
          <a:off x="9448800" y="3962400"/>
          <a:ext cx="2220913" cy="1844675"/>
        </p:xfrm>
        <a:graphic>
          <a:graphicData uri="http://schemas.openxmlformats.org/drawingml/2006/table">
            <a:tbl>
              <a:tblPr firstRow="1" bandRow="1">
                <a:tableStyleId>{10A1B5D5-9B99-4C35-A422-299274C87663}</a:tableStyleId>
              </a:tblPr>
              <a:tblGrid>
                <a:gridCol w="563878">
                  <a:extLst>
                    <a:ext uri="{9D8B030D-6E8A-4147-A177-3AD203B41FA5}">
                      <a16:colId xmlns:a16="http://schemas.microsoft.com/office/drawing/2014/main" val="20000"/>
                    </a:ext>
                  </a:extLst>
                </a:gridCol>
                <a:gridCol w="563878">
                  <a:extLst>
                    <a:ext uri="{9D8B030D-6E8A-4147-A177-3AD203B41FA5}">
                      <a16:colId xmlns:a16="http://schemas.microsoft.com/office/drawing/2014/main" val="20001"/>
                    </a:ext>
                  </a:extLst>
                </a:gridCol>
                <a:gridCol w="1093157">
                  <a:extLst>
                    <a:ext uri="{9D8B030D-6E8A-4147-A177-3AD203B41FA5}">
                      <a16:colId xmlns:a16="http://schemas.microsoft.com/office/drawing/2014/main" val="20002"/>
                    </a:ext>
                  </a:extLst>
                </a:gridCol>
              </a:tblGrid>
              <a:tr h="381131">
                <a:tc>
                  <a:txBody>
                    <a:bodyPr/>
                    <a:lstStyle/>
                    <a:p>
                      <a:pPr algn="ctr"/>
                      <a:r>
                        <a:rPr lang="en-US" sz="1800" b="1" i="0" u="none" baseline="0" dirty="0">
                          <a:solidFill>
                            <a:schemeClr val="tx1"/>
                          </a:solidFill>
                          <a:latin typeface="Calibri"/>
                          <a:cs typeface="Calibri"/>
                        </a:rPr>
                        <a:t>X</a:t>
                      </a:r>
                      <a:r>
                        <a:rPr lang="en-US" sz="1800" b="1" i="0" u="none" baseline="-25000" dirty="0">
                          <a:solidFill>
                            <a:schemeClr val="tx1"/>
                          </a:solidFill>
                          <a:latin typeface="Calibri"/>
                          <a:cs typeface="Calibri"/>
                        </a:rPr>
                        <a:t>t</a:t>
                      </a:r>
                      <a:r>
                        <a:rPr lang="en-US" sz="1800" b="1" baseline="-25000" dirty="0">
                          <a:solidFill>
                            <a:schemeClr val="tx1"/>
                          </a:solidFill>
                          <a:latin typeface="Calibri"/>
                          <a:cs typeface="Calibri"/>
                        </a:rPr>
                        <a:t>-1</a:t>
                      </a: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1" i="0" u="none" baseline="0" dirty="0" err="1">
                          <a:solidFill>
                            <a:schemeClr val="tx1"/>
                          </a:solidFill>
                          <a:latin typeface="Calibri"/>
                          <a:cs typeface="Calibri"/>
                        </a:rPr>
                        <a:t>X</a:t>
                      </a:r>
                      <a:r>
                        <a:rPr lang="en-US" sz="1800" b="1" i="0" u="none" baseline="-25000" dirty="0" err="1">
                          <a:solidFill>
                            <a:schemeClr val="tx1"/>
                          </a:solidFill>
                          <a:latin typeface="Calibri"/>
                          <a:cs typeface="Calibri"/>
                        </a:rPr>
                        <a:t>t</a:t>
                      </a:r>
                      <a:endParaRPr lang="en-US" sz="1800" b="1" i="0" u="none" baseline="-25000" dirty="0">
                        <a:solidFill>
                          <a:schemeClr val="tx1"/>
                        </a:solidFill>
                        <a:latin typeface="Calibri"/>
                        <a:cs typeface="Calibri"/>
                      </a:endParaRP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1" dirty="0">
                          <a:solidFill>
                            <a:schemeClr val="tx1"/>
                          </a:solidFill>
                          <a:latin typeface="Calibri"/>
                          <a:cs typeface="Calibri"/>
                        </a:rPr>
                        <a:t>P(</a:t>
                      </a:r>
                      <a:r>
                        <a:rPr lang="en-US" sz="1800" b="1" i="0" u="none" baseline="0" dirty="0">
                          <a:solidFill>
                            <a:schemeClr val="tx1"/>
                          </a:solidFill>
                          <a:latin typeface="Calibri"/>
                          <a:cs typeface="Calibri"/>
                        </a:rPr>
                        <a:t>X</a:t>
                      </a:r>
                      <a:r>
                        <a:rPr lang="en-US" sz="1800" b="1" i="0" u="none" baseline="-25000" dirty="0">
                          <a:solidFill>
                            <a:schemeClr val="tx1"/>
                          </a:solidFill>
                          <a:latin typeface="Calibri"/>
                          <a:cs typeface="Calibri"/>
                        </a:rPr>
                        <a:t>t</a:t>
                      </a:r>
                      <a:r>
                        <a:rPr lang="en-US" sz="1800" b="1" dirty="0">
                          <a:solidFill>
                            <a:schemeClr val="tx1"/>
                          </a:solidFill>
                          <a:latin typeface="Calibri"/>
                          <a:cs typeface="Calibri"/>
                        </a:rPr>
                        <a:t>|</a:t>
                      </a:r>
                      <a:r>
                        <a:rPr lang="en-US" sz="1800" b="1" i="0" u="none" baseline="0" dirty="0">
                          <a:solidFill>
                            <a:schemeClr val="tx1"/>
                          </a:solidFill>
                          <a:latin typeface="Calibri"/>
                          <a:cs typeface="Calibri"/>
                        </a:rPr>
                        <a:t>X</a:t>
                      </a:r>
                      <a:r>
                        <a:rPr lang="en-US" sz="1800" b="1" i="0" u="none" baseline="-25000" dirty="0">
                          <a:solidFill>
                            <a:schemeClr val="tx1"/>
                          </a:solidFill>
                          <a:latin typeface="Calibri"/>
                          <a:cs typeface="Calibri"/>
                        </a:rPr>
                        <a:t>t</a:t>
                      </a:r>
                      <a:r>
                        <a:rPr lang="en-US" sz="1800" b="1" baseline="-25000" dirty="0">
                          <a:solidFill>
                            <a:schemeClr val="tx1"/>
                          </a:solidFill>
                          <a:latin typeface="Calibri"/>
                          <a:cs typeface="Calibri"/>
                        </a:rPr>
                        <a:t>-1</a:t>
                      </a:r>
                      <a:r>
                        <a:rPr lang="en-US" sz="1800" b="1" dirty="0">
                          <a:solidFill>
                            <a:schemeClr val="tx1"/>
                          </a:solidFill>
                          <a:latin typeface="Calibri"/>
                          <a:cs typeface="Calibri"/>
                        </a:rPr>
                        <a:t>)</a:t>
                      </a: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0"/>
                  </a:ext>
                </a:extLst>
              </a:tr>
              <a:tr h="365886">
                <a:tc>
                  <a:txBody>
                    <a:bodyPr/>
                    <a:lstStyle/>
                    <a:p>
                      <a:pPr algn="ctr"/>
                      <a:r>
                        <a:rPr lang="en-US" sz="1800" b="0" dirty="0">
                          <a:latin typeface="Calibri"/>
                          <a:cs typeface="Calibri"/>
                        </a:rPr>
                        <a:t>sun</a:t>
                      </a: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latin typeface="Calibri"/>
                          <a:cs typeface="Calibri"/>
                        </a:rPr>
                        <a:t>sun</a:t>
                      </a: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latin typeface="Calibri"/>
                          <a:cs typeface="Calibri"/>
                        </a:rPr>
                        <a:t>0.9</a:t>
                      </a: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latin typeface="Calibri"/>
                          <a:cs typeface="Calibri"/>
                          <a:sym typeface="Symbol"/>
                        </a:rPr>
                        <a:t>sun</a:t>
                      </a:r>
                      <a:endParaRPr lang="en-US" sz="1800" b="0" dirty="0">
                        <a:latin typeface="Calibri"/>
                        <a:cs typeface="Calibri"/>
                      </a:endParaRP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latin typeface="Calibri"/>
                          <a:cs typeface="Calibri"/>
                          <a:sym typeface="Symbol"/>
                        </a:rPr>
                        <a:t>rain</a:t>
                      </a:r>
                      <a:endParaRPr lang="en-US" sz="1800" b="0" dirty="0">
                        <a:latin typeface="Calibri"/>
                        <a:cs typeface="Calibri"/>
                      </a:endParaRP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latin typeface="Calibri"/>
                          <a:cs typeface="Calibri"/>
                        </a:rPr>
                        <a:t>0.1</a:t>
                      </a: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latin typeface="Calibri"/>
                          <a:cs typeface="Calibri"/>
                          <a:sym typeface="Symbol"/>
                        </a:rPr>
                        <a:t>rain</a:t>
                      </a:r>
                      <a:endParaRPr lang="en-US" sz="1800" b="0" dirty="0">
                        <a:latin typeface="Calibri"/>
                        <a:cs typeface="Calibri"/>
                      </a:endParaRP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latin typeface="Calibri"/>
                          <a:cs typeface="Calibri"/>
                        </a:rPr>
                        <a:t>sun</a:t>
                      </a: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latin typeface="Calibri"/>
                          <a:cs typeface="Calibri"/>
                        </a:rPr>
                        <a:t>0.3</a:t>
                      </a: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latin typeface="Calibri"/>
                          <a:cs typeface="Calibri"/>
                          <a:sym typeface="Symbol"/>
                        </a:rPr>
                        <a:t>rain</a:t>
                      </a:r>
                      <a:endParaRPr lang="en-US" sz="1800" b="0" dirty="0">
                        <a:latin typeface="Calibri"/>
                        <a:cs typeface="Calibri"/>
                      </a:endParaRP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latin typeface="Calibri"/>
                          <a:cs typeface="Calibri"/>
                          <a:sym typeface="Symbol"/>
                        </a:rPr>
                        <a:t>rain</a:t>
                      </a:r>
                      <a:endParaRPr lang="en-US" sz="1800" b="0" dirty="0">
                        <a:latin typeface="Calibri"/>
                        <a:cs typeface="Calibri"/>
                      </a:endParaRP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0" dirty="0">
                          <a:latin typeface="Calibri"/>
                          <a:cs typeface="Calibri"/>
                        </a:rPr>
                        <a:t>0.7</a:t>
                      </a: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pic>
        <p:nvPicPr>
          <p:cNvPr id="5" name="Picture 4"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971800"/>
            <a:ext cx="7016259" cy="685800"/>
          </a:xfrm>
          <a:prstGeom prst="rect">
            <a:avLst/>
          </a:prstGeom>
        </p:spPr>
      </p:pic>
      <p:pic>
        <p:nvPicPr>
          <p:cNvPr id="6" name="Picture 5"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3962400"/>
            <a:ext cx="4800600" cy="702338"/>
          </a:xfrm>
          <a:prstGeom prst="rect">
            <a:avLst/>
          </a:prstGeom>
        </p:spPr>
      </p:pic>
      <p:pic>
        <p:nvPicPr>
          <p:cNvPr id="8" name="Picture 7"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4876800"/>
            <a:ext cx="2971800" cy="695202"/>
          </a:xfrm>
          <a:prstGeom prst="rect">
            <a:avLst/>
          </a:prstGeom>
        </p:spPr>
      </p:pic>
      <p:pic>
        <p:nvPicPr>
          <p:cNvPr id="9" name="Picture 8"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9200" y="6019800"/>
            <a:ext cx="3270417" cy="304800"/>
          </a:xfrm>
          <a:prstGeom prst="rect">
            <a:avLst/>
          </a:prstGeom>
        </p:spPr>
      </p:pic>
      <p:pic>
        <p:nvPicPr>
          <p:cNvPr id="11" name="Picture 10"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18250" y="5486400"/>
            <a:ext cx="2216150" cy="803465"/>
          </a:xfrm>
          <a:prstGeom prst="rect">
            <a:avLst/>
          </a:prstGeom>
        </p:spPr>
      </p:pic>
      <p:sp>
        <p:nvSpPr>
          <p:cNvPr id="12" name="Right Arrow 11"/>
          <p:cNvSpPr/>
          <p:nvPr/>
        </p:nvSpPr>
        <p:spPr>
          <a:xfrm>
            <a:off x="5041392" y="5638800"/>
            <a:ext cx="978408" cy="484632"/>
          </a:xfrm>
          <a:prstGeom prst="rightArrow">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04800" y="5867400"/>
            <a:ext cx="798416" cy="461665"/>
          </a:xfrm>
          <a:prstGeom prst="rect">
            <a:avLst/>
          </a:prstGeom>
          <a:noFill/>
        </p:spPr>
        <p:txBody>
          <a:bodyPr wrap="none" rtlCol="0">
            <a:spAutoFit/>
          </a:bodyPr>
          <a:lstStyle/>
          <a:p>
            <a:r>
              <a:rPr lang="en-US" sz="2400" dirty="0">
                <a:latin typeface="Calibri"/>
                <a:cs typeface="Calibri"/>
              </a:rPr>
              <a:t>Also:</a:t>
            </a:r>
          </a:p>
        </p:txBody>
      </p:sp>
    </p:spTree>
    <p:extLst>
      <p:ext uri="{BB962C8B-B14F-4D97-AF65-F5344CB8AC3E}">
        <p14:creationId xmlns:p14="http://schemas.microsoft.com/office/powerpoint/2010/main" val="5062731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a:xfrm>
            <a:off x="0" y="0"/>
            <a:ext cx="12192000" cy="1143000"/>
          </a:xfrm>
        </p:spPr>
        <p:txBody>
          <a:bodyPr/>
          <a:lstStyle/>
          <a:p>
            <a:r>
              <a:rPr lang="en-US" sz="4000" dirty="0">
                <a:ea typeface="ＭＳ Ｐゴシック" pitchFamily="34" charset="-128"/>
              </a:rPr>
              <a:t>Application of Stationary Distribution: Web Link Analysis</a:t>
            </a:r>
          </a:p>
        </p:txBody>
      </p:sp>
      <p:sp>
        <p:nvSpPr>
          <p:cNvPr id="32770" name="Rectangle 3"/>
          <p:cNvSpPr>
            <a:spLocks noGrp="1" noChangeArrowheads="1"/>
          </p:cNvSpPr>
          <p:nvPr>
            <p:ph idx="1"/>
          </p:nvPr>
        </p:nvSpPr>
        <p:spPr>
          <a:xfrm>
            <a:off x="228600" y="1371600"/>
            <a:ext cx="7239000" cy="4525963"/>
          </a:xfrm>
        </p:spPr>
        <p:txBody>
          <a:bodyPr/>
          <a:lstStyle/>
          <a:p>
            <a:pPr>
              <a:lnSpc>
                <a:spcPct val="80000"/>
              </a:lnSpc>
            </a:pPr>
            <a:r>
              <a:rPr lang="en-US" sz="2400" dirty="0">
                <a:ea typeface="ＭＳ Ｐゴシック" pitchFamily="34" charset="-128"/>
              </a:rPr>
              <a:t>PageRank over a web graph</a:t>
            </a:r>
          </a:p>
          <a:p>
            <a:pPr lvl="1">
              <a:lnSpc>
                <a:spcPct val="80000"/>
              </a:lnSpc>
            </a:pPr>
            <a:r>
              <a:rPr lang="en-US" sz="2000" dirty="0">
                <a:ea typeface="ＭＳ Ｐゴシック" pitchFamily="34" charset="-128"/>
              </a:rPr>
              <a:t>Each web page is a state</a:t>
            </a:r>
          </a:p>
          <a:p>
            <a:pPr lvl="5">
              <a:lnSpc>
                <a:spcPct val="80000"/>
              </a:lnSpc>
            </a:pPr>
            <a:endParaRPr lang="en-US" sz="500" dirty="0">
              <a:ea typeface="ＭＳ Ｐゴシック" pitchFamily="34" charset="-128"/>
            </a:endParaRPr>
          </a:p>
          <a:p>
            <a:pPr lvl="1">
              <a:lnSpc>
                <a:spcPct val="80000"/>
              </a:lnSpc>
            </a:pPr>
            <a:r>
              <a:rPr lang="en-US" sz="2000" dirty="0">
                <a:ea typeface="ＭＳ Ｐゴシック" pitchFamily="34" charset="-128"/>
              </a:rPr>
              <a:t>Initial distribution: uniform over pages</a:t>
            </a:r>
          </a:p>
          <a:p>
            <a:pPr lvl="6">
              <a:lnSpc>
                <a:spcPct val="80000"/>
              </a:lnSpc>
            </a:pPr>
            <a:endParaRPr lang="en-US" sz="500" dirty="0">
              <a:ea typeface="ＭＳ Ｐゴシック" pitchFamily="34" charset="-128"/>
            </a:endParaRPr>
          </a:p>
          <a:p>
            <a:pPr lvl="1">
              <a:lnSpc>
                <a:spcPct val="80000"/>
              </a:lnSpc>
            </a:pPr>
            <a:r>
              <a:rPr lang="en-US" sz="2000" dirty="0">
                <a:ea typeface="ＭＳ Ｐゴシック" pitchFamily="34" charset="-128"/>
              </a:rPr>
              <a:t>Transitions:</a:t>
            </a:r>
          </a:p>
          <a:p>
            <a:pPr lvl="5">
              <a:lnSpc>
                <a:spcPct val="80000"/>
              </a:lnSpc>
            </a:pPr>
            <a:endParaRPr lang="en-US" sz="500" dirty="0">
              <a:ea typeface="ＭＳ Ｐゴシック" pitchFamily="34" charset="-128"/>
            </a:endParaRPr>
          </a:p>
          <a:p>
            <a:pPr lvl="2">
              <a:lnSpc>
                <a:spcPct val="80000"/>
              </a:lnSpc>
            </a:pPr>
            <a:r>
              <a:rPr lang="en-US" sz="1800" dirty="0">
                <a:ea typeface="ＭＳ Ｐゴシック" pitchFamily="34" charset="-128"/>
              </a:rPr>
              <a:t>With prob. c, uniform jump to a</a:t>
            </a:r>
          </a:p>
          <a:p>
            <a:pPr lvl="2">
              <a:lnSpc>
                <a:spcPct val="80000"/>
              </a:lnSpc>
              <a:buFont typeface="Wingdings" pitchFamily="2" charset="2"/>
              <a:buNone/>
            </a:pPr>
            <a:r>
              <a:rPr lang="en-US" sz="1800" dirty="0">
                <a:ea typeface="ＭＳ Ｐゴシック" pitchFamily="34" charset="-128"/>
              </a:rPr>
              <a:t>	random page (dotted lines, not all shown)</a:t>
            </a:r>
          </a:p>
          <a:p>
            <a:pPr lvl="2">
              <a:lnSpc>
                <a:spcPct val="80000"/>
              </a:lnSpc>
            </a:pPr>
            <a:r>
              <a:rPr lang="en-US" sz="1800" dirty="0">
                <a:ea typeface="ＭＳ Ｐゴシック" pitchFamily="34" charset="-128"/>
              </a:rPr>
              <a:t>With prob. 1-c, follow a random</a:t>
            </a:r>
          </a:p>
          <a:p>
            <a:pPr lvl="2">
              <a:lnSpc>
                <a:spcPct val="80000"/>
              </a:lnSpc>
              <a:buFont typeface="Wingdings" pitchFamily="2" charset="2"/>
              <a:buNone/>
            </a:pPr>
            <a:r>
              <a:rPr lang="en-US" sz="1800" dirty="0">
                <a:ea typeface="ＭＳ Ｐゴシック" pitchFamily="34" charset="-128"/>
              </a:rPr>
              <a:t>	</a:t>
            </a:r>
            <a:r>
              <a:rPr lang="en-US" sz="1800" dirty="0" err="1">
                <a:ea typeface="ＭＳ Ｐゴシック" pitchFamily="34" charset="-128"/>
              </a:rPr>
              <a:t>outlink</a:t>
            </a:r>
            <a:r>
              <a:rPr lang="en-US" sz="1800" dirty="0">
                <a:ea typeface="ＭＳ Ｐゴシック" pitchFamily="34" charset="-128"/>
              </a:rPr>
              <a:t> (solid lines)</a:t>
            </a:r>
          </a:p>
          <a:p>
            <a:pPr lvl="3">
              <a:lnSpc>
                <a:spcPct val="80000"/>
              </a:lnSpc>
            </a:pPr>
            <a:endParaRPr lang="en-US" sz="1200" dirty="0">
              <a:ea typeface="ＭＳ Ｐゴシック" pitchFamily="34" charset="-128"/>
            </a:endParaRPr>
          </a:p>
          <a:p>
            <a:pPr>
              <a:lnSpc>
                <a:spcPct val="80000"/>
              </a:lnSpc>
            </a:pPr>
            <a:r>
              <a:rPr lang="en-US" sz="2400" dirty="0">
                <a:ea typeface="ＭＳ Ｐゴシック" pitchFamily="34" charset="-128"/>
              </a:rPr>
              <a:t>Stationary distribution</a:t>
            </a:r>
          </a:p>
          <a:p>
            <a:pPr lvl="1">
              <a:lnSpc>
                <a:spcPct val="80000"/>
              </a:lnSpc>
            </a:pPr>
            <a:r>
              <a:rPr lang="en-US" sz="2000" dirty="0">
                <a:ea typeface="ＭＳ Ｐゴシック" pitchFamily="34" charset="-128"/>
              </a:rPr>
              <a:t>Will spend more time on highly reachable pages</a:t>
            </a:r>
          </a:p>
          <a:p>
            <a:pPr lvl="1">
              <a:lnSpc>
                <a:spcPct val="80000"/>
              </a:lnSpc>
            </a:pPr>
            <a:r>
              <a:rPr lang="en-US" sz="2000" dirty="0">
                <a:ea typeface="ＭＳ Ｐゴシック" pitchFamily="34" charset="-128"/>
              </a:rPr>
              <a:t>E.g. many ways to get to the Acrobat Reader download page</a:t>
            </a:r>
          </a:p>
          <a:p>
            <a:pPr lvl="1">
              <a:lnSpc>
                <a:spcPct val="80000"/>
              </a:lnSpc>
            </a:pPr>
            <a:r>
              <a:rPr lang="en-US" sz="2000" dirty="0">
                <a:ea typeface="ＭＳ Ｐゴシック" pitchFamily="34" charset="-128"/>
              </a:rPr>
              <a:t>Somewhat robust to link spam</a:t>
            </a:r>
          </a:p>
          <a:p>
            <a:pPr lvl="1">
              <a:lnSpc>
                <a:spcPct val="80000"/>
              </a:lnSpc>
            </a:pPr>
            <a:r>
              <a:rPr lang="en-US" sz="2000" dirty="0">
                <a:ea typeface="ＭＳ Ｐゴシック" pitchFamily="34" charset="-128"/>
              </a:rPr>
              <a:t>Google 1.0 returned the set of pages containing all your keywords in decreasing rank, now all search engines use link analysis along with many other factors (rank actually getting less important over time)</a:t>
            </a:r>
          </a:p>
        </p:txBody>
      </p:sp>
      <p:sp>
        <p:nvSpPr>
          <p:cNvPr id="32771" name="Oval 4"/>
          <p:cNvSpPr>
            <a:spLocks noChangeArrowheads="1"/>
          </p:cNvSpPr>
          <p:nvPr/>
        </p:nvSpPr>
        <p:spPr bwMode="auto">
          <a:xfrm>
            <a:off x="8339137" y="2424112"/>
            <a:ext cx="228600" cy="228600"/>
          </a:xfrm>
          <a:prstGeom prst="ellipse">
            <a:avLst/>
          </a:prstGeom>
          <a:solidFill>
            <a:schemeClr val="accent1"/>
          </a:solidFill>
          <a:ln w="28575">
            <a:solidFill>
              <a:schemeClr val="tx1"/>
            </a:solidFill>
            <a:round/>
            <a:headEnd/>
            <a:tailEnd/>
          </a:ln>
        </p:spPr>
        <p:txBody>
          <a:bodyPr wrap="none" anchor="ctr"/>
          <a:lstStyle/>
          <a:p>
            <a:endParaRPr lang="en-US"/>
          </a:p>
        </p:txBody>
      </p:sp>
      <p:sp>
        <p:nvSpPr>
          <p:cNvPr id="32772" name="Oval 5"/>
          <p:cNvSpPr>
            <a:spLocks noChangeArrowheads="1"/>
          </p:cNvSpPr>
          <p:nvPr/>
        </p:nvSpPr>
        <p:spPr bwMode="auto">
          <a:xfrm>
            <a:off x="9405937" y="2347912"/>
            <a:ext cx="228600" cy="228600"/>
          </a:xfrm>
          <a:prstGeom prst="ellipse">
            <a:avLst/>
          </a:prstGeom>
          <a:solidFill>
            <a:schemeClr val="accent1"/>
          </a:solidFill>
          <a:ln w="28575">
            <a:solidFill>
              <a:schemeClr val="tx1"/>
            </a:solidFill>
            <a:round/>
            <a:headEnd/>
            <a:tailEnd/>
          </a:ln>
        </p:spPr>
        <p:txBody>
          <a:bodyPr wrap="none" anchor="ctr"/>
          <a:lstStyle/>
          <a:p>
            <a:endParaRPr lang="en-US"/>
          </a:p>
        </p:txBody>
      </p:sp>
      <p:sp>
        <p:nvSpPr>
          <p:cNvPr id="32773" name="Oval 6"/>
          <p:cNvSpPr>
            <a:spLocks noChangeArrowheads="1"/>
          </p:cNvSpPr>
          <p:nvPr/>
        </p:nvSpPr>
        <p:spPr bwMode="auto">
          <a:xfrm>
            <a:off x="9024937" y="3567112"/>
            <a:ext cx="228600" cy="228600"/>
          </a:xfrm>
          <a:prstGeom prst="ellipse">
            <a:avLst/>
          </a:prstGeom>
          <a:solidFill>
            <a:schemeClr val="accent1"/>
          </a:solidFill>
          <a:ln w="28575">
            <a:solidFill>
              <a:schemeClr val="tx1"/>
            </a:solidFill>
            <a:round/>
            <a:headEnd/>
            <a:tailEnd/>
          </a:ln>
        </p:spPr>
        <p:txBody>
          <a:bodyPr wrap="none" anchor="ctr"/>
          <a:lstStyle/>
          <a:p>
            <a:endParaRPr lang="en-US"/>
          </a:p>
        </p:txBody>
      </p:sp>
      <p:sp>
        <p:nvSpPr>
          <p:cNvPr id="32774" name="Oval 7"/>
          <p:cNvSpPr>
            <a:spLocks noChangeArrowheads="1"/>
          </p:cNvSpPr>
          <p:nvPr/>
        </p:nvSpPr>
        <p:spPr bwMode="auto">
          <a:xfrm>
            <a:off x="9786937" y="3033712"/>
            <a:ext cx="228600" cy="228600"/>
          </a:xfrm>
          <a:prstGeom prst="ellipse">
            <a:avLst/>
          </a:prstGeom>
          <a:solidFill>
            <a:schemeClr val="accent1"/>
          </a:solidFill>
          <a:ln w="28575">
            <a:solidFill>
              <a:schemeClr val="tx1"/>
            </a:solidFill>
            <a:round/>
            <a:headEnd/>
            <a:tailEnd/>
          </a:ln>
        </p:spPr>
        <p:txBody>
          <a:bodyPr wrap="none" anchor="ctr"/>
          <a:lstStyle/>
          <a:p>
            <a:endParaRPr lang="en-US"/>
          </a:p>
        </p:txBody>
      </p:sp>
      <p:sp>
        <p:nvSpPr>
          <p:cNvPr id="32775" name="Oval 8"/>
          <p:cNvSpPr>
            <a:spLocks noChangeArrowheads="1"/>
          </p:cNvSpPr>
          <p:nvPr/>
        </p:nvSpPr>
        <p:spPr bwMode="auto">
          <a:xfrm>
            <a:off x="8262937" y="3186112"/>
            <a:ext cx="228600" cy="228600"/>
          </a:xfrm>
          <a:prstGeom prst="ellipse">
            <a:avLst/>
          </a:prstGeom>
          <a:solidFill>
            <a:schemeClr val="accent1"/>
          </a:solidFill>
          <a:ln w="28575">
            <a:solidFill>
              <a:schemeClr val="tx1"/>
            </a:solidFill>
            <a:round/>
            <a:headEnd/>
            <a:tailEnd/>
          </a:ln>
        </p:spPr>
        <p:txBody>
          <a:bodyPr wrap="none" anchor="ctr"/>
          <a:lstStyle/>
          <a:p>
            <a:endParaRPr lang="en-US"/>
          </a:p>
        </p:txBody>
      </p:sp>
      <p:cxnSp>
        <p:nvCxnSpPr>
          <p:cNvPr id="32776" name="AutoShape 9"/>
          <p:cNvCxnSpPr>
            <a:cxnSpLocks noChangeShapeType="1"/>
            <a:stCxn id="32771" idx="6"/>
            <a:endCxn id="32772" idx="2"/>
          </p:cNvCxnSpPr>
          <p:nvPr/>
        </p:nvCxnSpPr>
        <p:spPr bwMode="auto">
          <a:xfrm flipV="1">
            <a:off x="8582025" y="2462212"/>
            <a:ext cx="809625" cy="76200"/>
          </a:xfrm>
          <a:prstGeom prst="straightConnector1">
            <a:avLst/>
          </a:prstGeom>
          <a:noFill/>
          <a:ln w="28575">
            <a:solidFill>
              <a:schemeClr val="tx1"/>
            </a:solidFill>
            <a:round/>
            <a:headEnd/>
            <a:tailEnd type="triangle" w="lg" len="med"/>
          </a:ln>
          <a:extLst>
            <a:ext uri="{909E8E84-426E-40dd-AFC4-6F175D3DCCD1}">
              <a14:hiddenFill xmlns:a14="http://schemas.microsoft.com/office/drawing/2010/main" xmlns="">
                <a:noFill/>
              </a14:hiddenFill>
            </a:ext>
          </a:extLst>
        </p:spPr>
      </p:cxnSp>
      <p:cxnSp>
        <p:nvCxnSpPr>
          <p:cNvPr id="32777" name="AutoShape 10"/>
          <p:cNvCxnSpPr>
            <a:cxnSpLocks noChangeShapeType="1"/>
            <a:stCxn id="32774" idx="0"/>
            <a:endCxn id="32772" idx="5"/>
          </p:cNvCxnSpPr>
          <p:nvPr/>
        </p:nvCxnSpPr>
        <p:spPr bwMode="auto">
          <a:xfrm flipH="1" flipV="1">
            <a:off x="9601200" y="2557462"/>
            <a:ext cx="300037" cy="461963"/>
          </a:xfrm>
          <a:prstGeom prst="straightConnector1">
            <a:avLst/>
          </a:prstGeom>
          <a:noFill/>
          <a:ln w="28575">
            <a:solidFill>
              <a:schemeClr val="tx1"/>
            </a:solidFill>
            <a:round/>
            <a:headEnd/>
            <a:tailEnd type="triangle" w="lg" len="med"/>
          </a:ln>
          <a:extLst>
            <a:ext uri="{909E8E84-426E-40dd-AFC4-6F175D3DCCD1}">
              <a14:hiddenFill xmlns:a14="http://schemas.microsoft.com/office/drawing/2010/main" xmlns="">
                <a:noFill/>
              </a14:hiddenFill>
            </a:ext>
          </a:extLst>
        </p:spPr>
      </p:cxnSp>
      <p:cxnSp>
        <p:nvCxnSpPr>
          <p:cNvPr id="32778" name="AutoShape 11"/>
          <p:cNvCxnSpPr>
            <a:cxnSpLocks noChangeShapeType="1"/>
            <a:stCxn id="32771" idx="5"/>
            <a:endCxn id="32773" idx="1"/>
          </p:cNvCxnSpPr>
          <p:nvPr/>
        </p:nvCxnSpPr>
        <p:spPr bwMode="auto">
          <a:xfrm>
            <a:off x="8534400" y="2633662"/>
            <a:ext cx="523875" cy="952500"/>
          </a:xfrm>
          <a:prstGeom prst="straightConnector1">
            <a:avLst/>
          </a:prstGeom>
          <a:noFill/>
          <a:ln w="28575">
            <a:solidFill>
              <a:schemeClr val="tx1"/>
            </a:solidFill>
            <a:round/>
            <a:headEnd/>
            <a:tailEnd type="triangle" w="lg" len="med"/>
          </a:ln>
          <a:extLst>
            <a:ext uri="{909E8E84-426E-40dd-AFC4-6F175D3DCCD1}">
              <a14:hiddenFill xmlns:a14="http://schemas.microsoft.com/office/drawing/2010/main" xmlns="">
                <a:noFill/>
              </a14:hiddenFill>
            </a:ext>
          </a:extLst>
        </p:spPr>
      </p:cxnSp>
      <p:cxnSp>
        <p:nvCxnSpPr>
          <p:cNvPr id="32779" name="AutoShape 12"/>
          <p:cNvCxnSpPr>
            <a:cxnSpLocks noChangeShapeType="1"/>
            <a:stCxn id="32773" idx="7"/>
            <a:endCxn id="32772" idx="4"/>
          </p:cNvCxnSpPr>
          <p:nvPr/>
        </p:nvCxnSpPr>
        <p:spPr bwMode="auto">
          <a:xfrm flipV="1">
            <a:off x="9220200" y="2590800"/>
            <a:ext cx="300037" cy="995362"/>
          </a:xfrm>
          <a:prstGeom prst="straightConnector1">
            <a:avLst/>
          </a:prstGeom>
          <a:noFill/>
          <a:ln w="28575">
            <a:solidFill>
              <a:schemeClr val="tx1"/>
            </a:solidFill>
            <a:round/>
            <a:headEnd/>
            <a:tailEnd type="triangle" w="lg" len="med"/>
          </a:ln>
          <a:extLst>
            <a:ext uri="{909E8E84-426E-40dd-AFC4-6F175D3DCCD1}">
              <a14:hiddenFill xmlns:a14="http://schemas.microsoft.com/office/drawing/2010/main" xmlns="">
                <a:noFill/>
              </a14:hiddenFill>
            </a:ext>
          </a:extLst>
        </p:spPr>
      </p:cxnSp>
      <p:cxnSp>
        <p:nvCxnSpPr>
          <p:cNvPr id="32780" name="AutoShape 13"/>
          <p:cNvCxnSpPr>
            <a:cxnSpLocks noChangeShapeType="1"/>
            <a:stCxn id="32772" idx="1"/>
            <a:endCxn id="32771" idx="7"/>
          </p:cNvCxnSpPr>
          <p:nvPr/>
        </p:nvCxnSpPr>
        <p:spPr bwMode="auto">
          <a:xfrm rot="-5400000" flipH="1" flipV="1">
            <a:off x="8948738" y="1952624"/>
            <a:ext cx="76200" cy="904875"/>
          </a:xfrm>
          <a:prstGeom prst="curvedConnector3">
            <a:avLst>
              <a:gd name="adj1" fmla="val -325000"/>
            </a:avLst>
          </a:prstGeom>
          <a:noFill/>
          <a:ln w="9525">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32781" name="AutoShape 14"/>
          <p:cNvCxnSpPr>
            <a:cxnSpLocks noChangeShapeType="1"/>
            <a:stCxn id="32772" idx="6"/>
            <a:endCxn id="32774" idx="6"/>
          </p:cNvCxnSpPr>
          <p:nvPr/>
        </p:nvCxnSpPr>
        <p:spPr bwMode="auto">
          <a:xfrm>
            <a:off x="9648825" y="2462212"/>
            <a:ext cx="381000" cy="685800"/>
          </a:xfrm>
          <a:prstGeom prst="curvedConnector3">
            <a:avLst>
              <a:gd name="adj1" fmla="val 156250"/>
            </a:avLst>
          </a:prstGeom>
          <a:noFill/>
          <a:ln w="9525">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32782" name="AutoShape 15"/>
          <p:cNvCxnSpPr>
            <a:cxnSpLocks noChangeShapeType="1"/>
            <a:stCxn id="32772" idx="0"/>
            <a:endCxn id="32775" idx="2"/>
          </p:cNvCxnSpPr>
          <p:nvPr/>
        </p:nvCxnSpPr>
        <p:spPr bwMode="auto">
          <a:xfrm rot="-5400000" flipH="1" flipV="1">
            <a:off x="8401050" y="2181225"/>
            <a:ext cx="966787" cy="1271587"/>
          </a:xfrm>
          <a:prstGeom prst="curvedConnector4">
            <a:avLst>
              <a:gd name="adj1" fmla="val -43190"/>
              <a:gd name="adj2" fmla="val 116852"/>
            </a:avLst>
          </a:prstGeom>
          <a:noFill/>
          <a:ln w="9525">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32783" name="AutoShape 16"/>
          <p:cNvCxnSpPr>
            <a:cxnSpLocks noChangeShapeType="1"/>
            <a:stCxn id="32772" idx="7"/>
            <a:endCxn id="32773" idx="6"/>
          </p:cNvCxnSpPr>
          <p:nvPr/>
        </p:nvCxnSpPr>
        <p:spPr bwMode="auto">
          <a:xfrm rot="-5400000" flipH="1" flipV="1">
            <a:off x="8777288" y="2857499"/>
            <a:ext cx="1314450" cy="333375"/>
          </a:xfrm>
          <a:prstGeom prst="curvedConnector4">
            <a:avLst>
              <a:gd name="adj1" fmla="val -19083"/>
              <a:gd name="adj2" fmla="val -284764"/>
            </a:avLst>
          </a:prstGeom>
          <a:noFill/>
          <a:ln w="9525">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32784" name="AutoShape 17"/>
          <p:cNvCxnSpPr>
            <a:cxnSpLocks noChangeShapeType="1"/>
            <a:stCxn id="32772" idx="0"/>
            <a:endCxn id="32772" idx="7"/>
          </p:cNvCxnSpPr>
          <p:nvPr/>
        </p:nvCxnSpPr>
        <p:spPr bwMode="auto">
          <a:xfrm rot="5400000" flipV="1">
            <a:off x="9544050" y="2309812"/>
            <a:ext cx="33337" cy="80963"/>
          </a:xfrm>
          <a:prstGeom prst="curvedConnector3">
            <a:avLst>
              <a:gd name="adj1" fmla="val -1980954"/>
            </a:avLst>
          </a:prstGeom>
          <a:noFill/>
          <a:ln w="9525">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3284" y="4343400"/>
            <a:ext cx="4788715" cy="23621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0">
                                            <p:txEl>
                                              <p:pRg st="12" end="1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770">
                                            <p:txEl>
                                              <p:pRg st="13" end="1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770">
                                            <p:txEl>
                                              <p:pRg st="14" end="1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770">
                                            <p:txEl>
                                              <p:pRg st="15" end="1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770">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a:xfrm>
            <a:off x="0" y="0"/>
            <a:ext cx="12192000" cy="1143000"/>
          </a:xfrm>
        </p:spPr>
        <p:txBody>
          <a:bodyPr/>
          <a:lstStyle/>
          <a:p>
            <a:r>
              <a:rPr lang="en-US" sz="4000" dirty="0">
                <a:ea typeface="ＭＳ Ｐゴシック" pitchFamily="34" charset="-128"/>
              </a:rPr>
              <a:t>Application of Stationary Distributions: Gibbs Sampling*</a:t>
            </a:r>
          </a:p>
        </p:txBody>
      </p:sp>
      <p:sp>
        <p:nvSpPr>
          <p:cNvPr id="34818" name="Content Placeholder 2"/>
          <p:cNvSpPr>
            <a:spLocks noGrp="1"/>
          </p:cNvSpPr>
          <p:nvPr>
            <p:ph idx="1"/>
          </p:nvPr>
        </p:nvSpPr>
        <p:spPr>
          <a:xfrm>
            <a:off x="457200" y="1447800"/>
            <a:ext cx="6858000" cy="5029200"/>
          </a:xfrm>
        </p:spPr>
        <p:txBody>
          <a:bodyPr/>
          <a:lstStyle/>
          <a:p>
            <a:r>
              <a:rPr lang="en-US" sz="2400" dirty="0">
                <a:ea typeface="ＭＳ Ｐゴシック" pitchFamily="34" charset="-128"/>
              </a:rPr>
              <a:t>Each joint instantiation over all hidden and query variables is a state: {</a:t>
            </a:r>
            <a:r>
              <a:rPr lang="en-US" sz="2400" dirty="0">
                <a:latin typeface="Calibri"/>
                <a:ea typeface="ＭＳ Ｐゴシック" pitchFamily="34" charset="-128"/>
              </a:rPr>
              <a:t>X</a:t>
            </a:r>
            <a:r>
              <a:rPr lang="en-US" sz="2400" baseline="-25000" dirty="0">
                <a:latin typeface="Calibri"/>
                <a:ea typeface="ＭＳ Ｐゴシック" pitchFamily="34" charset="-128"/>
              </a:rPr>
              <a:t>1</a:t>
            </a:r>
            <a:r>
              <a:rPr lang="en-US" sz="2400" dirty="0">
                <a:ea typeface="ＭＳ Ｐゴシック" pitchFamily="34" charset="-128"/>
              </a:rPr>
              <a:t>, …, </a:t>
            </a:r>
            <a:r>
              <a:rPr lang="en-US" sz="2400" dirty="0" err="1">
                <a:latin typeface="Calibri"/>
                <a:ea typeface="ＭＳ Ｐゴシック" pitchFamily="34" charset="-128"/>
              </a:rPr>
              <a:t>X</a:t>
            </a:r>
            <a:r>
              <a:rPr lang="en-US" sz="2400" baseline="-25000" dirty="0" err="1">
                <a:latin typeface="Calibri"/>
                <a:ea typeface="ＭＳ Ｐゴシック" pitchFamily="34" charset="-128"/>
              </a:rPr>
              <a:t>n</a:t>
            </a:r>
            <a:r>
              <a:rPr lang="en-US" sz="2400" dirty="0">
                <a:ea typeface="ＭＳ Ｐゴシック" pitchFamily="34" charset="-128"/>
              </a:rPr>
              <a:t>} = H U Q</a:t>
            </a:r>
          </a:p>
          <a:p>
            <a:pPr lvl="4"/>
            <a:endParaRPr lang="en-US" sz="1400" dirty="0">
              <a:ea typeface="ＭＳ Ｐゴシック" pitchFamily="34" charset="-128"/>
            </a:endParaRPr>
          </a:p>
          <a:p>
            <a:r>
              <a:rPr lang="en-US" sz="2400" dirty="0">
                <a:ea typeface="ＭＳ Ｐゴシック" pitchFamily="34" charset="-128"/>
              </a:rPr>
              <a:t>Transitions:</a:t>
            </a:r>
          </a:p>
          <a:p>
            <a:pPr lvl="1"/>
            <a:r>
              <a:rPr lang="en-US" sz="2000" dirty="0">
                <a:ea typeface="ＭＳ Ｐゴシック" pitchFamily="34" charset="-128"/>
              </a:rPr>
              <a:t>With probability 1/n resample variable </a:t>
            </a:r>
            <a:r>
              <a:rPr lang="en-US" sz="2000" dirty="0" err="1">
                <a:ea typeface="ＭＳ Ｐゴシック" pitchFamily="34" charset="-128"/>
              </a:rPr>
              <a:t>X</a:t>
            </a:r>
            <a:r>
              <a:rPr lang="en-US" sz="2000" baseline="-25000" dirty="0" err="1">
                <a:ea typeface="ＭＳ Ｐゴシック" pitchFamily="34" charset="-128"/>
              </a:rPr>
              <a:t>j</a:t>
            </a:r>
            <a:r>
              <a:rPr lang="en-US" sz="2000" dirty="0">
                <a:ea typeface="ＭＳ Ｐゴシック" pitchFamily="34" charset="-128"/>
              </a:rPr>
              <a:t> according to 	</a:t>
            </a:r>
          </a:p>
          <a:p>
            <a:pPr lvl="6"/>
            <a:endParaRPr lang="en-US" sz="1200" dirty="0">
              <a:ea typeface="ＭＳ Ｐゴシック" pitchFamily="34" charset="-128"/>
            </a:endParaRPr>
          </a:p>
          <a:p>
            <a:pPr marL="457176" lvl="1" indent="0">
              <a:buNone/>
            </a:pPr>
            <a:r>
              <a:rPr lang="en-US" sz="2000" dirty="0">
                <a:ea typeface="ＭＳ Ｐゴシック" pitchFamily="34" charset="-128"/>
              </a:rPr>
              <a:t>	P(</a:t>
            </a:r>
            <a:r>
              <a:rPr lang="en-US" sz="2000" dirty="0" err="1">
                <a:ea typeface="ＭＳ Ｐゴシック" pitchFamily="34" charset="-128"/>
              </a:rPr>
              <a:t>X</a:t>
            </a:r>
            <a:r>
              <a:rPr lang="en-US" sz="2000" baseline="-25000" dirty="0" err="1">
                <a:ea typeface="ＭＳ Ｐゴシック" pitchFamily="34" charset="-128"/>
              </a:rPr>
              <a:t>j</a:t>
            </a:r>
            <a:r>
              <a:rPr lang="en-US" sz="2000" dirty="0">
                <a:ea typeface="ＭＳ Ｐゴシック" pitchFamily="34" charset="-128"/>
              </a:rPr>
              <a:t> | x</a:t>
            </a:r>
            <a:r>
              <a:rPr lang="en-US" sz="2000" baseline="-25000" dirty="0">
                <a:ea typeface="ＭＳ Ｐゴシック" pitchFamily="34" charset="-128"/>
              </a:rPr>
              <a:t>1</a:t>
            </a:r>
            <a:r>
              <a:rPr lang="en-US" sz="2000" dirty="0">
                <a:ea typeface="ＭＳ Ｐゴシック" pitchFamily="34" charset="-128"/>
              </a:rPr>
              <a:t>, x</a:t>
            </a:r>
            <a:r>
              <a:rPr lang="en-US" sz="2000" baseline="-25000" dirty="0">
                <a:ea typeface="ＭＳ Ｐゴシック" pitchFamily="34" charset="-128"/>
              </a:rPr>
              <a:t>2</a:t>
            </a:r>
            <a:r>
              <a:rPr lang="en-US" sz="2000" dirty="0">
                <a:ea typeface="ＭＳ Ｐゴシック" pitchFamily="34" charset="-128"/>
              </a:rPr>
              <a:t>, …, x</a:t>
            </a:r>
            <a:r>
              <a:rPr lang="en-US" sz="2000" baseline="-25000" dirty="0">
                <a:ea typeface="ＭＳ Ｐゴシック" pitchFamily="34" charset="-128"/>
              </a:rPr>
              <a:t>j-1, </a:t>
            </a:r>
            <a:r>
              <a:rPr lang="en-US" sz="2000" dirty="0">
                <a:ea typeface="ＭＳ Ｐゴシック" pitchFamily="34" charset="-128"/>
              </a:rPr>
              <a:t>x</a:t>
            </a:r>
            <a:r>
              <a:rPr lang="en-US" sz="2000" baseline="-25000" dirty="0">
                <a:ea typeface="ＭＳ Ｐゴシック" pitchFamily="34" charset="-128"/>
              </a:rPr>
              <a:t>j+1</a:t>
            </a:r>
            <a:r>
              <a:rPr lang="en-US" sz="2000" dirty="0">
                <a:ea typeface="ＭＳ Ｐゴシック" pitchFamily="34" charset="-128"/>
              </a:rPr>
              <a:t>, …, </a:t>
            </a:r>
            <a:r>
              <a:rPr lang="en-US" sz="2000" dirty="0" err="1">
                <a:ea typeface="ＭＳ Ｐゴシック" pitchFamily="34" charset="-128"/>
              </a:rPr>
              <a:t>x</a:t>
            </a:r>
            <a:r>
              <a:rPr lang="en-US" sz="2000" baseline="-25000" dirty="0" err="1">
                <a:ea typeface="ＭＳ Ｐゴシック" pitchFamily="34" charset="-128"/>
              </a:rPr>
              <a:t>n</a:t>
            </a:r>
            <a:r>
              <a:rPr lang="en-US" sz="2000" baseline="-25000" dirty="0">
                <a:ea typeface="ＭＳ Ｐゴシック" pitchFamily="34" charset="-128"/>
              </a:rPr>
              <a:t>,</a:t>
            </a:r>
            <a:r>
              <a:rPr lang="en-US" sz="2000" dirty="0">
                <a:ea typeface="ＭＳ Ｐゴシック" pitchFamily="34" charset="-128"/>
              </a:rPr>
              <a:t> e</a:t>
            </a:r>
            <a:r>
              <a:rPr lang="en-US" sz="2000" baseline="-25000" dirty="0">
                <a:ea typeface="ＭＳ Ｐゴシック" pitchFamily="34" charset="-128"/>
              </a:rPr>
              <a:t>1,</a:t>
            </a:r>
            <a:r>
              <a:rPr lang="en-US" sz="2000" dirty="0">
                <a:ea typeface="ＭＳ Ｐゴシック" pitchFamily="34" charset="-128"/>
              </a:rPr>
              <a:t> …</a:t>
            </a:r>
            <a:r>
              <a:rPr lang="en-US" sz="2000" baseline="-25000" dirty="0">
                <a:ea typeface="ＭＳ Ｐゴシック" pitchFamily="34" charset="-128"/>
              </a:rPr>
              <a:t>,</a:t>
            </a:r>
            <a:r>
              <a:rPr lang="en-US" sz="2000" dirty="0">
                <a:ea typeface="ＭＳ Ｐゴシック" pitchFamily="34" charset="-128"/>
              </a:rPr>
              <a:t> </a:t>
            </a:r>
            <a:r>
              <a:rPr lang="en-US" sz="2000" dirty="0" err="1">
                <a:ea typeface="ＭＳ Ｐゴシック" pitchFamily="34" charset="-128"/>
              </a:rPr>
              <a:t>e</a:t>
            </a:r>
            <a:r>
              <a:rPr lang="en-US" sz="2000" baseline="-25000" dirty="0" err="1">
                <a:ea typeface="ＭＳ Ｐゴシック" pitchFamily="34" charset="-128"/>
              </a:rPr>
              <a:t>m</a:t>
            </a:r>
            <a:r>
              <a:rPr lang="en-US" sz="2000" dirty="0">
                <a:ea typeface="ＭＳ Ｐゴシック" pitchFamily="34" charset="-128"/>
              </a:rPr>
              <a:t>)</a:t>
            </a:r>
          </a:p>
          <a:p>
            <a:pPr lvl="2"/>
            <a:endParaRPr lang="en-US" sz="1800" dirty="0">
              <a:ea typeface="ＭＳ Ｐゴシック" pitchFamily="34" charset="-128"/>
            </a:endParaRPr>
          </a:p>
          <a:p>
            <a:r>
              <a:rPr lang="en-US" sz="2400" dirty="0">
                <a:ea typeface="ＭＳ Ｐゴシック" pitchFamily="34" charset="-128"/>
              </a:rPr>
              <a:t>Stationary distribution:</a:t>
            </a:r>
          </a:p>
          <a:p>
            <a:pPr lvl="1"/>
            <a:r>
              <a:rPr lang="en-US" sz="2000" dirty="0">
                <a:ea typeface="ＭＳ Ｐゴシック" pitchFamily="34" charset="-128"/>
              </a:rPr>
              <a:t>Conditional distribution P(X</a:t>
            </a:r>
            <a:r>
              <a:rPr lang="en-US" sz="2000" baseline="-25000" dirty="0">
                <a:ea typeface="ＭＳ Ｐゴシック" pitchFamily="34" charset="-128"/>
              </a:rPr>
              <a:t>1</a:t>
            </a:r>
            <a:r>
              <a:rPr lang="en-US" sz="2000" dirty="0">
                <a:ea typeface="ＭＳ Ｐゴシック" pitchFamily="34" charset="-128"/>
              </a:rPr>
              <a:t>, X</a:t>
            </a:r>
            <a:r>
              <a:rPr lang="en-US" sz="2000" baseline="-25000" dirty="0">
                <a:ea typeface="ＭＳ Ｐゴシック" pitchFamily="34" charset="-128"/>
              </a:rPr>
              <a:t>2</a:t>
            </a:r>
            <a:r>
              <a:rPr lang="en-US" sz="2000" dirty="0">
                <a:ea typeface="ＭＳ Ｐゴシック" pitchFamily="34" charset="-128"/>
              </a:rPr>
              <a:t> , … , X</a:t>
            </a:r>
            <a:r>
              <a:rPr lang="en-US" sz="2000" baseline="-25000" dirty="0">
                <a:ea typeface="ＭＳ Ｐゴシック" pitchFamily="34" charset="-128"/>
              </a:rPr>
              <a:t>n</a:t>
            </a:r>
            <a:r>
              <a:rPr lang="en-US" sz="2000" dirty="0">
                <a:ea typeface="ＭＳ Ｐゴシック" pitchFamily="34" charset="-128"/>
              </a:rPr>
              <a:t>|e</a:t>
            </a:r>
            <a:r>
              <a:rPr lang="en-US" sz="2000" baseline="-25000" dirty="0">
                <a:ea typeface="ＭＳ Ｐゴシック" pitchFamily="34" charset="-128"/>
              </a:rPr>
              <a:t>1,</a:t>
            </a:r>
            <a:r>
              <a:rPr lang="en-US" sz="2000" dirty="0">
                <a:ea typeface="ＭＳ Ｐゴシック" pitchFamily="34" charset="-128"/>
              </a:rPr>
              <a:t> …</a:t>
            </a:r>
            <a:r>
              <a:rPr lang="en-US" sz="2000" baseline="-25000" dirty="0">
                <a:ea typeface="ＭＳ Ｐゴシック" pitchFamily="34" charset="-128"/>
              </a:rPr>
              <a:t>,</a:t>
            </a:r>
            <a:r>
              <a:rPr lang="en-US" sz="2000" dirty="0">
                <a:ea typeface="ＭＳ Ｐゴシック" pitchFamily="34" charset="-128"/>
              </a:rPr>
              <a:t> </a:t>
            </a:r>
            <a:r>
              <a:rPr lang="en-US" sz="2000" dirty="0" err="1">
                <a:ea typeface="ＭＳ Ｐゴシック" pitchFamily="34" charset="-128"/>
              </a:rPr>
              <a:t>e</a:t>
            </a:r>
            <a:r>
              <a:rPr lang="en-US" sz="2000" baseline="-25000" dirty="0" err="1">
                <a:ea typeface="ＭＳ Ｐゴシック" pitchFamily="34" charset="-128"/>
              </a:rPr>
              <a:t>m</a:t>
            </a:r>
            <a:r>
              <a:rPr lang="en-US" sz="2000" dirty="0">
                <a:ea typeface="ＭＳ Ｐゴシック" pitchFamily="34" charset="-128"/>
              </a:rPr>
              <a:t>)</a:t>
            </a:r>
          </a:p>
          <a:p>
            <a:pPr lvl="1"/>
            <a:r>
              <a:rPr lang="en-US" sz="2000" dirty="0">
                <a:ea typeface="ＭＳ Ｐゴシック" pitchFamily="34" charset="-128"/>
              </a:rPr>
              <a:t>Means that w</a:t>
            </a:r>
            <a:r>
              <a:rPr lang="en-US" sz="2000" dirty="0">
                <a:ea typeface="ＭＳ Ｐゴシック" pitchFamily="34" charset="-128"/>
                <a:sym typeface="Wingdings" pitchFamily="2" charset="2"/>
              </a:rPr>
              <a:t>hen running Gibbs sampling long enough we get a sample from the desired distribution</a:t>
            </a:r>
          </a:p>
          <a:p>
            <a:pPr lvl="1"/>
            <a:r>
              <a:rPr lang="en-US" sz="2000" dirty="0">
                <a:ea typeface="ＭＳ Ｐゴシック" pitchFamily="34" charset="-128"/>
                <a:sym typeface="Wingdings" pitchFamily="2" charset="2"/>
              </a:rPr>
              <a:t>Requires some proof to show this is true!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2800" y="2057400"/>
            <a:ext cx="4905642" cy="3886198"/>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Hidden Markov Models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0" y="1219200"/>
            <a:ext cx="5954245" cy="5397615"/>
          </a:xfrm>
          <a:prstGeom prst="rect">
            <a:avLst/>
          </a:prstGeom>
        </p:spPr>
      </p:pic>
    </p:spTree>
    <p:extLst>
      <p:ext uri="{BB962C8B-B14F-4D97-AF65-F5344CB8AC3E}">
        <p14:creationId xmlns:p14="http://schemas.microsoft.com/office/powerpoint/2010/main" val="26979791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Pacman</a:t>
            </a:r>
            <a:r>
              <a:rPr lang="en-US" dirty="0"/>
              <a:t> – Sonar (P4)</a:t>
            </a:r>
          </a:p>
        </p:txBody>
      </p:sp>
      <p:pic>
        <p:nvPicPr>
          <p:cNvPr id="5" name="Picture 4" descr="Screen Shot 2014-08-21 at 7.37.4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9111" y="1295400"/>
            <a:ext cx="6073778" cy="5107381"/>
          </a:xfrm>
          <a:prstGeom prst="rect">
            <a:avLst/>
          </a:prstGeom>
        </p:spPr>
      </p:pic>
      <p:sp>
        <p:nvSpPr>
          <p:cNvPr id="6" name="TextBox 5"/>
          <p:cNvSpPr txBox="1"/>
          <p:nvPr/>
        </p:nvSpPr>
        <p:spPr>
          <a:xfrm>
            <a:off x="7785911" y="6507901"/>
            <a:ext cx="4400514" cy="369332"/>
          </a:xfrm>
          <a:prstGeom prst="rect">
            <a:avLst/>
          </a:prstGeom>
          <a:noFill/>
        </p:spPr>
        <p:txBody>
          <a:bodyPr wrap="none" rtlCol="0">
            <a:spAutoFit/>
          </a:bodyPr>
          <a:lstStyle/>
          <a:p>
            <a:r>
              <a:rPr lang="en-US" dirty="0">
                <a:solidFill>
                  <a:srgbClr val="FF0000"/>
                </a:solidFill>
                <a:latin typeface="Calibri"/>
                <a:cs typeface="Calibri"/>
              </a:rPr>
              <a:t>[Demo: </a:t>
            </a:r>
            <a:r>
              <a:rPr lang="en-US" dirty="0" err="1">
                <a:solidFill>
                  <a:srgbClr val="FF0000"/>
                </a:solidFill>
                <a:latin typeface="Calibri"/>
                <a:cs typeface="Calibri"/>
              </a:rPr>
              <a:t>Pacman</a:t>
            </a:r>
            <a:r>
              <a:rPr lang="en-US" dirty="0">
                <a:solidFill>
                  <a:srgbClr val="FF0000"/>
                </a:solidFill>
                <a:latin typeface="Calibri"/>
                <a:cs typeface="Calibri"/>
              </a:rPr>
              <a:t> – Sonar – No Beliefs(L14D1)]</a:t>
            </a:r>
          </a:p>
        </p:txBody>
      </p:sp>
    </p:spTree>
    <p:extLst>
      <p:ext uri="{BB962C8B-B14F-4D97-AF65-F5344CB8AC3E}">
        <p14:creationId xmlns:p14="http://schemas.microsoft.com/office/powerpoint/2010/main" val="37252668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a:t>
            </a:r>
            <a:r>
              <a:rPr lang="en-US" dirty="0" err="1"/>
              <a:t>Pacman</a:t>
            </a:r>
            <a:r>
              <a:rPr lang="en-US" dirty="0"/>
              <a:t> – Sonar (no beliefs)</a:t>
            </a:r>
          </a:p>
        </p:txBody>
      </p:sp>
      <p:pic>
        <p:nvPicPr>
          <p:cNvPr id="5" name="Pacman sonar (P4) -- no belief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43100" y="1143001"/>
            <a:ext cx="8305800" cy="5191126"/>
          </a:xfrm>
          <a:prstGeom prst="rect">
            <a:avLst/>
          </a:prstGeom>
        </p:spPr>
      </p:pic>
    </p:spTree>
    <p:extLst>
      <p:ext uri="{BB962C8B-B14F-4D97-AF65-F5344CB8AC3E}">
        <p14:creationId xmlns:p14="http://schemas.microsoft.com/office/powerpoint/2010/main" val="24214468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r>
              <a:rPr lang="en-US" dirty="0">
                <a:ea typeface="ＭＳ Ｐゴシック" pitchFamily="34" charset="-128"/>
              </a:rPr>
              <a:t>Probability Recap</a:t>
            </a:r>
          </a:p>
        </p:txBody>
      </p:sp>
      <p:sp>
        <p:nvSpPr>
          <p:cNvPr id="30722" name="Content Placeholder 2"/>
          <p:cNvSpPr>
            <a:spLocks noGrp="1"/>
          </p:cNvSpPr>
          <p:nvPr>
            <p:ph idx="1"/>
          </p:nvPr>
        </p:nvSpPr>
        <p:spPr>
          <a:xfrm>
            <a:off x="304799" y="1600200"/>
            <a:ext cx="11201401" cy="4525963"/>
          </a:xfrm>
        </p:spPr>
        <p:txBody>
          <a:bodyPr/>
          <a:lstStyle/>
          <a:p>
            <a:pPr>
              <a:buFont typeface="Wingdings" charset="0"/>
              <a:buChar char="§"/>
              <a:defRPr/>
            </a:pPr>
            <a:r>
              <a:rPr lang="en-US" sz="2800" dirty="0"/>
              <a:t>Conditional probability</a:t>
            </a:r>
          </a:p>
          <a:p>
            <a:pPr lvl="2">
              <a:buFont typeface="Wingdings" charset="0"/>
              <a:buChar char="§"/>
              <a:defRPr/>
            </a:pPr>
            <a:endParaRPr lang="en-US" sz="2000" dirty="0"/>
          </a:p>
          <a:p>
            <a:pPr>
              <a:buFont typeface="Wingdings" charset="0"/>
              <a:buChar char="§"/>
              <a:defRPr/>
            </a:pPr>
            <a:r>
              <a:rPr lang="en-US" sz="2800" dirty="0"/>
              <a:t>Product rule</a:t>
            </a:r>
          </a:p>
          <a:p>
            <a:pPr lvl="2">
              <a:buFont typeface="Wingdings" charset="0"/>
              <a:buChar char="§"/>
              <a:defRPr/>
            </a:pPr>
            <a:endParaRPr lang="en-US" sz="2000" dirty="0"/>
          </a:p>
          <a:p>
            <a:pPr>
              <a:buFont typeface="Wingdings" charset="0"/>
              <a:buChar char="§"/>
              <a:defRPr/>
            </a:pPr>
            <a:r>
              <a:rPr lang="en-US" sz="2800" dirty="0"/>
              <a:t>Chain rule </a:t>
            </a:r>
            <a:endParaRPr lang="en-US" sz="2400" dirty="0"/>
          </a:p>
          <a:p>
            <a:pPr marL="0" indent="0">
              <a:buFont typeface="Wingdings" charset="0"/>
              <a:buNone/>
              <a:defRPr/>
            </a:pPr>
            <a:endParaRPr lang="en-US" sz="1600" dirty="0"/>
          </a:p>
          <a:p>
            <a:pPr marL="0" indent="0">
              <a:buFont typeface="Wingdings" charset="0"/>
              <a:buNone/>
              <a:defRPr/>
            </a:pPr>
            <a:endParaRPr lang="en-US" sz="1600" dirty="0"/>
          </a:p>
          <a:p>
            <a:pPr marL="0" indent="0">
              <a:buFont typeface="Wingdings" charset="0"/>
              <a:buNone/>
              <a:defRPr/>
            </a:pPr>
            <a:endParaRPr lang="en-US" sz="1600" dirty="0"/>
          </a:p>
          <a:p>
            <a:pPr>
              <a:buFont typeface="Wingdings" charset="0"/>
              <a:buChar char="§"/>
              <a:defRPr/>
            </a:pPr>
            <a:r>
              <a:rPr lang="en-US" sz="2800" dirty="0"/>
              <a:t>X, Y independent if and only if:</a:t>
            </a:r>
          </a:p>
          <a:p>
            <a:pPr lvl="4">
              <a:buFont typeface="Wingdings" charset="0"/>
              <a:buChar char="§"/>
              <a:defRPr/>
            </a:pPr>
            <a:endParaRPr lang="en-US" sz="1600" dirty="0"/>
          </a:p>
          <a:p>
            <a:pPr>
              <a:buFont typeface="Wingdings" charset="0"/>
              <a:buChar char="§"/>
              <a:defRPr/>
            </a:pPr>
            <a:r>
              <a:rPr lang="en-US" sz="2800" dirty="0"/>
              <a:t>X and Y are conditionally independent given Z if and only if:</a:t>
            </a:r>
            <a:endParaRPr lang="en-US" dirty="0"/>
          </a:p>
          <a:p>
            <a:pPr>
              <a:buFont typeface="Wingdings" charset="0"/>
              <a:buChar char="§"/>
              <a:defRPr/>
            </a:pPr>
            <a:endParaRPr lang="en-US" dirty="0"/>
          </a:p>
        </p:txBody>
      </p:sp>
      <p:pic>
        <p:nvPicPr>
          <p:cNvPr id="17412" name="Picture 8" descr="txp_fig"/>
          <p:cNvPicPr>
            <a:picLocks noChangeAspect="1" noChangeArrowheads="1"/>
          </p:cNvPicPr>
          <p:nvPr>
            <p:custDataLst>
              <p:tags r:id="rId1"/>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5105400" y="1524000"/>
            <a:ext cx="2447925" cy="731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3" name="Picture 10" descr="txp_fig"/>
          <p:cNvPicPr>
            <a:picLocks noChangeAspect="1" noChangeArrowheads="1"/>
          </p:cNvPicPr>
          <p:nvPr>
            <p:custDataLst>
              <p:tags r:id="rId2"/>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5049836" y="2570706"/>
            <a:ext cx="3103563" cy="312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4" name="Picture 4" descr="txp_fig"/>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5562600" y="4867520"/>
            <a:ext cx="3795713" cy="298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5" name="Picture 7" descr="txp_fig"/>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3616325" y="6172200"/>
            <a:ext cx="4841875" cy="312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6" name="Picture 8" descr="txp_fig"/>
          <p:cNvPicPr>
            <a:picLocks noChangeAspect="1"/>
          </p:cNvPicPr>
          <p:nvPr>
            <p:custDataLst>
              <p:tags r:id="rId5"/>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9677400" y="5803900"/>
            <a:ext cx="1401762"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txp_fig.png"/>
          <p:cNvPicPr>
            <a:picLocks noChangeAspect="1"/>
          </p:cNvPicPr>
          <p:nvPr>
            <p:custDataLst>
              <p:tags r:id="rId6"/>
            </p:custDataLst>
          </p:nvPr>
        </p:nvPicPr>
        <p:blipFill>
          <a:blip r:embed="rId13" cstate="print">
            <a:extLst>
              <a:ext uri="{28A0092B-C50C-407E-A947-70E740481C1C}">
                <a14:useLocalDpi xmlns:a14="http://schemas.microsoft.com/office/drawing/2010/main" val="0"/>
              </a:ext>
            </a:extLst>
          </a:blip>
          <a:stretch>
            <a:fillRect/>
          </a:stretch>
        </p:blipFill>
        <p:spPr bwMode="auto">
          <a:xfrm>
            <a:off x="3106737" y="3505200"/>
            <a:ext cx="6646512" cy="970563"/>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7357" dir="2700000" rotWithShape="0">
                    <a:scrgbClr r="0" g="0" b="0"/>
                  </a:outerShdw>
                </a:effectLst>
              </a14:hiddenEffects>
            </a:ext>
            <a:ext uri="{31F19639-BCED-4a60-ADC4-E9642A236FB7}">
              <a14:hiddenScene3d xmlns:a14="http://schemas.microsoft.com/office/drawing/2010/main" xmlns="">
                <a:camera prst="orthographicFront">
                  <a:rot lat="0" lon="0" rev="0"/>
                </a:camera>
                <a:lightRig rig="threePt" dir="t">
                  <a:rot lat="0" lon="0" rev="0"/>
                </a:lightRig>
              </a14:hiddenScene3d>
            </a:ext>
            <a:ext uri="{E45631CC-5BF2-4c18-A39C-3461C7D3F71A}">
              <a14:hiddenSp3d xmlns:a14="http://schemas.microsoft.com/office/drawing/2010/main" xmlns="" extrusionH="457200">
                <a:contourClr>
                  <a:srgbClr val="000000"/>
                </a:contourClr>
              </a14:hiddenSp3d>
            </a:ext>
            <a:ext uri="{53640926-AAD7-44d8-BBD7-CCE9431645EC}">
              <a14:shadowObscured xmlns:a14="http://schemas.microsoft.com/office/drawing/2010/main" xmlns=""/>
            </a:ext>
          </a:extLst>
        </p:spPr>
      </p:pic>
    </p:spTree>
    <p:extLst>
      <p:ext uri="{BB962C8B-B14F-4D97-AF65-F5344CB8AC3E}">
        <p14:creationId xmlns:p14="http://schemas.microsoft.com/office/powerpoint/2010/main" val="1759465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4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2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722">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4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722">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4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4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p:txBody>
          <a:bodyPr/>
          <a:lstStyle/>
          <a:p>
            <a:r>
              <a:rPr lang="en-US">
                <a:latin typeface="Calibri"/>
                <a:ea typeface="ＭＳ Ｐゴシック" pitchFamily="34" charset="-128"/>
                <a:cs typeface="Calibri"/>
              </a:rPr>
              <a:t>Hidden Markov Models</a:t>
            </a:r>
          </a:p>
        </p:txBody>
      </p:sp>
      <p:sp>
        <p:nvSpPr>
          <p:cNvPr id="36866" name="Rectangle 3"/>
          <p:cNvSpPr>
            <a:spLocks noGrp="1" noChangeArrowheads="1"/>
          </p:cNvSpPr>
          <p:nvPr>
            <p:ph idx="1"/>
          </p:nvPr>
        </p:nvSpPr>
        <p:spPr/>
        <p:txBody>
          <a:bodyPr/>
          <a:lstStyle/>
          <a:p>
            <a:pPr>
              <a:lnSpc>
                <a:spcPct val="90000"/>
              </a:lnSpc>
            </a:pPr>
            <a:r>
              <a:rPr lang="en-US" sz="2400" dirty="0">
                <a:latin typeface="Calibri"/>
                <a:ea typeface="ＭＳ Ｐゴシック" pitchFamily="34" charset="-128"/>
                <a:cs typeface="Calibri"/>
              </a:rPr>
              <a:t>Markov chains not so useful for most agents</a:t>
            </a:r>
          </a:p>
          <a:p>
            <a:pPr lvl="1">
              <a:lnSpc>
                <a:spcPct val="90000"/>
              </a:lnSpc>
            </a:pPr>
            <a:r>
              <a:rPr lang="en-US" sz="2000" dirty="0">
                <a:latin typeface="Calibri"/>
                <a:ea typeface="ＭＳ Ｐゴシック" pitchFamily="34" charset="-128"/>
                <a:cs typeface="Calibri"/>
              </a:rPr>
              <a:t>Need observations to update your beliefs</a:t>
            </a:r>
          </a:p>
          <a:p>
            <a:pPr lvl="1">
              <a:lnSpc>
                <a:spcPct val="90000"/>
              </a:lnSpc>
            </a:pPr>
            <a:endParaRPr lang="en-US" sz="2000" dirty="0">
              <a:latin typeface="Calibri"/>
              <a:ea typeface="ＭＳ Ｐゴシック" pitchFamily="34" charset="-128"/>
              <a:cs typeface="Calibri"/>
            </a:endParaRPr>
          </a:p>
          <a:p>
            <a:pPr>
              <a:lnSpc>
                <a:spcPct val="90000"/>
              </a:lnSpc>
            </a:pPr>
            <a:r>
              <a:rPr lang="en-US" sz="2400" dirty="0">
                <a:latin typeface="Calibri"/>
                <a:ea typeface="ＭＳ Ｐゴシック" pitchFamily="34" charset="-128"/>
                <a:cs typeface="Calibri"/>
              </a:rPr>
              <a:t>Hidden Markov models (HMMs)</a:t>
            </a:r>
          </a:p>
          <a:p>
            <a:pPr lvl="1">
              <a:lnSpc>
                <a:spcPct val="90000"/>
              </a:lnSpc>
            </a:pPr>
            <a:r>
              <a:rPr lang="en-US" sz="2000" dirty="0">
                <a:latin typeface="Calibri"/>
                <a:ea typeface="ＭＳ Ｐゴシック" pitchFamily="34" charset="-128"/>
                <a:cs typeface="Calibri"/>
              </a:rPr>
              <a:t>Underlying Markov chain over states X</a:t>
            </a:r>
          </a:p>
          <a:p>
            <a:pPr lvl="1">
              <a:lnSpc>
                <a:spcPct val="90000"/>
              </a:lnSpc>
            </a:pPr>
            <a:r>
              <a:rPr lang="en-US" sz="2000" dirty="0">
                <a:latin typeface="Calibri"/>
                <a:ea typeface="ＭＳ Ｐゴシック" pitchFamily="34" charset="-128"/>
                <a:cs typeface="Calibri"/>
              </a:rPr>
              <a:t>You observe outputs (effects) at each time step</a:t>
            </a:r>
          </a:p>
        </p:txBody>
      </p:sp>
      <p:sp>
        <p:nvSpPr>
          <p:cNvPr id="36867" name="Oval 4"/>
          <p:cNvSpPr>
            <a:spLocks noChangeArrowheads="1"/>
          </p:cNvSpPr>
          <p:nvPr/>
        </p:nvSpPr>
        <p:spPr bwMode="auto">
          <a:xfrm>
            <a:off x="5943600" y="4267200"/>
            <a:ext cx="533400" cy="533400"/>
          </a:xfrm>
          <a:prstGeom prst="ellipse">
            <a:avLst/>
          </a:prstGeom>
          <a:solidFill>
            <a:schemeClr val="bg1"/>
          </a:solidFill>
          <a:ln w="28575">
            <a:solidFill>
              <a:schemeClr val="bg1"/>
            </a:solidFill>
            <a:round/>
            <a:headEnd/>
            <a:tailEnd/>
          </a:ln>
        </p:spPr>
        <p:txBody>
          <a:bodyPr wrap="none" anchor="ctr"/>
          <a:lstStyle/>
          <a:p>
            <a:pPr algn="ctr"/>
            <a:r>
              <a:rPr lang="en-US" sz="2400" i="1">
                <a:solidFill>
                  <a:schemeClr val="bg1"/>
                </a:solidFill>
                <a:latin typeface="Calibri"/>
                <a:cs typeface="Calibri"/>
              </a:rPr>
              <a:t>X</a:t>
            </a:r>
            <a:r>
              <a:rPr lang="en-US" sz="2400" baseline="-25000">
                <a:solidFill>
                  <a:schemeClr val="bg1"/>
                </a:solidFill>
                <a:latin typeface="Calibri"/>
                <a:cs typeface="Calibri"/>
              </a:rPr>
              <a:t>5</a:t>
            </a:r>
          </a:p>
        </p:txBody>
      </p:sp>
      <p:cxnSp>
        <p:nvCxnSpPr>
          <p:cNvPr id="36868" name="AutoShape 5"/>
          <p:cNvCxnSpPr>
            <a:cxnSpLocks noChangeShapeType="1"/>
            <a:stCxn id="36867" idx="4"/>
            <a:endCxn id="36883" idx="0"/>
          </p:cNvCxnSpPr>
          <p:nvPr/>
        </p:nvCxnSpPr>
        <p:spPr bwMode="auto">
          <a:xfrm>
            <a:off x="6210300" y="4814888"/>
            <a:ext cx="0" cy="504825"/>
          </a:xfrm>
          <a:prstGeom prst="straightConnector1">
            <a:avLst/>
          </a:prstGeom>
          <a:noFill/>
          <a:ln w="28575">
            <a:solidFill>
              <a:schemeClr val="bg1"/>
            </a:solidFill>
            <a:round/>
            <a:headEnd/>
            <a:tailEnd type="triangle" w="lg" len="lg"/>
          </a:ln>
          <a:extLst>
            <a:ext uri="{909E8E84-426E-40dd-AFC4-6F175D3DCCD1}">
              <a14:hiddenFill xmlns:a14="http://schemas.microsoft.com/office/drawing/2010/main" xmlns="">
                <a:noFill/>
              </a14:hiddenFill>
            </a:ext>
          </a:extLst>
        </p:spPr>
      </p:cxnSp>
      <p:sp>
        <p:nvSpPr>
          <p:cNvPr id="36869" name="Oval 6"/>
          <p:cNvSpPr>
            <a:spLocks noChangeArrowheads="1"/>
          </p:cNvSpPr>
          <p:nvPr/>
        </p:nvSpPr>
        <p:spPr bwMode="auto">
          <a:xfrm>
            <a:off x="2590800" y="42672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X</a:t>
            </a:r>
            <a:r>
              <a:rPr lang="en-US" sz="2400" baseline="-25000">
                <a:latin typeface="Calibri"/>
                <a:cs typeface="Calibri"/>
              </a:rPr>
              <a:t>2</a:t>
            </a:r>
          </a:p>
        </p:txBody>
      </p:sp>
      <p:cxnSp>
        <p:nvCxnSpPr>
          <p:cNvPr id="36870" name="AutoShape 7"/>
          <p:cNvCxnSpPr>
            <a:cxnSpLocks noChangeShapeType="1"/>
            <a:stCxn id="36869" idx="4"/>
            <a:endCxn id="36880" idx="0"/>
          </p:cNvCxnSpPr>
          <p:nvPr/>
        </p:nvCxnSpPr>
        <p:spPr bwMode="auto">
          <a:xfrm>
            <a:off x="2857500" y="4814888"/>
            <a:ext cx="0" cy="504825"/>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36871" name="Oval 8"/>
          <p:cNvSpPr>
            <a:spLocks noChangeArrowheads="1"/>
          </p:cNvSpPr>
          <p:nvPr/>
        </p:nvSpPr>
        <p:spPr bwMode="auto">
          <a:xfrm>
            <a:off x="1676400" y="5334000"/>
            <a:ext cx="533400" cy="533400"/>
          </a:xfrm>
          <a:prstGeom prst="ellipse">
            <a:avLst/>
          </a:prstGeom>
          <a:solidFill>
            <a:schemeClr val="bg2"/>
          </a:solidFill>
          <a:ln w="28575">
            <a:solidFill>
              <a:schemeClr val="tx1"/>
            </a:solidFill>
            <a:round/>
            <a:headEnd/>
            <a:tailEnd/>
          </a:ln>
        </p:spPr>
        <p:txBody>
          <a:bodyPr wrap="none" anchor="ctr"/>
          <a:lstStyle/>
          <a:p>
            <a:pPr algn="ctr"/>
            <a:r>
              <a:rPr lang="en-US" sz="2400" i="1">
                <a:latin typeface="Calibri"/>
                <a:cs typeface="Calibri"/>
              </a:rPr>
              <a:t>E</a:t>
            </a:r>
            <a:r>
              <a:rPr lang="en-US" sz="2400" baseline="-25000">
                <a:latin typeface="Calibri"/>
                <a:cs typeface="Calibri"/>
              </a:rPr>
              <a:t>1</a:t>
            </a:r>
          </a:p>
        </p:txBody>
      </p:sp>
      <p:cxnSp>
        <p:nvCxnSpPr>
          <p:cNvPr id="36872" name="AutoShape 9"/>
          <p:cNvCxnSpPr>
            <a:cxnSpLocks noChangeShapeType="1"/>
            <a:stCxn id="36873" idx="6"/>
            <a:endCxn id="36869" idx="2"/>
          </p:cNvCxnSpPr>
          <p:nvPr/>
        </p:nvCxnSpPr>
        <p:spPr bwMode="auto">
          <a:xfrm>
            <a:off x="2224088" y="4533900"/>
            <a:ext cx="352425"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36873" name="Oval 10"/>
          <p:cNvSpPr>
            <a:spLocks noChangeArrowheads="1"/>
          </p:cNvSpPr>
          <p:nvPr/>
        </p:nvSpPr>
        <p:spPr bwMode="auto">
          <a:xfrm>
            <a:off x="1676400" y="42672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X</a:t>
            </a:r>
            <a:r>
              <a:rPr lang="en-US" sz="2400" baseline="-25000">
                <a:latin typeface="Calibri"/>
                <a:cs typeface="Calibri"/>
              </a:rPr>
              <a:t>1</a:t>
            </a:r>
          </a:p>
        </p:txBody>
      </p:sp>
      <p:cxnSp>
        <p:nvCxnSpPr>
          <p:cNvPr id="36874" name="AutoShape 11"/>
          <p:cNvCxnSpPr>
            <a:cxnSpLocks noChangeShapeType="1"/>
            <a:stCxn id="36873" idx="4"/>
            <a:endCxn id="36871" idx="0"/>
          </p:cNvCxnSpPr>
          <p:nvPr/>
        </p:nvCxnSpPr>
        <p:spPr bwMode="auto">
          <a:xfrm>
            <a:off x="1943100" y="4814888"/>
            <a:ext cx="0" cy="504825"/>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36875" name="Oval 12"/>
          <p:cNvSpPr>
            <a:spLocks noChangeArrowheads="1"/>
          </p:cNvSpPr>
          <p:nvPr/>
        </p:nvSpPr>
        <p:spPr bwMode="auto">
          <a:xfrm>
            <a:off x="3505200" y="42672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X</a:t>
            </a:r>
            <a:r>
              <a:rPr lang="en-US" sz="2400" baseline="-25000">
                <a:latin typeface="Calibri"/>
                <a:cs typeface="Calibri"/>
              </a:rPr>
              <a:t>3</a:t>
            </a:r>
          </a:p>
        </p:txBody>
      </p:sp>
      <p:cxnSp>
        <p:nvCxnSpPr>
          <p:cNvPr id="36876" name="AutoShape 13"/>
          <p:cNvCxnSpPr>
            <a:cxnSpLocks noChangeShapeType="1"/>
            <a:stCxn id="36875" idx="6"/>
            <a:endCxn id="36878" idx="2"/>
          </p:cNvCxnSpPr>
          <p:nvPr/>
        </p:nvCxnSpPr>
        <p:spPr bwMode="auto">
          <a:xfrm>
            <a:off x="4052888" y="4533900"/>
            <a:ext cx="352425"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cxnSp>
        <p:nvCxnSpPr>
          <p:cNvPr id="36877" name="AutoShape 14"/>
          <p:cNvCxnSpPr>
            <a:cxnSpLocks noChangeShapeType="1"/>
            <a:stCxn id="36869" idx="6"/>
            <a:endCxn id="36875" idx="2"/>
          </p:cNvCxnSpPr>
          <p:nvPr/>
        </p:nvCxnSpPr>
        <p:spPr bwMode="auto">
          <a:xfrm>
            <a:off x="3138488" y="4533900"/>
            <a:ext cx="352425"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36878" name="Oval 15"/>
          <p:cNvSpPr>
            <a:spLocks noChangeArrowheads="1"/>
          </p:cNvSpPr>
          <p:nvPr/>
        </p:nvSpPr>
        <p:spPr bwMode="auto">
          <a:xfrm>
            <a:off x="4419600" y="42672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X</a:t>
            </a:r>
            <a:r>
              <a:rPr lang="en-US" sz="2400" baseline="-25000">
                <a:latin typeface="Calibri"/>
                <a:cs typeface="Calibri"/>
              </a:rPr>
              <a:t>4</a:t>
            </a:r>
          </a:p>
        </p:txBody>
      </p:sp>
      <p:cxnSp>
        <p:nvCxnSpPr>
          <p:cNvPr id="36879" name="AutoShape 16"/>
          <p:cNvCxnSpPr>
            <a:cxnSpLocks noChangeShapeType="1"/>
            <a:stCxn id="36878" idx="6"/>
            <a:endCxn id="36867" idx="2"/>
          </p:cNvCxnSpPr>
          <p:nvPr/>
        </p:nvCxnSpPr>
        <p:spPr bwMode="auto">
          <a:xfrm>
            <a:off x="4967288" y="4533900"/>
            <a:ext cx="962025" cy="0"/>
          </a:xfrm>
          <a:prstGeom prst="straightConnector1">
            <a:avLst/>
          </a:prstGeom>
          <a:noFill/>
          <a:ln w="28575">
            <a:solidFill>
              <a:schemeClr val="tx1"/>
            </a:solidFill>
            <a:prstDash val="dash"/>
            <a:round/>
            <a:headEnd/>
            <a:tailEnd type="triangle" w="lg" len="lg"/>
          </a:ln>
          <a:extLst>
            <a:ext uri="{909E8E84-426E-40dd-AFC4-6F175D3DCCD1}">
              <a14:hiddenFill xmlns:a14="http://schemas.microsoft.com/office/drawing/2010/main" xmlns="">
                <a:noFill/>
              </a14:hiddenFill>
            </a:ext>
          </a:extLst>
        </p:spPr>
      </p:cxnSp>
      <p:sp>
        <p:nvSpPr>
          <p:cNvPr id="36880" name="Oval 17"/>
          <p:cNvSpPr>
            <a:spLocks noChangeArrowheads="1"/>
          </p:cNvSpPr>
          <p:nvPr/>
        </p:nvSpPr>
        <p:spPr bwMode="auto">
          <a:xfrm>
            <a:off x="2590800" y="5334000"/>
            <a:ext cx="533400" cy="533400"/>
          </a:xfrm>
          <a:prstGeom prst="ellipse">
            <a:avLst/>
          </a:prstGeom>
          <a:solidFill>
            <a:schemeClr val="bg2"/>
          </a:solidFill>
          <a:ln w="28575">
            <a:solidFill>
              <a:schemeClr val="tx1"/>
            </a:solidFill>
            <a:round/>
            <a:headEnd/>
            <a:tailEnd/>
          </a:ln>
        </p:spPr>
        <p:txBody>
          <a:bodyPr wrap="none" anchor="ctr"/>
          <a:lstStyle/>
          <a:p>
            <a:pPr algn="ctr"/>
            <a:r>
              <a:rPr lang="en-US" sz="2400" i="1" dirty="0">
                <a:latin typeface="Calibri"/>
                <a:cs typeface="Calibri"/>
              </a:rPr>
              <a:t>E</a:t>
            </a:r>
            <a:r>
              <a:rPr lang="en-US" sz="2400" baseline="-25000" dirty="0">
                <a:latin typeface="Calibri"/>
                <a:cs typeface="Calibri"/>
              </a:rPr>
              <a:t>2</a:t>
            </a:r>
          </a:p>
        </p:txBody>
      </p:sp>
      <p:sp>
        <p:nvSpPr>
          <p:cNvPr id="36881" name="Oval 18"/>
          <p:cNvSpPr>
            <a:spLocks noChangeArrowheads="1"/>
          </p:cNvSpPr>
          <p:nvPr/>
        </p:nvSpPr>
        <p:spPr bwMode="auto">
          <a:xfrm>
            <a:off x="3505200" y="5334000"/>
            <a:ext cx="533400" cy="533400"/>
          </a:xfrm>
          <a:prstGeom prst="ellipse">
            <a:avLst/>
          </a:prstGeom>
          <a:solidFill>
            <a:schemeClr val="bg2"/>
          </a:solidFill>
          <a:ln w="28575">
            <a:solidFill>
              <a:schemeClr val="tx1"/>
            </a:solidFill>
            <a:round/>
            <a:headEnd/>
            <a:tailEnd/>
          </a:ln>
        </p:spPr>
        <p:txBody>
          <a:bodyPr wrap="none" anchor="ctr"/>
          <a:lstStyle/>
          <a:p>
            <a:pPr algn="ctr"/>
            <a:r>
              <a:rPr lang="en-US" sz="2400" i="1">
                <a:latin typeface="Calibri"/>
                <a:cs typeface="Calibri"/>
              </a:rPr>
              <a:t>E</a:t>
            </a:r>
            <a:r>
              <a:rPr lang="en-US" sz="2400" baseline="-25000">
                <a:latin typeface="Calibri"/>
                <a:cs typeface="Calibri"/>
              </a:rPr>
              <a:t>3</a:t>
            </a:r>
          </a:p>
        </p:txBody>
      </p:sp>
      <p:sp>
        <p:nvSpPr>
          <p:cNvPr id="36882" name="Oval 19"/>
          <p:cNvSpPr>
            <a:spLocks noChangeArrowheads="1"/>
          </p:cNvSpPr>
          <p:nvPr/>
        </p:nvSpPr>
        <p:spPr bwMode="auto">
          <a:xfrm>
            <a:off x="4419600" y="5334000"/>
            <a:ext cx="533400" cy="533400"/>
          </a:xfrm>
          <a:prstGeom prst="ellipse">
            <a:avLst/>
          </a:prstGeom>
          <a:solidFill>
            <a:schemeClr val="bg2"/>
          </a:solidFill>
          <a:ln w="28575">
            <a:solidFill>
              <a:schemeClr val="tx1"/>
            </a:solidFill>
            <a:round/>
            <a:headEnd/>
            <a:tailEnd/>
          </a:ln>
        </p:spPr>
        <p:txBody>
          <a:bodyPr wrap="none" anchor="ctr"/>
          <a:lstStyle/>
          <a:p>
            <a:pPr algn="ctr"/>
            <a:r>
              <a:rPr lang="en-US" sz="2400" i="1">
                <a:latin typeface="Calibri"/>
                <a:cs typeface="Calibri"/>
              </a:rPr>
              <a:t>E</a:t>
            </a:r>
            <a:r>
              <a:rPr lang="en-US" sz="2400" baseline="-25000">
                <a:latin typeface="Calibri"/>
                <a:cs typeface="Calibri"/>
              </a:rPr>
              <a:t>4</a:t>
            </a:r>
          </a:p>
        </p:txBody>
      </p:sp>
      <p:sp>
        <p:nvSpPr>
          <p:cNvPr id="36883" name="Oval 20"/>
          <p:cNvSpPr>
            <a:spLocks noChangeArrowheads="1"/>
          </p:cNvSpPr>
          <p:nvPr/>
        </p:nvSpPr>
        <p:spPr bwMode="auto">
          <a:xfrm>
            <a:off x="5943600" y="5334000"/>
            <a:ext cx="533400" cy="533400"/>
          </a:xfrm>
          <a:prstGeom prst="ellipse">
            <a:avLst/>
          </a:prstGeom>
          <a:solidFill>
            <a:schemeClr val="bg1"/>
          </a:solidFill>
          <a:ln w="28575">
            <a:solidFill>
              <a:schemeClr val="bg1"/>
            </a:solidFill>
            <a:round/>
            <a:headEnd/>
            <a:tailEnd/>
          </a:ln>
        </p:spPr>
        <p:txBody>
          <a:bodyPr wrap="none" anchor="ctr"/>
          <a:lstStyle/>
          <a:p>
            <a:pPr algn="ctr"/>
            <a:r>
              <a:rPr lang="en-US" sz="2400" i="1">
                <a:solidFill>
                  <a:schemeClr val="bg1"/>
                </a:solidFill>
                <a:latin typeface="Calibri"/>
                <a:cs typeface="Calibri"/>
              </a:rPr>
              <a:t>E</a:t>
            </a:r>
            <a:r>
              <a:rPr lang="en-US" sz="2400" baseline="-25000">
                <a:solidFill>
                  <a:schemeClr val="bg1"/>
                </a:solidFill>
                <a:latin typeface="Calibri"/>
                <a:cs typeface="Calibri"/>
              </a:rPr>
              <a:t>5</a:t>
            </a:r>
          </a:p>
        </p:txBody>
      </p:sp>
      <p:cxnSp>
        <p:nvCxnSpPr>
          <p:cNvPr id="36884" name="AutoShape 21"/>
          <p:cNvCxnSpPr>
            <a:cxnSpLocks noChangeShapeType="1"/>
            <a:stCxn id="36875" idx="4"/>
            <a:endCxn id="36881" idx="0"/>
          </p:cNvCxnSpPr>
          <p:nvPr/>
        </p:nvCxnSpPr>
        <p:spPr bwMode="auto">
          <a:xfrm>
            <a:off x="3771900" y="4814888"/>
            <a:ext cx="0" cy="504825"/>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cxnSp>
        <p:nvCxnSpPr>
          <p:cNvPr id="36885" name="AutoShape 22"/>
          <p:cNvCxnSpPr>
            <a:cxnSpLocks noChangeShapeType="1"/>
            <a:stCxn id="36878" idx="4"/>
            <a:endCxn id="36882" idx="0"/>
          </p:cNvCxnSpPr>
          <p:nvPr/>
        </p:nvCxnSpPr>
        <p:spPr bwMode="auto">
          <a:xfrm>
            <a:off x="4686300" y="4814888"/>
            <a:ext cx="0" cy="504825"/>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1800" y="1524000"/>
            <a:ext cx="5107669" cy="4630181"/>
          </a:xfrm>
          <a:prstGeom prst="rect">
            <a:avLst/>
          </a:prstGeom>
        </p:spPr>
      </p:pic>
    </p:spTree>
    <p:extLst>
      <p:ext uri="{BB962C8B-B14F-4D97-AF65-F5344CB8AC3E}">
        <p14:creationId xmlns:p14="http://schemas.microsoft.com/office/powerpoint/2010/main" val="14436137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dirty="0">
                <a:latin typeface="Calibri"/>
                <a:cs typeface="Calibri"/>
              </a:rPr>
              <a:t>Example: Weather HMM</a:t>
            </a:r>
          </a:p>
        </p:txBody>
      </p:sp>
      <p:cxnSp>
        <p:nvCxnSpPr>
          <p:cNvPr id="11" name="Straight Arrow Connector 10"/>
          <p:cNvCxnSpPr>
            <a:endCxn id="52" idx="2"/>
          </p:cNvCxnSpPr>
          <p:nvPr/>
        </p:nvCxnSpPr>
        <p:spPr>
          <a:xfrm>
            <a:off x="3124200" y="2057400"/>
            <a:ext cx="533400" cy="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graphicFrame>
        <p:nvGraphicFramePr>
          <p:cNvPr id="23" name="Table 22"/>
          <p:cNvGraphicFramePr>
            <a:graphicFrameLocks noGrp="1"/>
          </p:cNvGraphicFramePr>
          <p:nvPr>
            <p:extLst>
              <p:ext uri="{D42A27DB-BD31-4B8C-83A1-F6EECF244321}">
                <p14:modId xmlns:p14="http://schemas.microsoft.com/office/powerpoint/2010/main" val="1557236944"/>
              </p:ext>
            </p:extLst>
          </p:nvPr>
        </p:nvGraphicFramePr>
        <p:xfrm>
          <a:off x="7467600" y="4572000"/>
          <a:ext cx="2209800" cy="1844675"/>
        </p:xfrm>
        <a:graphic>
          <a:graphicData uri="http://schemas.openxmlformats.org/drawingml/2006/table">
            <a:tbl>
              <a:tblPr firstRow="1" bandRow="1">
                <a:tableStyleId>{10A1B5D5-9B99-4C35-A422-299274C87663}</a:tableStyleId>
              </a:tblPr>
              <a:tblGrid>
                <a:gridCol w="570669">
                  <a:extLst>
                    <a:ext uri="{9D8B030D-6E8A-4147-A177-3AD203B41FA5}">
                      <a16:colId xmlns:a16="http://schemas.microsoft.com/office/drawing/2014/main" val="20000"/>
                    </a:ext>
                  </a:extLst>
                </a:gridCol>
                <a:gridCol w="574431">
                  <a:extLst>
                    <a:ext uri="{9D8B030D-6E8A-4147-A177-3AD203B41FA5}">
                      <a16:colId xmlns:a16="http://schemas.microsoft.com/office/drawing/2014/main" val="20001"/>
                    </a:ext>
                  </a:extLst>
                </a:gridCol>
                <a:gridCol w="1064700">
                  <a:extLst>
                    <a:ext uri="{9D8B030D-6E8A-4147-A177-3AD203B41FA5}">
                      <a16:colId xmlns:a16="http://schemas.microsoft.com/office/drawing/2014/main" val="20002"/>
                    </a:ext>
                  </a:extLst>
                </a:gridCol>
              </a:tblGrid>
              <a:tr h="381131">
                <a:tc>
                  <a:txBody>
                    <a:bodyPr/>
                    <a:lstStyle/>
                    <a:p>
                      <a:pPr algn="ctr"/>
                      <a:r>
                        <a:rPr lang="en-US" sz="1800" b="0" dirty="0">
                          <a:solidFill>
                            <a:srgbClr val="333399"/>
                          </a:solidFill>
                          <a:latin typeface="Calibri"/>
                          <a:cs typeface="Calibri"/>
                        </a:rPr>
                        <a:t>R</a:t>
                      </a:r>
                      <a:r>
                        <a:rPr lang="en-US" sz="1800" b="0" baseline="-25000" dirty="0">
                          <a:solidFill>
                            <a:srgbClr val="333399"/>
                          </a:solidFill>
                          <a:latin typeface="Calibri"/>
                          <a:cs typeface="Calibri"/>
                        </a:rPr>
                        <a:t>t-1</a:t>
                      </a: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0" dirty="0" err="1">
                          <a:solidFill>
                            <a:srgbClr val="333399"/>
                          </a:solidFill>
                          <a:latin typeface="Calibri"/>
                          <a:cs typeface="Calibri"/>
                        </a:rPr>
                        <a:t>R</a:t>
                      </a:r>
                      <a:r>
                        <a:rPr lang="en-US" sz="1800" b="0" baseline="-25000" dirty="0" err="1">
                          <a:solidFill>
                            <a:srgbClr val="333399"/>
                          </a:solidFill>
                          <a:latin typeface="Calibri"/>
                          <a:cs typeface="Calibri"/>
                        </a:rPr>
                        <a:t>t</a:t>
                      </a:r>
                      <a:endParaRPr lang="en-US" sz="1800" b="0" baseline="-25000" dirty="0">
                        <a:solidFill>
                          <a:srgbClr val="333399"/>
                        </a:solidFill>
                        <a:latin typeface="Calibri"/>
                        <a:cs typeface="Calibri"/>
                      </a:endParaRP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marL="0" marR="0" indent="0" algn="ctr" defTabSz="914354"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rPr>
                        <a:t>P(R</a:t>
                      </a:r>
                      <a:r>
                        <a:rPr lang="en-US" sz="1800" b="0" baseline="-25000" dirty="0">
                          <a:solidFill>
                            <a:srgbClr val="333399"/>
                          </a:solidFill>
                          <a:latin typeface="Calibri"/>
                          <a:cs typeface="Calibri"/>
                        </a:rPr>
                        <a:t>t</a:t>
                      </a:r>
                      <a:r>
                        <a:rPr lang="en-US" sz="1800" b="0" dirty="0">
                          <a:solidFill>
                            <a:srgbClr val="333399"/>
                          </a:solidFill>
                          <a:latin typeface="Calibri"/>
                          <a:cs typeface="Calibri"/>
                        </a:rPr>
                        <a:t>|R</a:t>
                      </a:r>
                      <a:r>
                        <a:rPr lang="en-US" sz="1800" b="0" baseline="-25000" dirty="0">
                          <a:solidFill>
                            <a:srgbClr val="333399"/>
                          </a:solidFill>
                          <a:latin typeface="Calibri"/>
                          <a:cs typeface="Calibri"/>
                        </a:rPr>
                        <a:t>t-1</a:t>
                      </a:r>
                      <a:r>
                        <a:rPr lang="en-US" sz="1800" b="0" dirty="0">
                          <a:solidFill>
                            <a:srgbClr val="333399"/>
                          </a:solidFill>
                          <a:latin typeface="Calibri"/>
                          <a:cs typeface="Calibri"/>
                        </a:rPr>
                        <a:t>)</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0"/>
                  </a:ext>
                </a:extLst>
              </a:tr>
              <a:tr h="365886">
                <a:tc>
                  <a:txBody>
                    <a:bodyPr/>
                    <a:lstStyle/>
                    <a:p>
                      <a:pPr algn="ctr"/>
                      <a:r>
                        <a:rPr lang="en-US" sz="1800" b="0" dirty="0">
                          <a:solidFill>
                            <a:srgbClr val="333399"/>
                          </a:solidFill>
                          <a:latin typeface="Calibri"/>
                          <a:cs typeface="Calibri"/>
                        </a:rPr>
                        <a:t>+r</a:t>
                      </a: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+r</a:t>
                      </a: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0.7</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0.3</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+r</a:t>
                      </a: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0.3</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0.7</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25" name="Oval 24"/>
          <p:cNvSpPr/>
          <p:nvPr/>
        </p:nvSpPr>
        <p:spPr>
          <a:xfrm>
            <a:off x="1371600" y="2941638"/>
            <a:ext cx="1981200" cy="7620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r>
              <a:rPr lang="en-US" dirty="0">
                <a:solidFill>
                  <a:srgbClr val="333399"/>
                </a:solidFill>
                <a:latin typeface="Calibri"/>
                <a:cs typeface="Calibri"/>
              </a:rPr>
              <a:t>Umbrella</a:t>
            </a:r>
            <a:r>
              <a:rPr lang="en-US" baseline="-25000" dirty="0">
                <a:solidFill>
                  <a:srgbClr val="333399"/>
                </a:solidFill>
                <a:latin typeface="Calibri"/>
                <a:cs typeface="Calibri"/>
              </a:rPr>
              <a:t>t-1</a:t>
            </a:r>
          </a:p>
        </p:txBody>
      </p:sp>
      <p:cxnSp>
        <p:nvCxnSpPr>
          <p:cNvPr id="26" name="Straight Arrow Connector 25"/>
          <p:cNvCxnSpPr>
            <a:endCxn id="25" idx="0"/>
          </p:cNvCxnSpPr>
          <p:nvPr/>
        </p:nvCxnSpPr>
        <p:spPr>
          <a:xfrm>
            <a:off x="2362200" y="2438400"/>
            <a:ext cx="0" cy="50323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31" name="Straight Arrow Connector 30"/>
          <p:cNvCxnSpPr/>
          <p:nvPr/>
        </p:nvCxnSpPr>
        <p:spPr>
          <a:xfrm>
            <a:off x="4648200" y="2446338"/>
            <a:ext cx="0" cy="50323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37" name="Straight Arrow Connector 36"/>
          <p:cNvCxnSpPr>
            <a:endCxn id="53" idx="2"/>
          </p:cNvCxnSpPr>
          <p:nvPr/>
        </p:nvCxnSpPr>
        <p:spPr>
          <a:xfrm flipV="1">
            <a:off x="5410200" y="2057400"/>
            <a:ext cx="533400" cy="793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42" name="Straight Arrow Connector 41"/>
          <p:cNvCxnSpPr/>
          <p:nvPr/>
        </p:nvCxnSpPr>
        <p:spPr>
          <a:xfrm>
            <a:off x="6934200" y="2454276"/>
            <a:ext cx="0" cy="50323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graphicFrame>
        <p:nvGraphicFramePr>
          <p:cNvPr id="44" name="Table 43"/>
          <p:cNvGraphicFramePr>
            <a:graphicFrameLocks noGrp="1"/>
          </p:cNvGraphicFramePr>
          <p:nvPr>
            <p:extLst>
              <p:ext uri="{D42A27DB-BD31-4B8C-83A1-F6EECF244321}">
                <p14:modId xmlns:p14="http://schemas.microsoft.com/office/powerpoint/2010/main" val="2507955726"/>
              </p:ext>
            </p:extLst>
          </p:nvPr>
        </p:nvGraphicFramePr>
        <p:xfrm>
          <a:off x="9829800" y="4572000"/>
          <a:ext cx="2209800" cy="1844675"/>
        </p:xfrm>
        <a:graphic>
          <a:graphicData uri="http://schemas.openxmlformats.org/drawingml/2006/table">
            <a:tbl>
              <a:tblPr firstRow="1" bandRow="1">
                <a:tableStyleId>{10A1B5D5-9B99-4C35-A422-299274C87663}</a:tableStyleId>
              </a:tblPr>
              <a:tblGrid>
                <a:gridCol w="570669">
                  <a:extLst>
                    <a:ext uri="{9D8B030D-6E8A-4147-A177-3AD203B41FA5}">
                      <a16:colId xmlns:a16="http://schemas.microsoft.com/office/drawing/2014/main" val="20000"/>
                    </a:ext>
                  </a:extLst>
                </a:gridCol>
                <a:gridCol w="574431">
                  <a:extLst>
                    <a:ext uri="{9D8B030D-6E8A-4147-A177-3AD203B41FA5}">
                      <a16:colId xmlns:a16="http://schemas.microsoft.com/office/drawing/2014/main" val="20001"/>
                    </a:ext>
                  </a:extLst>
                </a:gridCol>
                <a:gridCol w="1064700">
                  <a:extLst>
                    <a:ext uri="{9D8B030D-6E8A-4147-A177-3AD203B41FA5}">
                      <a16:colId xmlns:a16="http://schemas.microsoft.com/office/drawing/2014/main" val="20002"/>
                    </a:ext>
                  </a:extLst>
                </a:gridCol>
              </a:tblGrid>
              <a:tr h="381131">
                <a:tc>
                  <a:txBody>
                    <a:bodyPr/>
                    <a:lstStyle/>
                    <a:p>
                      <a:pPr algn="ctr"/>
                      <a:r>
                        <a:rPr lang="en-US" sz="1800" b="0" dirty="0" err="1">
                          <a:solidFill>
                            <a:srgbClr val="333399"/>
                          </a:solidFill>
                          <a:latin typeface="Calibri"/>
                          <a:cs typeface="Calibri"/>
                        </a:rPr>
                        <a:t>R</a:t>
                      </a:r>
                      <a:r>
                        <a:rPr lang="en-US" sz="1800" b="0" baseline="-25000" dirty="0" err="1">
                          <a:solidFill>
                            <a:srgbClr val="333399"/>
                          </a:solidFill>
                          <a:latin typeface="Calibri"/>
                          <a:cs typeface="Calibri"/>
                        </a:rPr>
                        <a:t>t</a:t>
                      </a:r>
                      <a:endParaRPr lang="en-US" sz="1800" b="0" baseline="-2500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0" baseline="0" dirty="0" err="1">
                          <a:solidFill>
                            <a:srgbClr val="333399"/>
                          </a:solidFill>
                          <a:latin typeface="Calibri"/>
                          <a:cs typeface="Calibri"/>
                        </a:rPr>
                        <a:t>U</a:t>
                      </a:r>
                      <a:r>
                        <a:rPr lang="en-US" sz="1800" b="0" baseline="-25000" dirty="0" err="1">
                          <a:solidFill>
                            <a:srgbClr val="333399"/>
                          </a:solidFill>
                          <a:latin typeface="Calibri"/>
                          <a:cs typeface="Calibri"/>
                        </a:rPr>
                        <a:t>t</a:t>
                      </a:r>
                      <a:endParaRPr lang="en-US" sz="1800" b="0" baseline="-25000" dirty="0">
                        <a:solidFill>
                          <a:srgbClr val="333399"/>
                        </a:solidFill>
                        <a:latin typeface="Calibri"/>
                        <a:cs typeface="Calibri"/>
                      </a:endParaRP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marL="0" marR="0" indent="0" algn="ctr" defTabSz="914354"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rPr>
                        <a:t>P(</a:t>
                      </a:r>
                      <a:r>
                        <a:rPr lang="en-US" sz="1800" b="0" dirty="0" err="1">
                          <a:solidFill>
                            <a:srgbClr val="333399"/>
                          </a:solidFill>
                          <a:latin typeface="Calibri"/>
                          <a:cs typeface="Calibri"/>
                        </a:rPr>
                        <a:t>U</a:t>
                      </a:r>
                      <a:r>
                        <a:rPr lang="en-US" sz="1800" b="0" baseline="-25000" dirty="0" err="1">
                          <a:solidFill>
                            <a:srgbClr val="333399"/>
                          </a:solidFill>
                          <a:latin typeface="Calibri"/>
                          <a:cs typeface="Calibri"/>
                        </a:rPr>
                        <a:t>t</a:t>
                      </a:r>
                      <a:r>
                        <a:rPr lang="en-US" sz="1800" b="0" dirty="0" err="1">
                          <a:solidFill>
                            <a:srgbClr val="333399"/>
                          </a:solidFill>
                          <a:latin typeface="Calibri"/>
                          <a:cs typeface="Calibri"/>
                        </a:rPr>
                        <a:t>|R</a:t>
                      </a:r>
                      <a:r>
                        <a:rPr lang="en-US" sz="1800" b="0" baseline="-25000" dirty="0" err="1">
                          <a:solidFill>
                            <a:srgbClr val="333399"/>
                          </a:solidFill>
                          <a:latin typeface="Calibri"/>
                          <a:cs typeface="Calibri"/>
                        </a:rPr>
                        <a:t>t</a:t>
                      </a:r>
                      <a:r>
                        <a:rPr lang="en-US" sz="1800" b="0" dirty="0">
                          <a:solidFill>
                            <a:srgbClr val="333399"/>
                          </a:solidFill>
                          <a:latin typeface="Calibri"/>
                          <a:cs typeface="Calibri"/>
                        </a:rPr>
                        <a:t>)</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0"/>
                  </a:ext>
                </a:extLst>
              </a:tr>
              <a:tr h="365886">
                <a:tc>
                  <a:txBody>
                    <a:bodyPr/>
                    <a:lstStyle/>
                    <a:p>
                      <a:pPr algn="ctr"/>
                      <a:r>
                        <a:rPr lang="en-US" sz="1800" b="0" dirty="0">
                          <a:solidFill>
                            <a:srgbClr val="333399"/>
                          </a:solidFill>
                          <a:latin typeface="Calibri"/>
                          <a:cs typeface="Calibri"/>
                        </a:rPr>
                        <a:t>+r</a:t>
                      </a: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+u</a:t>
                      </a: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0.9</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-u</a:t>
                      </a:r>
                      <a:endParaRPr lang="en-US" sz="1800" b="0" dirty="0">
                        <a:solidFill>
                          <a:srgbClr val="333399"/>
                        </a:solidFill>
                        <a:latin typeface="Calibri"/>
                        <a:cs typeface="Calibri"/>
                      </a:endParaRP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0.1</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+u</a:t>
                      </a: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0.2</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-u</a:t>
                      </a:r>
                      <a:endParaRPr lang="en-US" sz="1800" b="0" dirty="0">
                        <a:solidFill>
                          <a:srgbClr val="333399"/>
                        </a:solidFill>
                        <a:latin typeface="Calibri"/>
                        <a:cs typeface="Calibri"/>
                      </a:endParaRP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0.8</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49" name="Oval 48"/>
          <p:cNvSpPr/>
          <p:nvPr/>
        </p:nvSpPr>
        <p:spPr>
          <a:xfrm>
            <a:off x="3657600" y="2971800"/>
            <a:ext cx="1981200" cy="7620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r>
              <a:rPr lang="en-US" dirty="0" err="1">
                <a:solidFill>
                  <a:srgbClr val="333399"/>
                </a:solidFill>
                <a:latin typeface="Calibri"/>
                <a:cs typeface="Calibri"/>
              </a:rPr>
              <a:t>Umbrella</a:t>
            </a:r>
            <a:r>
              <a:rPr lang="en-US" baseline="-25000" dirty="0" err="1">
                <a:solidFill>
                  <a:srgbClr val="333399"/>
                </a:solidFill>
                <a:latin typeface="Calibri"/>
                <a:cs typeface="Calibri"/>
              </a:rPr>
              <a:t>t</a:t>
            </a:r>
            <a:endParaRPr lang="en-US" baseline="-25000" dirty="0">
              <a:solidFill>
                <a:srgbClr val="333399"/>
              </a:solidFill>
              <a:latin typeface="Calibri"/>
              <a:cs typeface="Calibri"/>
            </a:endParaRPr>
          </a:p>
        </p:txBody>
      </p:sp>
      <p:sp>
        <p:nvSpPr>
          <p:cNvPr id="50" name="Oval 49"/>
          <p:cNvSpPr/>
          <p:nvPr/>
        </p:nvSpPr>
        <p:spPr>
          <a:xfrm>
            <a:off x="5943600" y="2971800"/>
            <a:ext cx="1981200" cy="7620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r>
              <a:rPr lang="en-US" dirty="0">
                <a:solidFill>
                  <a:srgbClr val="333399"/>
                </a:solidFill>
                <a:latin typeface="Calibri"/>
                <a:cs typeface="Calibri"/>
              </a:rPr>
              <a:t>Umbrella</a:t>
            </a:r>
            <a:r>
              <a:rPr lang="en-US" baseline="-25000" dirty="0">
                <a:solidFill>
                  <a:srgbClr val="333399"/>
                </a:solidFill>
                <a:latin typeface="Calibri"/>
                <a:cs typeface="Calibri"/>
              </a:rPr>
              <a:t>t+1</a:t>
            </a:r>
          </a:p>
        </p:txBody>
      </p:sp>
      <p:sp>
        <p:nvSpPr>
          <p:cNvPr id="51" name="Oval 50"/>
          <p:cNvSpPr/>
          <p:nvPr/>
        </p:nvSpPr>
        <p:spPr>
          <a:xfrm>
            <a:off x="1371600" y="1676400"/>
            <a:ext cx="1981200" cy="7620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r>
              <a:rPr lang="en-US" dirty="0">
                <a:solidFill>
                  <a:srgbClr val="333399"/>
                </a:solidFill>
                <a:latin typeface="Calibri"/>
                <a:cs typeface="Calibri"/>
              </a:rPr>
              <a:t>Rain</a:t>
            </a:r>
            <a:r>
              <a:rPr lang="en-US" baseline="-25000" dirty="0">
                <a:solidFill>
                  <a:srgbClr val="333399"/>
                </a:solidFill>
                <a:latin typeface="Calibri"/>
                <a:cs typeface="Calibri"/>
              </a:rPr>
              <a:t>t-1</a:t>
            </a:r>
          </a:p>
        </p:txBody>
      </p:sp>
      <p:sp>
        <p:nvSpPr>
          <p:cNvPr id="52" name="Oval 51"/>
          <p:cNvSpPr/>
          <p:nvPr/>
        </p:nvSpPr>
        <p:spPr>
          <a:xfrm>
            <a:off x="3657600" y="1676400"/>
            <a:ext cx="1981200" cy="7620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r>
              <a:rPr lang="en-US" dirty="0" err="1">
                <a:solidFill>
                  <a:srgbClr val="333399"/>
                </a:solidFill>
                <a:latin typeface="Calibri"/>
                <a:cs typeface="Calibri"/>
              </a:rPr>
              <a:t>Rain</a:t>
            </a:r>
            <a:r>
              <a:rPr lang="en-US" baseline="-25000" dirty="0" err="1">
                <a:solidFill>
                  <a:srgbClr val="333399"/>
                </a:solidFill>
                <a:latin typeface="Calibri"/>
                <a:cs typeface="Calibri"/>
              </a:rPr>
              <a:t>t</a:t>
            </a:r>
            <a:endParaRPr lang="en-US" baseline="-25000" dirty="0">
              <a:solidFill>
                <a:srgbClr val="333399"/>
              </a:solidFill>
              <a:latin typeface="Calibri"/>
              <a:cs typeface="Calibri"/>
            </a:endParaRPr>
          </a:p>
        </p:txBody>
      </p:sp>
      <p:sp>
        <p:nvSpPr>
          <p:cNvPr id="53" name="Oval 52"/>
          <p:cNvSpPr/>
          <p:nvPr/>
        </p:nvSpPr>
        <p:spPr>
          <a:xfrm>
            <a:off x="5943600" y="1676400"/>
            <a:ext cx="1981200" cy="7620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r>
              <a:rPr lang="en-US" dirty="0">
                <a:solidFill>
                  <a:srgbClr val="333399"/>
                </a:solidFill>
                <a:latin typeface="Calibri"/>
                <a:cs typeface="Calibri"/>
              </a:rPr>
              <a:t>Rain</a:t>
            </a:r>
            <a:r>
              <a:rPr lang="en-US" baseline="-25000" dirty="0">
                <a:solidFill>
                  <a:srgbClr val="333399"/>
                </a:solidFill>
                <a:latin typeface="Calibri"/>
                <a:cs typeface="Calibri"/>
              </a:rPr>
              <a:t>t+1</a:t>
            </a:r>
          </a:p>
        </p:txBody>
      </p:sp>
      <p:cxnSp>
        <p:nvCxnSpPr>
          <p:cNvPr id="57" name="Straight Arrow Connector 56"/>
          <p:cNvCxnSpPr/>
          <p:nvPr/>
        </p:nvCxnSpPr>
        <p:spPr>
          <a:xfrm>
            <a:off x="990600" y="2057400"/>
            <a:ext cx="381000" cy="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58" name="Straight Arrow Connector 57"/>
          <p:cNvCxnSpPr/>
          <p:nvPr/>
        </p:nvCxnSpPr>
        <p:spPr>
          <a:xfrm>
            <a:off x="7924800" y="2057400"/>
            <a:ext cx="381000" cy="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61" name="Rectangle 3"/>
          <p:cNvSpPr>
            <a:spLocks noGrp="1" noChangeArrowheads="1"/>
          </p:cNvSpPr>
          <p:nvPr>
            <p:ph idx="1"/>
          </p:nvPr>
        </p:nvSpPr>
        <p:spPr>
          <a:xfrm>
            <a:off x="609600" y="4572000"/>
            <a:ext cx="8229600" cy="1630362"/>
          </a:xfrm>
        </p:spPr>
        <p:txBody>
          <a:bodyPr/>
          <a:lstStyle/>
          <a:p>
            <a:pPr>
              <a:lnSpc>
                <a:spcPct val="80000"/>
              </a:lnSpc>
            </a:pPr>
            <a:r>
              <a:rPr lang="en-US" dirty="0">
                <a:ea typeface="ＭＳ Ｐゴシック" pitchFamily="34" charset="-128"/>
              </a:rPr>
              <a:t>An HMM is defined by:</a:t>
            </a:r>
          </a:p>
          <a:p>
            <a:pPr lvl="1">
              <a:lnSpc>
                <a:spcPct val="80000"/>
              </a:lnSpc>
            </a:pPr>
            <a:r>
              <a:rPr lang="en-US" dirty="0">
                <a:ea typeface="ＭＳ Ｐゴシック" pitchFamily="34" charset="-128"/>
              </a:rPr>
              <a:t>Initial distribution:</a:t>
            </a:r>
          </a:p>
          <a:p>
            <a:pPr lvl="1">
              <a:lnSpc>
                <a:spcPct val="80000"/>
              </a:lnSpc>
            </a:pPr>
            <a:r>
              <a:rPr lang="en-US" dirty="0">
                <a:ea typeface="ＭＳ Ｐゴシック" pitchFamily="34" charset="-128"/>
              </a:rPr>
              <a:t>Transitions:</a:t>
            </a:r>
          </a:p>
          <a:p>
            <a:pPr lvl="1">
              <a:lnSpc>
                <a:spcPct val="80000"/>
              </a:lnSpc>
            </a:pPr>
            <a:r>
              <a:rPr lang="en-US" dirty="0">
                <a:ea typeface="ＭＳ Ｐゴシック" pitchFamily="34" charset="-128"/>
              </a:rPr>
              <a:t>Emissions:</a:t>
            </a:r>
          </a:p>
        </p:txBody>
      </p:sp>
      <p:pic>
        <p:nvPicPr>
          <p:cNvPr id="62" name="Picture 6" descr="txp_fig"/>
          <p:cNvPicPr>
            <a:picLocks noChangeAspect="1" noChangeArrowheads="1"/>
          </p:cNvPicPr>
          <p:nvPr>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4437979" y="5135562"/>
            <a:ext cx="896021" cy="293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 name="Picture 62"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8693" y="5549526"/>
            <a:ext cx="1905907" cy="348035"/>
          </a:xfrm>
          <a:prstGeom prst="rect">
            <a:avLst/>
          </a:prstGeom>
        </p:spPr>
      </p:pic>
      <p:pic>
        <p:nvPicPr>
          <p:cNvPr id="64" name="Picture 63"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7849" y="5967412"/>
            <a:ext cx="1479551" cy="334092"/>
          </a:xfrm>
          <a:prstGeom prst="rect">
            <a:avLst/>
          </a:prstGeom>
        </p:spPr>
      </p:pic>
      <p:pic>
        <p:nvPicPr>
          <p:cNvPr id="65" name="Picture 64"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3200" y="1295400"/>
            <a:ext cx="1600200" cy="292210"/>
          </a:xfrm>
          <a:prstGeom prst="rect">
            <a:avLst/>
          </a:prstGeom>
        </p:spPr>
      </p:pic>
      <p:pic>
        <p:nvPicPr>
          <p:cNvPr id="66" name="Picture 65"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4400" y="2514600"/>
            <a:ext cx="1250951" cy="282473"/>
          </a:xfrm>
          <a:prstGeom prst="rect">
            <a:avLst/>
          </a:prstGeom>
        </p:spPr>
      </p:pic>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48178" y="1600200"/>
            <a:ext cx="2621611" cy="890016"/>
          </a:xfrm>
          <a:prstGeom prst="rect">
            <a:avLst/>
          </a:prstGeom>
        </p:spPr>
      </p:pic>
    </p:spTree>
    <p:extLst>
      <p:ext uri="{BB962C8B-B14F-4D97-AF65-F5344CB8AC3E}">
        <p14:creationId xmlns:p14="http://schemas.microsoft.com/office/powerpoint/2010/main" val="9350283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a:xfrm>
            <a:off x="0" y="-11301"/>
            <a:ext cx="12192000" cy="1143000"/>
          </a:xfrm>
        </p:spPr>
        <p:txBody>
          <a:bodyPr/>
          <a:lstStyle/>
          <a:p>
            <a:r>
              <a:rPr lang="en-US" dirty="0">
                <a:latin typeface="Calibri"/>
                <a:ea typeface="ＭＳ Ｐゴシック" pitchFamily="34" charset="-128"/>
                <a:cs typeface="Calibri"/>
              </a:rPr>
              <a:t>Example: Ghostbusters HMM</a:t>
            </a:r>
          </a:p>
        </p:txBody>
      </p:sp>
      <p:sp>
        <p:nvSpPr>
          <p:cNvPr id="39938" name="Rectangle 3"/>
          <p:cNvSpPr>
            <a:spLocks noGrp="1" noChangeArrowheads="1"/>
          </p:cNvSpPr>
          <p:nvPr>
            <p:ph idx="1"/>
          </p:nvPr>
        </p:nvSpPr>
        <p:spPr>
          <a:xfrm>
            <a:off x="457200" y="1600200"/>
            <a:ext cx="5257800" cy="4525963"/>
          </a:xfrm>
        </p:spPr>
        <p:txBody>
          <a:bodyPr/>
          <a:lstStyle/>
          <a:p>
            <a:r>
              <a:rPr lang="en-US" sz="2000" dirty="0">
                <a:latin typeface="Calibri"/>
                <a:ea typeface="ＭＳ Ｐゴシック" pitchFamily="34" charset="-128"/>
                <a:cs typeface="Calibri"/>
              </a:rPr>
              <a:t>P(X</a:t>
            </a:r>
            <a:r>
              <a:rPr lang="en-US" sz="2000" baseline="-25000" dirty="0">
                <a:latin typeface="Calibri"/>
                <a:ea typeface="ＭＳ Ｐゴシック" pitchFamily="34" charset="-128"/>
                <a:cs typeface="Calibri"/>
              </a:rPr>
              <a:t>1</a:t>
            </a:r>
            <a:r>
              <a:rPr lang="en-US" sz="2000" dirty="0">
                <a:latin typeface="Calibri"/>
                <a:ea typeface="ＭＳ Ｐゴシック" pitchFamily="34" charset="-128"/>
                <a:cs typeface="Calibri"/>
              </a:rPr>
              <a:t>) = uniform</a:t>
            </a:r>
          </a:p>
          <a:p>
            <a:endParaRPr lang="en-US" sz="2000" dirty="0">
              <a:latin typeface="Calibri"/>
              <a:ea typeface="ＭＳ Ｐゴシック" pitchFamily="34" charset="-128"/>
              <a:cs typeface="Calibri"/>
            </a:endParaRPr>
          </a:p>
          <a:p>
            <a:r>
              <a:rPr lang="en-US" sz="2000" dirty="0">
                <a:latin typeface="Calibri"/>
                <a:ea typeface="ＭＳ Ｐゴシック" pitchFamily="34" charset="-128"/>
                <a:cs typeface="Calibri"/>
              </a:rPr>
              <a:t>P(X|X</a:t>
            </a:r>
            <a:r>
              <a:rPr lang="ja-JP" altLang="en-US" sz="2000" dirty="0">
                <a:latin typeface="Calibri"/>
                <a:ea typeface="ＭＳ Ｐゴシック" pitchFamily="34" charset="-128"/>
                <a:cs typeface="Calibri"/>
              </a:rPr>
              <a:t>’</a:t>
            </a:r>
            <a:r>
              <a:rPr lang="en-US" altLang="ja-JP" sz="2000" dirty="0">
                <a:latin typeface="Calibri"/>
                <a:ea typeface="ＭＳ Ｐゴシック" pitchFamily="34" charset="-128"/>
                <a:cs typeface="Calibri"/>
              </a:rPr>
              <a:t>) = usually move clockwise, but sometimes move in a random direction or stay in place</a:t>
            </a:r>
          </a:p>
          <a:p>
            <a:endParaRPr lang="en-US" altLang="ja-JP" sz="2000" dirty="0">
              <a:latin typeface="Calibri"/>
              <a:ea typeface="ＭＳ Ｐゴシック" pitchFamily="34" charset="-128"/>
              <a:cs typeface="Calibri"/>
            </a:endParaRPr>
          </a:p>
          <a:p>
            <a:r>
              <a:rPr lang="en-US" sz="2000" dirty="0">
                <a:latin typeface="Calibri"/>
                <a:ea typeface="ＭＳ Ｐゴシック" pitchFamily="34" charset="-128"/>
                <a:cs typeface="Calibri"/>
              </a:rPr>
              <a:t>P(</a:t>
            </a:r>
            <a:r>
              <a:rPr lang="en-US" sz="2000" dirty="0" err="1">
                <a:latin typeface="Calibri"/>
                <a:ea typeface="ＭＳ Ｐゴシック" pitchFamily="34" charset="-128"/>
                <a:cs typeface="Calibri"/>
              </a:rPr>
              <a:t>R</a:t>
            </a:r>
            <a:r>
              <a:rPr lang="en-US" sz="2000" baseline="-25000" dirty="0" err="1">
                <a:latin typeface="Calibri"/>
                <a:ea typeface="ＭＳ Ｐゴシック" pitchFamily="34" charset="-128"/>
                <a:cs typeface="Calibri"/>
              </a:rPr>
              <a:t>ij</a:t>
            </a:r>
            <a:r>
              <a:rPr lang="en-US" sz="2000" dirty="0" err="1">
                <a:latin typeface="Calibri"/>
                <a:ea typeface="ＭＳ Ｐゴシック" pitchFamily="34" charset="-128"/>
                <a:cs typeface="Calibri"/>
              </a:rPr>
              <a:t>|X</a:t>
            </a:r>
            <a:r>
              <a:rPr lang="en-US" sz="2000" dirty="0">
                <a:latin typeface="Calibri"/>
                <a:ea typeface="ＭＳ Ｐゴシック" pitchFamily="34" charset="-128"/>
                <a:cs typeface="Calibri"/>
              </a:rPr>
              <a:t>) = same sensor model as before:</a:t>
            </a:r>
            <a:br>
              <a:rPr lang="en-US" sz="2000" dirty="0">
                <a:latin typeface="Calibri"/>
                <a:ea typeface="ＭＳ Ｐゴシック" pitchFamily="34" charset="-128"/>
                <a:cs typeface="Calibri"/>
              </a:rPr>
            </a:br>
            <a:r>
              <a:rPr lang="en-US" sz="2000" dirty="0">
                <a:latin typeface="Calibri"/>
                <a:ea typeface="ＭＳ Ｐゴシック" pitchFamily="34" charset="-128"/>
                <a:cs typeface="Calibri"/>
              </a:rPr>
              <a:t>red means close, green means far away.</a:t>
            </a:r>
          </a:p>
        </p:txBody>
      </p:sp>
      <p:grpSp>
        <p:nvGrpSpPr>
          <p:cNvPr id="39939" name="Group 37"/>
          <p:cNvGrpSpPr>
            <a:grpSpLocks/>
          </p:cNvGrpSpPr>
          <p:nvPr/>
        </p:nvGrpSpPr>
        <p:grpSpPr bwMode="auto">
          <a:xfrm>
            <a:off x="9732962" y="1524000"/>
            <a:ext cx="1447800" cy="1524000"/>
            <a:chOff x="3984" y="1056"/>
            <a:chExt cx="1296" cy="1296"/>
          </a:xfrm>
        </p:grpSpPr>
        <p:sp>
          <p:nvSpPr>
            <p:cNvPr id="39973" name="Rectangle 38"/>
            <p:cNvSpPr>
              <a:spLocks noChangeArrowheads="1"/>
            </p:cNvSpPr>
            <p:nvPr/>
          </p:nvSpPr>
          <p:spPr bwMode="auto">
            <a:xfrm>
              <a:off x="3984" y="1056"/>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1/9</a:t>
              </a:r>
            </a:p>
          </p:txBody>
        </p:sp>
        <p:sp>
          <p:nvSpPr>
            <p:cNvPr id="39974" name="Rectangle 39"/>
            <p:cNvSpPr>
              <a:spLocks noChangeArrowheads="1"/>
            </p:cNvSpPr>
            <p:nvPr/>
          </p:nvSpPr>
          <p:spPr bwMode="auto">
            <a:xfrm>
              <a:off x="4416" y="1056"/>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1/9</a:t>
              </a:r>
            </a:p>
          </p:txBody>
        </p:sp>
        <p:sp>
          <p:nvSpPr>
            <p:cNvPr id="39975" name="Rectangle 40"/>
            <p:cNvSpPr>
              <a:spLocks noChangeArrowheads="1"/>
            </p:cNvSpPr>
            <p:nvPr/>
          </p:nvSpPr>
          <p:spPr bwMode="auto">
            <a:xfrm>
              <a:off x="3984" y="1488"/>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1/9</a:t>
              </a:r>
            </a:p>
          </p:txBody>
        </p:sp>
        <p:sp>
          <p:nvSpPr>
            <p:cNvPr id="39976" name="Rectangle 41"/>
            <p:cNvSpPr>
              <a:spLocks noChangeArrowheads="1"/>
            </p:cNvSpPr>
            <p:nvPr/>
          </p:nvSpPr>
          <p:spPr bwMode="auto">
            <a:xfrm>
              <a:off x="4416" y="1488"/>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1/9</a:t>
              </a:r>
            </a:p>
          </p:txBody>
        </p:sp>
        <p:sp>
          <p:nvSpPr>
            <p:cNvPr id="39977" name="Rectangle 42"/>
            <p:cNvSpPr>
              <a:spLocks noChangeArrowheads="1"/>
            </p:cNvSpPr>
            <p:nvPr/>
          </p:nvSpPr>
          <p:spPr bwMode="auto">
            <a:xfrm>
              <a:off x="4848" y="1056"/>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1/9</a:t>
              </a:r>
            </a:p>
          </p:txBody>
        </p:sp>
        <p:sp>
          <p:nvSpPr>
            <p:cNvPr id="39978" name="Rectangle 43"/>
            <p:cNvSpPr>
              <a:spLocks noChangeArrowheads="1"/>
            </p:cNvSpPr>
            <p:nvPr/>
          </p:nvSpPr>
          <p:spPr bwMode="auto">
            <a:xfrm>
              <a:off x="4848" y="1488"/>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1/9</a:t>
              </a:r>
            </a:p>
          </p:txBody>
        </p:sp>
        <p:sp>
          <p:nvSpPr>
            <p:cNvPr id="39979" name="Rectangle 44"/>
            <p:cNvSpPr>
              <a:spLocks noChangeArrowheads="1"/>
            </p:cNvSpPr>
            <p:nvPr/>
          </p:nvSpPr>
          <p:spPr bwMode="auto">
            <a:xfrm>
              <a:off x="3984" y="1920"/>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1/9</a:t>
              </a:r>
            </a:p>
          </p:txBody>
        </p:sp>
        <p:sp>
          <p:nvSpPr>
            <p:cNvPr id="39980" name="Rectangle 45"/>
            <p:cNvSpPr>
              <a:spLocks noChangeArrowheads="1"/>
            </p:cNvSpPr>
            <p:nvPr/>
          </p:nvSpPr>
          <p:spPr bwMode="auto">
            <a:xfrm>
              <a:off x="4416" y="1920"/>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1/9</a:t>
              </a:r>
            </a:p>
          </p:txBody>
        </p:sp>
        <p:sp>
          <p:nvSpPr>
            <p:cNvPr id="39981" name="Rectangle 46"/>
            <p:cNvSpPr>
              <a:spLocks noChangeArrowheads="1"/>
            </p:cNvSpPr>
            <p:nvPr/>
          </p:nvSpPr>
          <p:spPr bwMode="auto">
            <a:xfrm>
              <a:off x="4848" y="1920"/>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1/9</a:t>
              </a:r>
            </a:p>
          </p:txBody>
        </p:sp>
      </p:grpSp>
      <p:sp>
        <p:nvSpPr>
          <p:cNvPr id="39940" name="Rectangle 48"/>
          <p:cNvSpPr>
            <a:spLocks noChangeArrowheads="1"/>
          </p:cNvSpPr>
          <p:nvPr/>
        </p:nvSpPr>
        <p:spPr bwMode="auto">
          <a:xfrm>
            <a:off x="10113962" y="3124200"/>
            <a:ext cx="6417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solidFill>
                  <a:schemeClr val="accent2"/>
                </a:solidFill>
                <a:latin typeface="Calibri"/>
                <a:cs typeface="Calibri"/>
              </a:rPr>
              <a:t>P(X</a:t>
            </a:r>
            <a:r>
              <a:rPr lang="en-US" baseline="-25000">
                <a:solidFill>
                  <a:schemeClr val="accent2"/>
                </a:solidFill>
                <a:latin typeface="Calibri"/>
                <a:cs typeface="Calibri"/>
              </a:rPr>
              <a:t>1</a:t>
            </a:r>
            <a:r>
              <a:rPr lang="en-US">
                <a:solidFill>
                  <a:schemeClr val="accent2"/>
                </a:solidFill>
                <a:latin typeface="Calibri"/>
                <a:cs typeface="Calibri"/>
              </a:rPr>
              <a:t>)</a:t>
            </a:r>
          </a:p>
        </p:txBody>
      </p:sp>
      <p:sp>
        <p:nvSpPr>
          <p:cNvPr id="39941" name="Rectangle 49"/>
          <p:cNvSpPr>
            <a:spLocks noChangeArrowheads="1"/>
          </p:cNvSpPr>
          <p:nvPr/>
        </p:nvSpPr>
        <p:spPr bwMode="auto">
          <a:xfrm>
            <a:off x="9656762" y="5486400"/>
            <a:ext cx="154170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solidFill>
                  <a:schemeClr val="accent2"/>
                </a:solidFill>
                <a:latin typeface="Calibri"/>
                <a:cs typeface="Calibri"/>
              </a:rPr>
              <a:t>P(X|X</a:t>
            </a:r>
            <a:r>
              <a:rPr lang="ja-JP" altLang="en-US">
                <a:solidFill>
                  <a:schemeClr val="accent2"/>
                </a:solidFill>
                <a:latin typeface="Calibri"/>
                <a:cs typeface="Calibri"/>
              </a:rPr>
              <a:t>’</a:t>
            </a:r>
            <a:r>
              <a:rPr lang="en-US" altLang="ja-JP">
                <a:solidFill>
                  <a:schemeClr val="accent2"/>
                </a:solidFill>
                <a:latin typeface="Calibri"/>
                <a:cs typeface="Calibri"/>
              </a:rPr>
              <a:t>=&lt;1,2&gt;)</a:t>
            </a:r>
            <a:endParaRPr lang="en-US">
              <a:solidFill>
                <a:schemeClr val="accent2"/>
              </a:solidFill>
              <a:latin typeface="Calibri"/>
              <a:cs typeface="Calibri"/>
            </a:endParaRPr>
          </a:p>
        </p:txBody>
      </p:sp>
      <p:grpSp>
        <p:nvGrpSpPr>
          <p:cNvPr id="39942" name="Group 50"/>
          <p:cNvGrpSpPr>
            <a:grpSpLocks/>
          </p:cNvGrpSpPr>
          <p:nvPr/>
        </p:nvGrpSpPr>
        <p:grpSpPr bwMode="auto">
          <a:xfrm>
            <a:off x="9732962" y="3810000"/>
            <a:ext cx="1447800" cy="1524000"/>
            <a:chOff x="3984" y="1056"/>
            <a:chExt cx="1296" cy="1296"/>
          </a:xfrm>
        </p:grpSpPr>
        <p:sp>
          <p:nvSpPr>
            <p:cNvPr id="39964" name="Rectangle 51"/>
            <p:cNvSpPr>
              <a:spLocks noChangeArrowheads="1"/>
            </p:cNvSpPr>
            <p:nvPr/>
          </p:nvSpPr>
          <p:spPr bwMode="auto">
            <a:xfrm>
              <a:off x="3984" y="1056"/>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1/6</a:t>
              </a:r>
            </a:p>
          </p:txBody>
        </p:sp>
        <p:sp>
          <p:nvSpPr>
            <p:cNvPr id="39965" name="Rectangle 52"/>
            <p:cNvSpPr>
              <a:spLocks noChangeArrowheads="1"/>
            </p:cNvSpPr>
            <p:nvPr/>
          </p:nvSpPr>
          <p:spPr bwMode="auto">
            <a:xfrm>
              <a:off x="4416" y="1056"/>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1/6</a:t>
              </a:r>
            </a:p>
          </p:txBody>
        </p:sp>
        <p:sp>
          <p:nvSpPr>
            <p:cNvPr id="39966" name="Rectangle 53"/>
            <p:cNvSpPr>
              <a:spLocks noChangeArrowheads="1"/>
            </p:cNvSpPr>
            <p:nvPr/>
          </p:nvSpPr>
          <p:spPr bwMode="auto">
            <a:xfrm>
              <a:off x="3984" y="1488"/>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0</a:t>
              </a:r>
            </a:p>
          </p:txBody>
        </p:sp>
        <p:sp>
          <p:nvSpPr>
            <p:cNvPr id="39967" name="Rectangle 54"/>
            <p:cNvSpPr>
              <a:spLocks noChangeArrowheads="1"/>
            </p:cNvSpPr>
            <p:nvPr/>
          </p:nvSpPr>
          <p:spPr bwMode="auto">
            <a:xfrm>
              <a:off x="4416" y="1488"/>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1/6</a:t>
              </a:r>
            </a:p>
          </p:txBody>
        </p:sp>
        <p:sp>
          <p:nvSpPr>
            <p:cNvPr id="39968" name="Rectangle 55"/>
            <p:cNvSpPr>
              <a:spLocks noChangeArrowheads="1"/>
            </p:cNvSpPr>
            <p:nvPr/>
          </p:nvSpPr>
          <p:spPr bwMode="auto">
            <a:xfrm>
              <a:off x="4848" y="1056"/>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1/2</a:t>
              </a:r>
            </a:p>
          </p:txBody>
        </p:sp>
        <p:sp>
          <p:nvSpPr>
            <p:cNvPr id="39969" name="Rectangle 56"/>
            <p:cNvSpPr>
              <a:spLocks noChangeArrowheads="1"/>
            </p:cNvSpPr>
            <p:nvPr/>
          </p:nvSpPr>
          <p:spPr bwMode="auto">
            <a:xfrm>
              <a:off x="4848" y="1488"/>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0</a:t>
              </a:r>
            </a:p>
          </p:txBody>
        </p:sp>
        <p:sp>
          <p:nvSpPr>
            <p:cNvPr id="39970" name="Rectangle 57"/>
            <p:cNvSpPr>
              <a:spLocks noChangeArrowheads="1"/>
            </p:cNvSpPr>
            <p:nvPr/>
          </p:nvSpPr>
          <p:spPr bwMode="auto">
            <a:xfrm>
              <a:off x="3984" y="1920"/>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0</a:t>
              </a:r>
            </a:p>
          </p:txBody>
        </p:sp>
        <p:sp>
          <p:nvSpPr>
            <p:cNvPr id="39971" name="Rectangle 58"/>
            <p:cNvSpPr>
              <a:spLocks noChangeArrowheads="1"/>
            </p:cNvSpPr>
            <p:nvPr/>
          </p:nvSpPr>
          <p:spPr bwMode="auto">
            <a:xfrm>
              <a:off x="4416" y="1920"/>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0</a:t>
              </a:r>
            </a:p>
          </p:txBody>
        </p:sp>
        <p:sp>
          <p:nvSpPr>
            <p:cNvPr id="39972" name="Rectangle 59"/>
            <p:cNvSpPr>
              <a:spLocks noChangeArrowheads="1"/>
            </p:cNvSpPr>
            <p:nvPr/>
          </p:nvSpPr>
          <p:spPr bwMode="auto">
            <a:xfrm>
              <a:off x="4848" y="1920"/>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0</a:t>
              </a:r>
            </a:p>
          </p:txBody>
        </p:sp>
      </p:grpSp>
      <p:sp>
        <p:nvSpPr>
          <p:cNvPr id="39943" name="Oval 60"/>
          <p:cNvSpPr>
            <a:spLocks noChangeArrowheads="1"/>
          </p:cNvSpPr>
          <p:nvPr/>
        </p:nvSpPr>
        <p:spPr bwMode="auto">
          <a:xfrm>
            <a:off x="5334000" y="5486400"/>
            <a:ext cx="533400" cy="533400"/>
          </a:xfrm>
          <a:prstGeom prst="ellipse">
            <a:avLst/>
          </a:prstGeom>
          <a:solidFill>
            <a:schemeClr val="bg1"/>
          </a:solidFill>
          <a:ln w="28575">
            <a:solidFill>
              <a:schemeClr val="bg1"/>
            </a:solidFill>
            <a:round/>
            <a:headEnd/>
            <a:tailEnd/>
          </a:ln>
        </p:spPr>
        <p:txBody>
          <a:bodyPr wrap="none" anchor="ctr"/>
          <a:lstStyle/>
          <a:p>
            <a:pPr algn="ctr"/>
            <a:r>
              <a:rPr lang="en-US" sz="2400" i="1">
                <a:solidFill>
                  <a:schemeClr val="bg1"/>
                </a:solidFill>
                <a:latin typeface="Calibri"/>
                <a:cs typeface="Calibri"/>
              </a:rPr>
              <a:t>X</a:t>
            </a:r>
            <a:r>
              <a:rPr lang="en-US" sz="2400" baseline="-25000">
                <a:solidFill>
                  <a:schemeClr val="bg1"/>
                </a:solidFill>
                <a:latin typeface="Calibri"/>
                <a:cs typeface="Calibri"/>
              </a:rPr>
              <a:t>5</a:t>
            </a:r>
          </a:p>
        </p:txBody>
      </p:sp>
      <p:sp>
        <p:nvSpPr>
          <p:cNvPr id="39945" name="Oval 62"/>
          <p:cNvSpPr>
            <a:spLocks noChangeArrowheads="1"/>
          </p:cNvSpPr>
          <p:nvPr/>
        </p:nvSpPr>
        <p:spPr bwMode="auto">
          <a:xfrm>
            <a:off x="1943100" y="48768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X</a:t>
            </a:r>
            <a:r>
              <a:rPr lang="en-US" sz="2400" baseline="-25000">
                <a:latin typeface="Calibri"/>
                <a:cs typeface="Calibri"/>
              </a:rPr>
              <a:t>2</a:t>
            </a:r>
          </a:p>
        </p:txBody>
      </p:sp>
      <p:cxnSp>
        <p:nvCxnSpPr>
          <p:cNvPr id="39946" name="AutoShape 63"/>
          <p:cNvCxnSpPr>
            <a:cxnSpLocks noChangeShapeType="1"/>
            <a:stCxn id="39945" idx="4"/>
            <a:endCxn id="39956" idx="0"/>
          </p:cNvCxnSpPr>
          <p:nvPr/>
        </p:nvCxnSpPr>
        <p:spPr bwMode="auto">
          <a:xfrm>
            <a:off x="2209800" y="5424488"/>
            <a:ext cx="0" cy="504825"/>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39947" name="Oval 64"/>
          <p:cNvSpPr>
            <a:spLocks noChangeArrowheads="1"/>
          </p:cNvSpPr>
          <p:nvPr/>
        </p:nvSpPr>
        <p:spPr bwMode="auto">
          <a:xfrm>
            <a:off x="1028700" y="5943600"/>
            <a:ext cx="533400" cy="533400"/>
          </a:xfrm>
          <a:prstGeom prst="ellipse">
            <a:avLst/>
          </a:prstGeom>
          <a:solidFill>
            <a:schemeClr val="bg2"/>
          </a:solidFill>
          <a:ln w="28575">
            <a:solidFill>
              <a:schemeClr val="tx1"/>
            </a:solidFill>
            <a:round/>
            <a:headEnd/>
            <a:tailEnd/>
          </a:ln>
        </p:spPr>
        <p:txBody>
          <a:bodyPr wrap="none" anchor="ctr"/>
          <a:lstStyle/>
          <a:p>
            <a:pPr algn="ctr"/>
            <a:r>
              <a:rPr lang="en-US" sz="2400">
                <a:latin typeface="Calibri"/>
                <a:cs typeface="Calibri"/>
              </a:rPr>
              <a:t>R</a:t>
            </a:r>
            <a:r>
              <a:rPr lang="en-US" sz="2400" baseline="-25000">
                <a:latin typeface="Calibri"/>
                <a:cs typeface="Calibri"/>
              </a:rPr>
              <a:t>i,j</a:t>
            </a:r>
          </a:p>
        </p:txBody>
      </p:sp>
      <p:cxnSp>
        <p:nvCxnSpPr>
          <p:cNvPr id="39948" name="AutoShape 65"/>
          <p:cNvCxnSpPr>
            <a:cxnSpLocks noChangeShapeType="1"/>
            <a:stCxn id="39949" idx="6"/>
            <a:endCxn id="39945" idx="2"/>
          </p:cNvCxnSpPr>
          <p:nvPr/>
        </p:nvCxnSpPr>
        <p:spPr bwMode="auto">
          <a:xfrm>
            <a:off x="1576388" y="5143500"/>
            <a:ext cx="352425"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39949" name="Oval 66"/>
          <p:cNvSpPr>
            <a:spLocks noChangeArrowheads="1"/>
          </p:cNvSpPr>
          <p:nvPr/>
        </p:nvSpPr>
        <p:spPr bwMode="auto">
          <a:xfrm>
            <a:off x="1028700" y="48768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X</a:t>
            </a:r>
            <a:r>
              <a:rPr lang="en-US" sz="2400" baseline="-25000">
                <a:latin typeface="Calibri"/>
                <a:cs typeface="Calibri"/>
              </a:rPr>
              <a:t>1</a:t>
            </a:r>
          </a:p>
        </p:txBody>
      </p:sp>
      <p:cxnSp>
        <p:nvCxnSpPr>
          <p:cNvPr id="39950" name="AutoShape 67"/>
          <p:cNvCxnSpPr>
            <a:cxnSpLocks noChangeShapeType="1"/>
            <a:stCxn id="39949" idx="4"/>
            <a:endCxn id="39947" idx="0"/>
          </p:cNvCxnSpPr>
          <p:nvPr/>
        </p:nvCxnSpPr>
        <p:spPr bwMode="auto">
          <a:xfrm>
            <a:off x="1295400" y="5424488"/>
            <a:ext cx="0" cy="504825"/>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39951" name="Oval 68"/>
          <p:cNvSpPr>
            <a:spLocks noChangeArrowheads="1"/>
          </p:cNvSpPr>
          <p:nvPr/>
        </p:nvSpPr>
        <p:spPr bwMode="auto">
          <a:xfrm>
            <a:off x="2857500" y="48768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X</a:t>
            </a:r>
            <a:r>
              <a:rPr lang="en-US" sz="2400" baseline="-25000">
                <a:latin typeface="Calibri"/>
                <a:cs typeface="Calibri"/>
              </a:rPr>
              <a:t>3</a:t>
            </a:r>
          </a:p>
        </p:txBody>
      </p:sp>
      <p:cxnSp>
        <p:nvCxnSpPr>
          <p:cNvPr id="39952" name="AutoShape 69"/>
          <p:cNvCxnSpPr>
            <a:cxnSpLocks noChangeShapeType="1"/>
            <a:stCxn id="39951" idx="6"/>
            <a:endCxn id="39954" idx="2"/>
          </p:cNvCxnSpPr>
          <p:nvPr/>
        </p:nvCxnSpPr>
        <p:spPr bwMode="auto">
          <a:xfrm>
            <a:off x="3405188" y="5143500"/>
            <a:ext cx="352425"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cxnSp>
        <p:nvCxnSpPr>
          <p:cNvPr id="39953" name="AutoShape 70"/>
          <p:cNvCxnSpPr>
            <a:cxnSpLocks noChangeShapeType="1"/>
            <a:stCxn id="39945" idx="6"/>
            <a:endCxn id="39951" idx="2"/>
          </p:cNvCxnSpPr>
          <p:nvPr/>
        </p:nvCxnSpPr>
        <p:spPr bwMode="auto">
          <a:xfrm>
            <a:off x="2490788" y="5143500"/>
            <a:ext cx="352425"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39954" name="Oval 71"/>
          <p:cNvSpPr>
            <a:spLocks noChangeArrowheads="1"/>
          </p:cNvSpPr>
          <p:nvPr/>
        </p:nvSpPr>
        <p:spPr bwMode="auto">
          <a:xfrm>
            <a:off x="3771900" y="48768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X</a:t>
            </a:r>
            <a:r>
              <a:rPr lang="en-US" sz="2400" baseline="-25000">
                <a:latin typeface="Calibri"/>
                <a:cs typeface="Calibri"/>
              </a:rPr>
              <a:t>4</a:t>
            </a:r>
          </a:p>
        </p:txBody>
      </p:sp>
      <p:cxnSp>
        <p:nvCxnSpPr>
          <p:cNvPr id="39955" name="AutoShape 72"/>
          <p:cNvCxnSpPr>
            <a:cxnSpLocks noChangeShapeType="1"/>
            <a:stCxn id="39954" idx="6"/>
          </p:cNvCxnSpPr>
          <p:nvPr/>
        </p:nvCxnSpPr>
        <p:spPr bwMode="auto">
          <a:xfrm>
            <a:off x="4319588" y="5143500"/>
            <a:ext cx="962025" cy="0"/>
          </a:xfrm>
          <a:prstGeom prst="straightConnector1">
            <a:avLst/>
          </a:prstGeom>
          <a:noFill/>
          <a:ln w="28575">
            <a:solidFill>
              <a:schemeClr val="tx1"/>
            </a:solidFill>
            <a:prstDash val="dash"/>
            <a:round/>
            <a:headEnd/>
            <a:tailEnd type="triangle" w="lg" len="lg"/>
          </a:ln>
          <a:extLst>
            <a:ext uri="{909E8E84-426E-40dd-AFC4-6F175D3DCCD1}">
              <a14:hiddenFill xmlns:a14="http://schemas.microsoft.com/office/drawing/2010/main" xmlns="">
                <a:noFill/>
              </a14:hiddenFill>
            </a:ext>
          </a:extLst>
        </p:spPr>
      </p:cxnSp>
      <p:sp>
        <p:nvSpPr>
          <p:cNvPr id="39956" name="Oval 73"/>
          <p:cNvSpPr>
            <a:spLocks noChangeArrowheads="1"/>
          </p:cNvSpPr>
          <p:nvPr/>
        </p:nvSpPr>
        <p:spPr bwMode="auto">
          <a:xfrm>
            <a:off x="1943100" y="5943600"/>
            <a:ext cx="533400" cy="533400"/>
          </a:xfrm>
          <a:prstGeom prst="ellipse">
            <a:avLst/>
          </a:prstGeom>
          <a:solidFill>
            <a:schemeClr val="bg2"/>
          </a:solidFill>
          <a:ln w="28575">
            <a:solidFill>
              <a:schemeClr val="tx1"/>
            </a:solidFill>
            <a:round/>
            <a:headEnd/>
            <a:tailEnd/>
          </a:ln>
        </p:spPr>
        <p:txBody>
          <a:bodyPr wrap="none" anchor="ctr"/>
          <a:lstStyle/>
          <a:p>
            <a:pPr algn="ctr"/>
            <a:r>
              <a:rPr lang="en-US" sz="2400">
                <a:latin typeface="Calibri"/>
                <a:cs typeface="Calibri"/>
              </a:rPr>
              <a:t>R</a:t>
            </a:r>
            <a:r>
              <a:rPr lang="en-US" sz="2400" baseline="-25000">
                <a:latin typeface="Calibri"/>
                <a:cs typeface="Calibri"/>
              </a:rPr>
              <a:t>i,j</a:t>
            </a:r>
          </a:p>
        </p:txBody>
      </p:sp>
      <p:sp>
        <p:nvSpPr>
          <p:cNvPr id="39957" name="Oval 74"/>
          <p:cNvSpPr>
            <a:spLocks noChangeArrowheads="1"/>
          </p:cNvSpPr>
          <p:nvPr/>
        </p:nvSpPr>
        <p:spPr bwMode="auto">
          <a:xfrm>
            <a:off x="2857500" y="5943600"/>
            <a:ext cx="533400" cy="533400"/>
          </a:xfrm>
          <a:prstGeom prst="ellipse">
            <a:avLst/>
          </a:prstGeom>
          <a:solidFill>
            <a:schemeClr val="bg2"/>
          </a:solidFill>
          <a:ln w="28575">
            <a:solidFill>
              <a:schemeClr val="tx1"/>
            </a:solidFill>
            <a:round/>
            <a:headEnd/>
            <a:tailEnd/>
          </a:ln>
        </p:spPr>
        <p:txBody>
          <a:bodyPr wrap="none" anchor="ctr"/>
          <a:lstStyle/>
          <a:p>
            <a:pPr algn="ctr"/>
            <a:r>
              <a:rPr lang="en-US" sz="2400">
                <a:latin typeface="Calibri"/>
                <a:cs typeface="Calibri"/>
              </a:rPr>
              <a:t>R</a:t>
            </a:r>
            <a:r>
              <a:rPr lang="en-US" sz="2400" baseline="-25000">
                <a:latin typeface="Calibri"/>
                <a:cs typeface="Calibri"/>
              </a:rPr>
              <a:t>i,j</a:t>
            </a:r>
          </a:p>
        </p:txBody>
      </p:sp>
      <p:sp>
        <p:nvSpPr>
          <p:cNvPr id="39958" name="Oval 75"/>
          <p:cNvSpPr>
            <a:spLocks noChangeArrowheads="1"/>
          </p:cNvSpPr>
          <p:nvPr/>
        </p:nvSpPr>
        <p:spPr bwMode="auto">
          <a:xfrm>
            <a:off x="3771900" y="5943600"/>
            <a:ext cx="533400" cy="533400"/>
          </a:xfrm>
          <a:prstGeom prst="ellipse">
            <a:avLst/>
          </a:prstGeom>
          <a:solidFill>
            <a:schemeClr val="bg2"/>
          </a:solidFill>
          <a:ln w="28575">
            <a:solidFill>
              <a:schemeClr val="tx1"/>
            </a:solidFill>
            <a:round/>
            <a:headEnd/>
            <a:tailEnd/>
          </a:ln>
        </p:spPr>
        <p:txBody>
          <a:bodyPr wrap="none" anchor="ctr"/>
          <a:lstStyle/>
          <a:p>
            <a:pPr algn="ctr"/>
            <a:r>
              <a:rPr lang="en-US" sz="2400">
                <a:latin typeface="Calibri"/>
                <a:cs typeface="Calibri"/>
              </a:rPr>
              <a:t>R</a:t>
            </a:r>
            <a:r>
              <a:rPr lang="en-US" sz="2400" baseline="-25000">
                <a:latin typeface="Calibri"/>
                <a:cs typeface="Calibri"/>
              </a:rPr>
              <a:t>i,j</a:t>
            </a:r>
          </a:p>
        </p:txBody>
      </p:sp>
      <p:cxnSp>
        <p:nvCxnSpPr>
          <p:cNvPr id="39960" name="AutoShape 77"/>
          <p:cNvCxnSpPr>
            <a:cxnSpLocks noChangeShapeType="1"/>
            <a:stCxn id="39951" idx="4"/>
            <a:endCxn id="39957" idx="0"/>
          </p:cNvCxnSpPr>
          <p:nvPr/>
        </p:nvCxnSpPr>
        <p:spPr bwMode="auto">
          <a:xfrm>
            <a:off x="3124200" y="5424488"/>
            <a:ext cx="0" cy="504825"/>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cxnSp>
        <p:nvCxnSpPr>
          <p:cNvPr id="39961" name="AutoShape 78"/>
          <p:cNvCxnSpPr>
            <a:cxnSpLocks noChangeShapeType="1"/>
            <a:stCxn id="39954" idx="4"/>
            <a:endCxn id="39958" idx="0"/>
          </p:cNvCxnSpPr>
          <p:nvPr/>
        </p:nvCxnSpPr>
        <p:spPr bwMode="auto">
          <a:xfrm>
            <a:off x="4038600" y="5424488"/>
            <a:ext cx="0" cy="504825"/>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39962" name="Line 81"/>
          <p:cNvSpPr>
            <a:spLocks noChangeShapeType="1"/>
          </p:cNvSpPr>
          <p:nvPr/>
        </p:nvSpPr>
        <p:spPr bwMode="auto">
          <a:xfrm>
            <a:off x="10494962" y="4114800"/>
            <a:ext cx="304800" cy="0"/>
          </a:xfrm>
          <a:prstGeom prst="line">
            <a:avLst/>
          </a:prstGeom>
          <a:noFill/>
          <a:ln w="38100">
            <a:solidFill>
              <a:srgbClr val="A5002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latin typeface="Calibri"/>
              <a:cs typeface="Calibri"/>
            </a:endParaRPr>
          </a:p>
        </p:txBody>
      </p:sp>
      <p:sp>
        <p:nvSpPr>
          <p:cNvPr id="39963" name="Oval 79"/>
          <p:cNvSpPr>
            <a:spLocks noChangeArrowheads="1"/>
          </p:cNvSpPr>
          <p:nvPr/>
        </p:nvSpPr>
        <p:spPr bwMode="auto">
          <a:xfrm>
            <a:off x="10418762" y="4038600"/>
            <a:ext cx="152400" cy="152400"/>
          </a:xfrm>
          <a:prstGeom prst="ellipse">
            <a:avLst/>
          </a:prstGeom>
          <a:solidFill>
            <a:srgbClr val="A50021"/>
          </a:solidFill>
          <a:ln w="9525">
            <a:solidFill>
              <a:schemeClr val="tx1"/>
            </a:solidFill>
            <a:round/>
            <a:headEnd/>
            <a:tailEnd/>
          </a:ln>
        </p:spPr>
        <p:txBody>
          <a:bodyPr wrap="none" anchor="ctr"/>
          <a:lstStyle/>
          <a:p>
            <a:endParaRPr lang="en-US">
              <a:latin typeface="Calibri"/>
              <a:cs typeface="Calibri"/>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295400"/>
            <a:ext cx="2378144" cy="2190276"/>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0800" y="3733800"/>
            <a:ext cx="2057400" cy="1881160"/>
          </a:xfrm>
          <a:prstGeom prst="rect">
            <a:avLst/>
          </a:prstGeom>
        </p:spPr>
      </p:pic>
      <p:sp>
        <p:nvSpPr>
          <p:cNvPr id="47" name="TextBox 46"/>
          <p:cNvSpPr txBox="1"/>
          <p:nvPr/>
        </p:nvSpPr>
        <p:spPr>
          <a:xfrm>
            <a:off x="6553200" y="6507901"/>
            <a:ext cx="5637631" cy="369332"/>
          </a:xfrm>
          <a:prstGeom prst="rect">
            <a:avLst/>
          </a:prstGeom>
          <a:noFill/>
        </p:spPr>
        <p:txBody>
          <a:bodyPr wrap="none" rtlCol="0">
            <a:spAutoFit/>
          </a:bodyPr>
          <a:lstStyle/>
          <a:p>
            <a:r>
              <a:rPr lang="en-US" dirty="0">
                <a:solidFill>
                  <a:srgbClr val="FF0000"/>
                </a:solidFill>
                <a:latin typeface="Calibri"/>
                <a:cs typeface="Calibri"/>
              </a:rPr>
              <a:t>[Demo: Ghostbusters – Circular Dynamics – HMM (L14D2)]</a:t>
            </a:r>
          </a:p>
        </p:txBody>
      </p:sp>
    </p:spTree>
    <p:extLst>
      <p:ext uri="{BB962C8B-B14F-4D97-AF65-F5344CB8AC3E}">
        <p14:creationId xmlns:p14="http://schemas.microsoft.com/office/powerpoint/2010/main" val="688939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93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994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9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96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96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938">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994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994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994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994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994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994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995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995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995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995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995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995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995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995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995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996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996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p:bldP spid="39943" grpId="0" animBg="1"/>
      <p:bldP spid="39945" grpId="0" animBg="1"/>
      <p:bldP spid="39947" grpId="0" animBg="1"/>
      <p:bldP spid="39949" grpId="0" animBg="1"/>
      <p:bldP spid="39951" grpId="0" animBg="1"/>
      <p:bldP spid="39954" grpId="0" animBg="1"/>
      <p:bldP spid="39956" grpId="0" animBg="1"/>
      <p:bldP spid="39957" grpId="0" animBg="1"/>
      <p:bldP spid="39958" grpId="0" animBg="1"/>
      <p:bldP spid="39962" grpId="0" animBg="1"/>
      <p:bldP spid="3996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Video of Demo Ghostbusters – Circular Dynamics -- HMM</a:t>
            </a:r>
          </a:p>
        </p:txBody>
      </p:sp>
      <p:pic>
        <p:nvPicPr>
          <p:cNvPr id="5" name="Ghostbusters -- Circular Dynamics -- HM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35956" y="1143000"/>
            <a:ext cx="8320088" cy="5200055"/>
          </a:xfrm>
          <a:prstGeom prst="rect">
            <a:avLst/>
          </a:prstGeom>
        </p:spPr>
      </p:pic>
    </p:spTree>
    <p:extLst>
      <p:ext uri="{BB962C8B-B14F-4D97-AF65-F5344CB8AC3E}">
        <p14:creationId xmlns:p14="http://schemas.microsoft.com/office/powerpoint/2010/main" val="30391979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ChangeArrowheads="1"/>
          </p:cNvSpPr>
          <p:nvPr>
            <p:ph type="title"/>
          </p:nvPr>
        </p:nvSpPr>
        <p:spPr/>
        <p:txBody>
          <a:bodyPr/>
          <a:lstStyle/>
          <a:p>
            <a:r>
              <a:rPr lang="en-US">
                <a:latin typeface="Calibri"/>
                <a:ea typeface="ＭＳ Ｐゴシック" pitchFamily="34" charset="-128"/>
                <a:cs typeface="Calibri"/>
              </a:rPr>
              <a:t>Conditional Independence</a:t>
            </a:r>
          </a:p>
        </p:txBody>
      </p:sp>
      <p:sp>
        <p:nvSpPr>
          <p:cNvPr id="1173507" name="Rectangle 3"/>
          <p:cNvSpPr>
            <a:spLocks noGrp="1" noChangeArrowheads="1"/>
          </p:cNvSpPr>
          <p:nvPr>
            <p:ph idx="1"/>
          </p:nvPr>
        </p:nvSpPr>
        <p:spPr>
          <a:xfrm>
            <a:off x="1066800" y="1397001"/>
            <a:ext cx="10896600" cy="4729164"/>
          </a:xfrm>
        </p:spPr>
        <p:txBody>
          <a:bodyPr/>
          <a:lstStyle/>
          <a:p>
            <a:pPr>
              <a:lnSpc>
                <a:spcPct val="80000"/>
              </a:lnSpc>
            </a:pPr>
            <a:r>
              <a:rPr lang="en-US" sz="2400" dirty="0">
                <a:latin typeface="Calibri"/>
                <a:ea typeface="ＭＳ Ｐゴシック" pitchFamily="34" charset="-128"/>
                <a:cs typeface="Calibri"/>
              </a:rPr>
              <a:t>HMMs have two important independence properties:</a:t>
            </a:r>
          </a:p>
          <a:p>
            <a:pPr lvl="6">
              <a:lnSpc>
                <a:spcPct val="80000"/>
              </a:lnSpc>
            </a:pPr>
            <a:endParaRPr lang="en-US" sz="1200" dirty="0">
              <a:latin typeface="Calibri"/>
              <a:ea typeface="ＭＳ Ｐゴシック" pitchFamily="34" charset="-128"/>
              <a:cs typeface="Calibri"/>
            </a:endParaRPr>
          </a:p>
          <a:p>
            <a:pPr lvl="1">
              <a:lnSpc>
                <a:spcPct val="80000"/>
              </a:lnSpc>
            </a:pPr>
            <a:r>
              <a:rPr lang="en-US" sz="2000" dirty="0">
                <a:latin typeface="Calibri"/>
                <a:ea typeface="ＭＳ Ｐゴシック" pitchFamily="34" charset="-128"/>
                <a:cs typeface="Calibri"/>
              </a:rPr>
              <a:t>Markov hidden process: future depends on past via the present</a:t>
            </a:r>
          </a:p>
          <a:p>
            <a:pPr lvl="5">
              <a:lnSpc>
                <a:spcPct val="80000"/>
              </a:lnSpc>
            </a:pPr>
            <a:endParaRPr lang="en-US" sz="1200" dirty="0">
              <a:latin typeface="Calibri"/>
              <a:ea typeface="ＭＳ Ｐゴシック" pitchFamily="34" charset="-128"/>
              <a:cs typeface="Calibri"/>
            </a:endParaRPr>
          </a:p>
          <a:p>
            <a:pPr lvl="1">
              <a:lnSpc>
                <a:spcPct val="80000"/>
              </a:lnSpc>
            </a:pPr>
            <a:r>
              <a:rPr lang="en-US" sz="2000" dirty="0">
                <a:latin typeface="Calibri"/>
                <a:ea typeface="ＭＳ Ｐゴシック" pitchFamily="34" charset="-128"/>
                <a:cs typeface="Calibri"/>
              </a:rPr>
              <a:t>Current observation independent of all else given current state</a:t>
            </a:r>
          </a:p>
          <a:p>
            <a:pPr lvl="1">
              <a:lnSpc>
                <a:spcPct val="80000"/>
              </a:lnSpc>
            </a:pPr>
            <a:endParaRPr lang="en-US" sz="2000" dirty="0">
              <a:latin typeface="Calibri"/>
              <a:ea typeface="ＭＳ Ｐゴシック" pitchFamily="34" charset="-128"/>
              <a:cs typeface="Calibri"/>
            </a:endParaRPr>
          </a:p>
          <a:p>
            <a:pPr lvl="1">
              <a:lnSpc>
                <a:spcPct val="80000"/>
              </a:lnSpc>
            </a:pPr>
            <a:endParaRPr lang="en-US" sz="2000" dirty="0">
              <a:latin typeface="Calibri"/>
              <a:ea typeface="ＭＳ Ｐゴシック" pitchFamily="34" charset="-128"/>
              <a:cs typeface="Calibri"/>
            </a:endParaRPr>
          </a:p>
          <a:p>
            <a:pPr lvl="1">
              <a:lnSpc>
                <a:spcPct val="80000"/>
              </a:lnSpc>
            </a:pPr>
            <a:endParaRPr lang="en-US" sz="2000" dirty="0">
              <a:latin typeface="Calibri"/>
              <a:ea typeface="ＭＳ Ｐゴシック" pitchFamily="34" charset="-128"/>
              <a:cs typeface="Calibri"/>
            </a:endParaRPr>
          </a:p>
          <a:p>
            <a:pPr lvl="1">
              <a:lnSpc>
                <a:spcPct val="80000"/>
              </a:lnSpc>
            </a:pPr>
            <a:endParaRPr lang="en-US" sz="2000" dirty="0">
              <a:latin typeface="Calibri"/>
              <a:ea typeface="ＭＳ Ｐゴシック" pitchFamily="34" charset="-128"/>
              <a:cs typeface="Calibri"/>
            </a:endParaRPr>
          </a:p>
          <a:p>
            <a:pPr lvl="1">
              <a:lnSpc>
                <a:spcPct val="80000"/>
              </a:lnSpc>
            </a:pPr>
            <a:endParaRPr lang="en-US" sz="2000" dirty="0">
              <a:latin typeface="Calibri"/>
              <a:ea typeface="ＭＳ Ｐゴシック" pitchFamily="34" charset="-128"/>
              <a:cs typeface="Calibri"/>
            </a:endParaRPr>
          </a:p>
          <a:p>
            <a:pPr lvl="1">
              <a:lnSpc>
                <a:spcPct val="80000"/>
              </a:lnSpc>
            </a:pPr>
            <a:endParaRPr lang="en-US" sz="2000" dirty="0">
              <a:latin typeface="Calibri"/>
              <a:ea typeface="ＭＳ Ｐゴシック" pitchFamily="34" charset="-128"/>
              <a:cs typeface="Calibri"/>
            </a:endParaRPr>
          </a:p>
          <a:p>
            <a:pPr lvl="1">
              <a:lnSpc>
                <a:spcPct val="80000"/>
              </a:lnSpc>
            </a:pPr>
            <a:endParaRPr lang="en-US" sz="2000" dirty="0">
              <a:latin typeface="Calibri"/>
              <a:ea typeface="ＭＳ Ｐゴシック" pitchFamily="34" charset="-128"/>
              <a:cs typeface="Calibri"/>
            </a:endParaRPr>
          </a:p>
          <a:p>
            <a:pPr lvl="1">
              <a:lnSpc>
                <a:spcPct val="80000"/>
              </a:lnSpc>
            </a:pPr>
            <a:endParaRPr lang="en-US" sz="2000" dirty="0">
              <a:latin typeface="Calibri"/>
              <a:ea typeface="ＭＳ Ｐゴシック" pitchFamily="34" charset="-128"/>
              <a:cs typeface="Calibri"/>
            </a:endParaRPr>
          </a:p>
          <a:p>
            <a:pPr lvl="6">
              <a:lnSpc>
                <a:spcPct val="80000"/>
              </a:lnSpc>
            </a:pPr>
            <a:endParaRPr lang="en-US" sz="1200" dirty="0">
              <a:latin typeface="Calibri"/>
              <a:ea typeface="ＭＳ Ｐゴシック" pitchFamily="34" charset="-128"/>
              <a:cs typeface="Calibri"/>
            </a:endParaRPr>
          </a:p>
          <a:p>
            <a:pPr>
              <a:lnSpc>
                <a:spcPct val="80000"/>
              </a:lnSpc>
            </a:pPr>
            <a:r>
              <a:rPr lang="en-US" sz="2400" dirty="0">
                <a:latin typeface="Calibri"/>
                <a:ea typeface="ＭＳ Ｐゴシック" pitchFamily="34" charset="-128"/>
                <a:cs typeface="Calibri"/>
              </a:rPr>
              <a:t>Quiz: does this mean that evidence variables are guaranteed to be independent?</a:t>
            </a:r>
          </a:p>
          <a:p>
            <a:pPr lvl="6">
              <a:lnSpc>
                <a:spcPct val="80000"/>
              </a:lnSpc>
            </a:pPr>
            <a:endParaRPr lang="en-US" sz="1200" dirty="0">
              <a:latin typeface="Calibri"/>
              <a:ea typeface="ＭＳ Ｐゴシック" pitchFamily="34" charset="-128"/>
              <a:cs typeface="Calibri"/>
            </a:endParaRPr>
          </a:p>
          <a:p>
            <a:pPr lvl="1">
              <a:lnSpc>
                <a:spcPct val="80000"/>
              </a:lnSpc>
            </a:pPr>
            <a:r>
              <a:rPr lang="en-US" sz="2000" dirty="0">
                <a:latin typeface="Calibri"/>
                <a:ea typeface="ＭＳ Ｐゴシック" pitchFamily="34" charset="-128"/>
                <a:cs typeface="Calibri"/>
              </a:rPr>
              <a:t>[No, they tend to correlated by the hidden state]</a:t>
            </a:r>
          </a:p>
        </p:txBody>
      </p:sp>
      <p:sp>
        <p:nvSpPr>
          <p:cNvPr id="41987" name="Oval 4"/>
          <p:cNvSpPr>
            <a:spLocks noChangeArrowheads="1"/>
          </p:cNvSpPr>
          <p:nvPr/>
        </p:nvSpPr>
        <p:spPr bwMode="auto">
          <a:xfrm>
            <a:off x="7848600" y="3200400"/>
            <a:ext cx="533400" cy="533400"/>
          </a:xfrm>
          <a:prstGeom prst="ellipse">
            <a:avLst/>
          </a:prstGeom>
          <a:solidFill>
            <a:schemeClr val="bg1"/>
          </a:solidFill>
          <a:ln w="28575">
            <a:solidFill>
              <a:schemeClr val="bg1"/>
            </a:solidFill>
            <a:round/>
            <a:headEnd/>
            <a:tailEnd/>
          </a:ln>
        </p:spPr>
        <p:txBody>
          <a:bodyPr wrap="none" anchor="ctr"/>
          <a:lstStyle/>
          <a:p>
            <a:pPr algn="ctr"/>
            <a:r>
              <a:rPr lang="en-US" sz="2400" i="1">
                <a:solidFill>
                  <a:schemeClr val="bg1"/>
                </a:solidFill>
                <a:latin typeface="Calibri"/>
                <a:cs typeface="Calibri"/>
              </a:rPr>
              <a:t>X</a:t>
            </a:r>
            <a:r>
              <a:rPr lang="en-US" sz="2400" baseline="-25000">
                <a:solidFill>
                  <a:schemeClr val="bg1"/>
                </a:solidFill>
                <a:latin typeface="Calibri"/>
                <a:cs typeface="Calibri"/>
              </a:rPr>
              <a:t>5</a:t>
            </a:r>
          </a:p>
        </p:txBody>
      </p:sp>
      <p:cxnSp>
        <p:nvCxnSpPr>
          <p:cNvPr id="41988" name="AutoShape 5"/>
          <p:cNvCxnSpPr>
            <a:cxnSpLocks noChangeShapeType="1"/>
            <a:stCxn id="41987" idx="4"/>
            <a:endCxn id="42003" idx="0"/>
          </p:cNvCxnSpPr>
          <p:nvPr/>
        </p:nvCxnSpPr>
        <p:spPr bwMode="auto">
          <a:xfrm>
            <a:off x="8115300" y="3748088"/>
            <a:ext cx="0" cy="504825"/>
          </a:xfrm>
          <a:prstGeom prst="straightConnector1">
            <a:avLst/>
          </a:prstGeom>
          <a:noFill/>
          <a:ln w="28575">
            <a:solidFill>
              <a:schemeClr val="bg1"/>
            </a:solidFill>
            <a:round/>
            <a:headEnd/>
            <a:tailEnd type="triangle" w="lg" len="lg"/>
          </a:ln>
          <a:extLst>
            <a:ext uri="{909E8E84-426E-40dd-AFC4-6F175D3DCCD1}">
              <a14:hiddenFill xmlns:a14="http://schemas.microsoft.com/office/drawing/2010/main" xmlns="">
                <a:noFill/>
              </a14:hiddenFill>
            </a:ext>
          </a:extLst>
        </p:spPr>
      </p:cxnSp>
      <p:sp>
        <p:nvSpPr>
          <p:cNvPr id="41989" name="Oval 6"/>
          <p:cNvSpPr>
            <a:spLocks noChangeArrowheads="1"/>
          </p:cNvSpPr>
          <p:nvPr/>
        </p:nvSpPr>
        <p:spPr bwMode="auto">
          <a:xfrm>
            <a:off x="4495800" y="32004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X</a:t>
            </a:r>
            <a:r>
              <a:rPr lang="en-US" sz="2400" baseline="-25000">
                <a:latin typeface="Calibri"/>
                <a:cs typeface="Calibri"/>
              </a:rPr>
              <a:t>2</a:t>
            </a:r>
          </a:p>
        </p:txBody>
      </p:sp>
      <p:cxnSp>
        <p:nvCxnSpPr>
          <p:cNvPr id="41990" name="AutoShape 7"/>
          <p:cNvCxnSpPr>
            <a:cxnSpLocks noChangeShapeType="1"/>
            <a:stCxn id="41989" idx="4"/>
            <a:endCxn id="42000" idx="0"/>
          </p:cNvCxnSpPr>
          <p:nvPr/>
        </p:nvCxnSpPr>
        <p:spPr bwMode="auto">
          <a:xfrm>
            <a:off x="4762500" y="3748088"/>
            <a:ext cx="0" cy="504825"/>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41991" name="Oval 8"/>
          <p:cNvSpPr>
            <a:spLocks noChangeArrowheads="1"/>
          </p:cNvSpPr>
          <p:nvPr/>
        </p:nvSpPr>
        <p:spPr bwMode="auto">
          <a:xfrm>
            <a:off x="3581400" y="42672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E</a:t>
            </a:r>
            <a:r>
              <a:rPr lang="en-US" sz="2400" baseline="-25000">
                <a:latin typeface="Calibri"/>
                <a:cs typeface="Calibri"/>
              </a:rPr>
              <a:t>1</a:t>
            </a:r>
          </a:p>
        </p:txBody>
      </p:sp>
      <p:cxnSp>
        <p:nvCxnSpPr>
          <p:cNvPr id="41992" name="AutoShape 9"/>
          <p:cNvCxnSpPr>
            <a:cxnSpLocks noChangeShapeType="1"/>
            <a:stCxn id="41993" idx="6"/>
            <a:endCxn id="41989" idx="2"/>
          </p:cNvCxnSpPr>
          <p:nvPr/>
        </p:nvCxnSpPr>
        <p:spPr bwMode="auto">
          <a:xfrm>
            <a:off x="4129088" y="3467100"/>
            <a:ext cx="352425"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41993" name="Oval 10"/>
          <p:cNvSpPr>
            <a:spLocks noChangeArrowheads="1"/>
          </p:cNvSpPr>
          <p:nvPr/>
        </p:nvSpPr>
        <p:spPr bwMode="auto">
          <a:xfrm>
            <a:off x="3581400" y="32004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X</a:t>
            </a:r>
            <a:r>
              <a:rPr lang="en-US" sz="2400" baseline="-25000">
                <a:latin typeface="Calibri"/>
                <a:cs typeface="Calibri"/>
              </a:rPr>
              <a:t>1</a:t>
            </a:r>
          </a:p>
        </p:txBody>
      </p:sp>
      <p:cxnSp>
        <p:nvCxnSpPr>
          <p:cNvPr id="41994" name="AutoShape 11"/>
          <p:cNvCxnSpPr>
            <a:cxnSpLocks noChangeShapeType="1"/>
            <a:stCxn id="41993" idx="4"/>
            <a:endCxn id="41991" idx="0"/>
          </p:cNvCxnSpPr>
          <p:nvPr/>
        </p:nvCxnSpPr>
        <p:spPr bwMode="auto">
          <a:xfrm>
            <a:off x="3848100" y="3748088"/>
            <a:ext cx="0" cy="504825"/>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41995" name="Oval 12"/>
          <p:cNvSpPr>
            <a:spLocks noChangeArrowheads="1"/>
          </p:cNvSpPr>
          <p:nvPr/>
        </p:nvSpPr>
        <p:spPr bwMode="auto">
          <a:xfrm>
            <a:off x="5410200" y="32004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X</a:t>
            </a:r>
            <a:r>
              <a:rPr lang="en-US" sz="2400" baseline="-25000">
                <a:latin typeface="Calibri"/>
                <a:cs typeface="Calibri"/>
              </a:rPr>
              <a:t>3</a:t>
            </a:r>
          </a:p>
        </p:txBody>
      </p:sp>
      <p:cxnSp>
        <p:nvCxnSpPr>
          <p:cNvPr id="41996" name="AutoShape 13"/>
          <p:cNvCxnSpPr>
            <a:cxnSpLocks noChangeShapeType="1"/>
            <a:stCxn id="41995" idx="6"/>
            <a:endCxn id="41998" idx="2"/>
          </p:cNvCxnSpPr>
          <p:nvPr/>
        </p:nvCxnSpPr>
        <p:spPr bwMode="auto">
          <a:xfrm>
            <a:off x="5957888" y="3467100"/>
            <a:ext cx="352425"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cxnSp>
        <p:nvCxnSpPr>
          <p:cNvPr id="41997" name="AutoShape 14"/>
          <p:cNvCxnSpPr>
            <a:cxnSpLocks noChangeShapeType="1"/>
            <a:stCxn id="41989" idx="6"/>
            <a:endCxn id="41995" idx="2"/>
          </p:cNvCxnSpPr>
          <p:nvPr/>
        </p:nvCxnSpPr>
        <p:spPr bwMode="auto">
          <a:xfrm>
            <a:off x="5043488" y="3467100"/>
            <a:ext cx="352425"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41998" name="Oval 15"/>
          <p:cNvSpPr>
            <a:spLocks noChangeArrowheads="1"/>
          </p:cNvSpPr>
          <p:nvPr/>
        </p:nvSpPr>
        <p:spPr bwMode="auto">
          <a:xfrm>
            <a:off x="6324600" y="32004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X</a:t>
            </a:r>
            <a:r>
              <a:rPr lang="en-US" sz="2400" baseline="-25000">
                <a:latin typeface="Calibri"/>
                <a:cs typeface="Calibri"/>
              </a:rPr>
              <a:t>4</a:t>
            </a:r>
          </a:p>
        </p:txBody>
      </p:sp>
      <p:cxnSp>
        <p:nvCxnSpPr>
          <p:cNvPr id="41999" name="AutoShape 16"/>
          <p:cNvCxnSpPr>
            <a:cxnSpLocks noChangeShapeType="1"/>
            <a:stCxn id="41998" idx="6"/>
            <a:endCxn id="41987" idx="2"/>
          </p:cNvCxnSpPr>
          <p:nvPr/>
        </p:nvCxnSpPr>
        <p:spPr bwMode="auto">
          <a:xfrm>
            <a:off x="6872288" y="3467100"/>
            <a:ext cx="962025" cy="0"/>
          </a:xfrm>
          <a:prstGeom prst="straightConnector1">
            <a:avLst/>
          </a:prstGeom>
          <a:noFill/>
          <a:ln w="28575">
            <a:solidFill>
              <a:schemeClr val="tx1"/>
            </a:solidFill>
            <a:prstDash val="dash"/>
            <a:round/>
            <a:headEnd/>
            <a:tailEnd type="triangle" w="lg" len="lg"/>
          </a:ln>
          <a:extLst>
            <a:ext uri="{909E8E84-426E-40dd-AFC4-6F175D3DCCD1}">
              <a14:hiddenFill xmlns:a14="http://schemas.microsoft.com/office/drawing/2010/main" xmlns="">
                <a:noFill/>
              </a14:hiddenFill>
            </a:ext>
          </a:extLst>
        </p:spPr>
      </p:cxnSp>
      <p:sp>
        <p:nvSpPr>
          <p:cNvPr id="42000" name="Oval 17"/>
          <p:cNvSpPr>
            <a:spLocks noChangeArrowheads="1"/>
          </p:cNvSpPr>
          <p:nvPr/>
        </p:nvSpPr>
        <p:spPr bwMode="auto">
          <a:xfrm>
            <a:off x="4495800" y="42672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E</a:t>
            </a:r>
            <a:r>
              <a:rPr lang="en-US" sz="2400" baseline="-25000">
                <a:latin typeface="Calibri"/>
                <a:cs typeface="Calibri"/>
              </a:rPr>
              <a:t>2</a:t>
            </a:r>
          </a:p>
        </p:txBody>
      </p:sp>
      <p:sp>
        <p:nvSpPr>
          <p:cNvPr id="42001" name="Oval 18"/>
          <p:cNvSpPr>
            <a:spLocks noChangeArrowheads="1"/>
          </p:cNvSpPr>
          <p:nvPr/>
        </p:nvSpPr>
        <p:spPr bwMode="auto">
          <a:xfrm>
            <a:off x="5410200" y="42672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E</a:t>
            </a:r>
            <a:r>
              <a:rPr lang="en-US" sz="2400" baseline="-25000">
                <a:latin typeface="Calibri"/>
                <a:cs typeface="Calibri"/>
              </a:rPr>
              <a:t>3</a:t>
            </a:r>
          </a:p>
        </p:txBody>
      </p:sp>
      <p:sp>
        <p:nvSpPr>
          <p:cNvPr id="42002" name="Oval 19"/>
          <p:cNvSpPr>
            <a:spLocks noChangeArrowheads="1"/>
          </p:cNvSpPr>
          <p:nvPr/>
        </p:nvSpPr>
        <p:spPr bwMode="auto">
          <a:xfrm>
            <a:off x="6324600" y="42672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E</a:t>
            </a:r>
            <a:r>
              <a:rPr lang="en-US" sz="2400" baseline="-25000">
                <a:latin typeface="Calibri"/>
                <a:cs typeface="Calibri"/>
              </a:rPr>
              <a:t>4</a:t>
            </a:r>
          </a:p>
        </p:txBody>
      </p:sp>
      <p:sp>
        <p:nvSpPr>
          <p:cNvPr id="42003" name="Oval 20"/>
          <p:cNvSpPr>
            <a:spLocks noChangeArrowheads="1"/>
          </p:cNvSpPr>
          <p:nvPr/>
        </p:nvSpPr>
        <p:spPr bwMode="auto">
          <a:xfrm>
            <a:off x="7848600" y="4267200"/>
            <a:ext cx="533400" cy="533400"/>
          </a:xfrm>
          <a:prstGeom prst="ellipse">
            <a:avLst/>
          </a:prstGeom>
          <a:solidFill>
            <a:schemeClr val="bg1"/>
          </a:solidFill>
          <a:ln w="28575">
            <a:solidFill>
              <a:schemeClr val="bg1"/>
            </a:solidFill>
            <a:round/>
            <a:headEnd/>
            <a:tailEnd/>
          </a:ln>
        </p:spPr>
        <p:txBody>
          <a:bodyPr wrap="none" anchor="ctr"/>
          <a:lstStyle/>
          <a:p>
            <a:pPr algn="ctr"/>
            <a:r>
              <a:rPr lang="en-US" sz="2400" i="1">
                <a:solidFill>
                  <a:schemeClr val="bg1"/>
                </a:solidFill>
                <a:latin typeface="Calibri"/>
                <a:cs typeface="Calibri"/>
              </a:rPr>
              <a:t>E</a:t>
            </a:r>
            <a:r>
              <a:rPr lang="en-US" sz="2400" baseline="-25000">
                <a:solidFill>
                  <a:schemeClr val="bg1"/>
                </a:solidFill>
                <a:latin typeface="Calibri"/>
                <a:cs typeface="Calibri"/>
              </a:rPr>
              <a:t>5</a:t>
            </a:r>
          </a:p>
        </p:txBody>
      </p:sp>
      <p:cxnSp>
        <p:nvCxnSpPr>
          <p:cNvPr id="42004" name="AutoShape 21"/>
          <p:cNvCxnSpPr>
            <a:cxnSpLocks noChangeShapeType="1"/>
            <a:stCxn id="41995" idx="4"/>
            <a:endCxn id="42001" idx="0"/>
          </p:cNvCxnSpPr>
          <p:nvPr/>
        </p:nvCxnSpPr>
        <p:spPr bwMode="auto">
          <a:xfrm>
            <a:off x="5676900" y="3748088"/>
            <a:ext cx="0" cy="504825"/>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cxnSp>
        <p:nvCxnSpPr>
          <p:cNvPr id="42005" name="AutoShape 22"/>
          <p:cNvCxnSpPr>
            <a:cxnSpLocks noChangeShapeType="1"/>
            <a:stCxn id="41998" idx="4"/>
            <a:endCxn id="42002" idx="0"/>
          </p:cNvCxnSpPr>
          <p:nvPr/>
        </p:nvCxnSpPr>
        <p:spPr bwMode="auto">
          <a:xfrm>
            <a:off x="6591300" y="3748088"/>
            <a:ext cx="0" cy="504825"/>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23863810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73507">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p:txBody>
          <a:bodyPr/>
          <a:lstStyle/>
          <a:p>
            <a:r>
              <a:rPr lang="en-US">
                <a:ea typeface="ＭＳ Ｐゴシック" pitchFamily="34" charset="-128"/>
              </a:rPr>
              <a:t>Real HMM Examples</a:t>
            </a:r>
          </a:p>
        </p:txBody>
      </p:sp>
      <p:sp>
        <p:nvSpPr>
          <p:cNvPr id="43010" name="Rectangle 3"/>
          <p:cNvSpPr>
            <a:spLocks noGrp="1" noChangeArrowheads="1"/>
          </p:cNvSpPr>
          <p:nvPr>
            <p:ph idx="1"/>
          </p:nvPr>
        </p:nvSpPr>
        <p:spPr>
          <a:xfrm>
            <a:off x="1447800" y="1397001"/>
            <a:ext cx="10337800" cy="4729164"/>
          </a:xfrm>
        </p:spPr>
        <p:txBody>
          <a:bodyPr/>
          <a:lstStyle/>
          <a:p>
            <a:pPr>
              <a:lnSpc>
                <a:spcPct val="90000"/>
              </a:lnSpc>
            </a:pPr>
            <a:r>
              <a:rPr lang="en-US" sz="2400" dirty="0">
                <a:ea typeface="ＭＳ Ｐゴシック" pitchFamily="34" charset="-128"/>
              </a:rPr>
              <a:t>Speech recognition HMMs:</a:t>
            </a:r>
          </a:p>
          <a:p>
            <a:pPr lvl="1">
              <a:lnSpc>
                <a:spcPct val="90000"/>
              </a:lnSpc>
            </a:pPr>
            <a:r>
              <a:rPr lang="en-US" sz="2000" dirty="0">
                <a:ea typeface="ＭＳ Ｐゴシック" pitchFamily="34" charset="-128"/>
              </a:rPr>
              <a:t>Observations are acoustic signals (continuous valued)</a:t>
            </a:r>
          </a:p>
          <a:p>
            <a:pPr lvl="1">
              <a:lnSpc>
                <a:spcPct val="90000"/>
              </a:lnSpc>
            </a:pPr>
            <a:r>
              <a:rPr lang="en-US" sz="2000" dirty="0">
                <a:ea typeface="ＭＳ Ｐゴシック" pitchFamily="34" charset="-128"/>
              </a:rPr>
              <a:t>States are specific positions in specific words (so, tens of thousands)</a:t>
            </a:r>
          </a:p>
          <a:p>
            <a:pPr lvl="1">
              <a:lnSpc>
                <a:spcPct val="90000"/>
              </a:lnSpc>
            </a:pPr>
            <a:endParaRPr lang="en-US" sz="2000" dirty="0">
              <a:ea typeface="ＭＳ Ｐゴシック" pitchFamily="34" charset="-128"/>
            </a:endParaRPr>
          </a:p>
          <a:p>
            <a:pPr>
              <a:lnSpc>
                <a:spcPct val="90000"/>
              </a:lnSpc>
            </a:pPr>
            <a:r>
              <a:rPr lang="en-US" sz="2400" dirty="0">
                <a:ea typeface="ＭＳ Ｐゴシック" pitchFamily="34" charset="-128"/>
              </a:rPr>
              <a:t>Machine translation HMMs:</a:t>
            </a:r>
          </a:p>
          <a:p>
            <a:pPr lvl="1">
              <a:lnSpc>
                <a:spcPct val="90000"/>
              </a:lnSpc>
            </a:pPr>
            <a:r>
              <a:rPr lang="en-US" sz="2000" dirty="0">
                <a:ea typeface="ＭＳ Ｐゴシック" pitchFamily="34" charset="-128"/>
              </a:rPr>
              <a:t>Observations are words (tens of thousands)</a:t>
            </a:r>
          </a:p>
          <a:p>
            <a:pPr lvl="1">
              <a:lnSpc>
                <a:spcPct val="90000"/>
              </a:lnSpc>
            </a:pPr>
            <a:r>
              <a:rPr lang="en-US" sz="2000" dirty="0">
                <a:ea typeface="ＭＳ Ｐゴシック" pitchFamily="34" charset="-128"/>
              </a:rPr>
              <a:t>States are translation options</a:t>
            </a:r>
          </a:p>
          <a:p>
            <a:pPr lvl="1">
              <a:lnSpc>
                <a:spcPct val="90000"/>
              </a:lnSpc>
            </a:pPr>
            <a:endParaRPr lang="en-US" sz="2000" dirty="0">
              <a:ea typeface="ＭＳ Ｐゴシック" pitchFamily="34" charset="-128"/>
            </a:endParaRPr>
          </a:p>
          <a:p>
            <a:pPr>
              <a:lnSpc>
                <a:spcPct val="90000"/>
              </a:lnSpc>
            </a:pPr>
            <a:r>
              <a:rPr lang="en-US" sz="2400" dirty="0">
                <a:ea typeface="ＭＳ Ｐゴシック" pitchFamily="34" charset="-128"/>
              </a:rPr>
              <a:t>Robot tracking:</a:t>
            </a:r>
          </a:p>
          <a:p>
            <a:pPr lvl="1">
              <a:lnSpc>
                <a:spcPct val="90000"/>
              </a:lnSpc>
            </a:pPr>
            <a:r>
              <a:rPr lang="en-US" sz="2000" dirty="0">
                <a:ea typeface="ＭＳ Ｐゴシック" pitchFamily="34" charset="-128"/>
              </a:rPr>
              <a:t>Observations are range readings (continuous)</a:t>
            </a:r>
          </a:p>
          <a:p>
            <a:pPr lvl="1">
              <a:lnSpc>
                <a:spcPct val="90000"/>
              </a:lnSpc>
            </a:pPr>
            <a:r>
              <a:rPr lang="en-US" sz="2000" dirty="0">
                <a:ea typeface="ＭＳ Ｐゴシック" pitchFamily="34" charset="-128"/>
              </a:rPr>
              <a:t>States are positions on a map (continuous)</a:t>
            </a:r>
          </a:p>
          <a:p>
            <a:pPr lvl="1">
              <a:lnSpc>
                <a:spcPct val="90000"/>
              </a:lnSpc>
            </a:pPr>
            <a:endParaRPr lang="en-US" sz="2000" dirty="0">
              <a:ea typeface="ＭＳ Ｐゴシック" pitchFamily="34" charset="-128"/>
            </a:endParaRPr>
          </a:p>
        </p:txBody>
      </p:sp>
    </p:spTree>
    <p:extLst>
      <p:ext uri="{BB962C8B-B14F-4D97-AF65-F5344CB8AC3E}">
        <p14:creationId xmlns:p14="http://schemas.microsoft.com/office/powerpoint/2010/main" val="2376026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p:txBody>
          <a:bodyPr/>
          <a:lstStyle/>
          <a:p>
            <a:r>
              <a:rPr lang="en-US">
                <a:ea typeface="ＭＳ Ｐゴシック" pitchFamily="34" charset="-128"/>
              </a:rPr>
              <a:t>Filtering / Monitoring</a:t>
            </a:r>
          </a:p>
        </p:txBody>
      </p:sp>
      <p:sp>
        <p:nvSpPr>
          <p:cNvPr id="44034" name="Rectangle 3"/>
          <p:cNvSpPr>
            <a:spLocks noGrp="1" noChangeArrowheads="1"/>
          </p:cNvSpPr>
          <p:nvPr>
            <p:ph idx="1"/>
          </p:nvPr>
        </p:nvSpPr>
        <p:spPr>
          <a:xfrm>
            <a:off x="1905000" y="1523999"/>
            <a:ext cx="8458200" cy="4602165"/>
          </a:xfrm>
        </p:spPr>
        <p:txBody>
          <a:bodyPr/>
          <a:lstStyle/>
          <a:p>
            <a:r>
              <a:rPr lang="en-US" sz="2400" dirty="0">
                <a:ea typeface="ＭＳ Ｐゴシック" pitchFamily="34" charset="-128"/>
              </a:rPr>
              <a:t>Filtering, or monitoring, is the task of tracking the distribution </a:t>
            </a:r>
            <a:r>
              <a:rPr lang="en-US" sz="2400" dirty="0" err="1">
                <a:ea typeface="ＭＳ Ｐゴシック" pitchFamily="34" charset="-128"/>
              </a:rPr>
              <a:t>B</a:t>
            </a:r>
            <a:r>
              <a:rPr lang="en-US" sz="2400" baseline="-25000" dirty="0" err="1">
                <a:ea typeface="ＭＳ Ｐゴシック" pitchFamily="34" charset="-128"/>
              </a:rPr>
              <a:t>t</a:t>
            </a:r>
            <a:r>
              <a:rPr lang="en-US" sz="2400" dirty="0">
                <a:ea typeface="ＭＳ Ｐゴシック" pitchFamily="34" charset="-128"/>
              </a:rPr>
              <a:t>(X) = </a:t>
            </a:r>
            <a:r>
              <a:rPr lang="en-US" sz="2400" dirty="0" err="1">
                <a:ea typeface="ＭＳ Ｐゴシック" pitchFamily="34" charset="-128"/>
              </a:rPr>
              <a:t>P</a:t>
            </a:r>
            <a:r>
              <a:rPr lang="en-US" sz="2400" baseline="-25000" dirty="0" err="1">
                <a:ea typeface="ＭＳ Ｐゴシック" pitchFamily="34" charset="-128"/>
              </a:rPr>
              <a:t>t</a:t>
            </a:r>
            <a:r>
              <a:rPr lang="en-US" sz="2400" dirty="0">
                <a:ea typeface="ＭＳ Ｐゴシック" pitchFamily="34" charset="-128"/>
              </a:rPr>
              <a:t>(</a:t>
            </a:r>
            <a:r>
              <a:rPr lang="en-US" sz="2400" dirty="0" err="1">
                <a:ea typeface="ＭＳ Ｐゴシック" pitchFamily="34" charset="-128"/>
              </a:rPr>
              <a:t>X</a:t>
            </a:r>
            <a:r>
              <a:rPr lang="en-US" sz="2400" baseline="-25000" dirty="0" err="1">
                <a:ea typeface="ＭＳ Ｐゴシック" pitchFamily="34" charset="-128"/>
              </a:rPr>
              <a:t>t</a:t>
            </a:r>
            <a:r>
              <a:rPr lang="en-US" sz="2400" dirty="0">
                <a:ea typeface="ＭＳ Ｐゴシック" pitchFamily="34" charset="-128"/>
              </a:rPr>
              <a:t> | e</a:t>
            </a:r>
            <a:r>
              <a:rPr lang="en-US" sz="2400" baseline="-25000" dirty="0">
                <a:ea typeface="ＭＳ Ｐゴシック" pitchFamily="34" charset="-128"/>
              </a:rPr>
              <a:t>1</a:t>
            </a:r>
            <a:r>
              <a:rPr lang="en-US" sz="2400" dirty="0">
                <a:ea typeface="ＭＳ Ｐゴシック" pitchFamily="34" charset="-128"/>
              </a:rPr>
              <a:t>, …, e</a:t>
            </a:r>
            <a:r>
              <a:rPr lang="en-US" sz="2400" baseline="-25000" dirty="0">
                <a:ea typeface="ＭＳ Ｐゴシック" pitchFamily="34" charset="-128"/>
              </a:rPr>
              <a:t>t</a:t>
            </a:r>
            <a:r>
              <a:rPr lang="en-US" sz="2400" dirty="0">
                <a:ea typeface="ＭＳ Ｐゴシック" pitchFamily="34" charset="-128"/>
              </a:rPr>
              <a:t>) (the belief state) over time</a:t>
            </a:r>
          </a:p>
          <a:p>
            <a:endParaRPr lang="en-US" sz="2400" dirty="0">
              <a:ea typeface="ＭＳ Ｐゴシック" pitchFamily="34" charset="-128"/>
            </a:endParaRPr>
          </a:p>
          <a:p>
            <a:r>
              <a:rPr lang="en-US" sz="2400" dirty="0">
                <a:ea typeface="ＭＳ Ｐゴシック" pitchFamily="34" charset="-128"/>
              </a:rPr>
              <a:t>We start with B</a:t>
            </a:r>
            <a:r>
              <a:rPr lang="en-US" sz="2400" baseline="-25000" dirty="0">
                <a:ea typeface="ＭＳ Ｐゴシック" pitchFamily="34" charset="-128"/>
              </a:rPr>
              <a:t>1</a:t>
            </a:r>
            <a:r>
              <a:rPr lang="en-US" sz="2400" dirty="0">
                <a:ea typeface="ＭＳ Ｐゴシック" pitchFamily="34" charset="-128"/>
              </a:rPr>
              <a:t>(X) in an initial setting, usually uniform</a:t>
            </a:r>
          </a:p>
          <a:p>
            <a:endParaRPr lang="en-US" sz="2400" dirty="0">
              <a:ea typeface="ＭＳ Ｐゴシック" pitchFamily="34" charset="-128"/>
            </a:endParaRPr>
          </a:p>
          <a:p>
            <a:r>
              <a:rPr lang="en-US" sz="2400" dirty="0">
                <a:ea typeface="ＭＳ Ｐゴシック" pitchFamily="34" charset="-128"/>
              </a:rPr>
              <a:t>As time passes, or we get observations, we update B(X)</a:t>
            </a:r>
          </a:p>
          <a:p>
            <a:endParaRPr lang="en-US" sz="2400" dirty="0">
              <a:ea typeface="ＭＳ Ｐゴシック" pitchFamily="34" charset="-128"/>
            </a:endParaRPr>
          </a:p>
          <a:p>
            <a:r>
              <a:rPr lang="en-US" sz="2400" dirty="0">
                <a:ea typeface="ＭＳ Ｐゴシック" pitchFamily="34" charset="-128"/>
              </a:rPr>
              <a:t>The </a:t>
            </a:r>
            <a:r>
              <a:rPr lang="en-US" sz="2400" dirty="0" err="1">
                <a:ea typeface="ＭＳ Ｐゴシック" pitchFamily="34" charset="-128"/>
              </a:rPr>
              <a:t>Kalman</a:t>
            </a:r>
            <a:r>
              <a:rPr lang="en-US" sz="2400" dirty="0">
                <a:ea typeface="ＭＳ Ｐゴシック" pitchFamily="34" charset="-128"/>
              </a:rPr>
              <a:t> filter was invented in the 60’</a:t>
            </a:r>
            <a:r>
              <a:rPr lang="en-US" altLang="ja-JP" sz="2400" dirty="0">
                <a:ea typeface="ＭＳ Ｐゴシック" pitchFamily="34" charset="-128"/>
              </a:rPr>
              <a:t>s and first implemented as a method of trajectory estimation for the Apollo program</a:t>
            </a:r>
          </a:p>
          <a:p>
            <a:pPr lvl="1"/>
            <a:endParaRPr lang="en-US" sz="2000" dirty="0">
              <a:ea typeface="ＭＳ Ｐゴシック" pitchFamily="34" charset="-128"/>
            </a:endParaRPr>
          </a:p>
          <a:p>
            <a:endParaRPr lang="en-US" sz="2400" dirty="0">
              <a:ea typeface="ＭＳ Ｐゴシック" pitchFamily="34" charset="-128"/>
            </a:endParaRPr>
          </a:p>
        </p:txBody>
      </p:sp>
    </p:spTree>
    <p:extLst>
      <p:ext uri="{BB962C8B-B14F-4D97-AF65-F5344CB8AC3E}">
        <p14:creationId xmlns:p14="http://schemas.microsoft.com/office/powerpoint/2010/main" val="18098533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type="title"/>
          </p:nvPr>
        </p:nvSpPr>
        <p:spPr/>
        <p:txBody>
          <a:bodyPr/>
          <a:lstStyle/>
          <a:p>
            <a:r>
              <a:rPr lang="en-US" sz="4000">
                <a:latin typeface="Calibri"/>
                <a:ea typeface="ＭＳ Ｐゴシック" pitchFamily="34" charset="-128"/>
                <a:cs typeface="Calibri"/>
              </a:rPr>
              <a:t>Example: Robot Localization</a:t>
            </a:r>
          </a:p>
        </p:txBody>
      </p:sp>
      <p:sp>
        <p:nvSpPr>
          <p:cNvPr id="47106" name="Rectangle 3"/>
          <p:cNvSpPr>
            <a:spLocks noGrp="1" noChangeArrowheads="1"/>
          </p:cNvSpPr>
          <p:nvPr>
            <p:ph idx="1"/>
          </p:nvPr>
        </p:nvSpPr>
        <p:spPr>
          <a:xfrm>
            <a:off x="628650" y="5334000"/>
            <a:ext cx="7772400" cy="1271588"/>
          </a:xfrm>
        </p:spPr>
        <p:txBody>
          <a:bodyPr/>
          <a:lstStyle/>
          <a:p>
            <a:pPr algn="ctr">
              <a:lnSpc>
                <a:spcPct val="90000"/>
              </a:lnSpc>
              <a:buFont typeface="Wingdings" pitchFamily="2" charset="2"/>
              <a:buNone/>
            </a:pPr>
            <a:r>
              <a:rPr lang="en-US" sz="2400" dirty="0">
                <a:latin typeface="Calibri"/>
                <a:ea typeface="ＭＳ Ｐゴシック" pitchFamily="34" charset="-128"/>
                <a:cs typeface="Calibri"/>
              </a:rPr>
              <a:t>t=0</a:t>
            </a:r>
          </a:p>
          <a:p>
            <a:pPr algn="ctr">
              <a:lnSpc>
                <a:spcPct val="90000"/>
              </a:lnSpc>
              <a:buFont typeface="Wingdings" pitchFamily="2" charset="2"/>
              <a:buNone/>
            </a:pPr>
            <a:r>
              <a:rPr lang="en-US" sz="2400" dirty="0">
                <a:latin typeface="Calibri"/>
                <a:ea typeface="ＭＳ Ｐゴシック" pitchFamily="34" charset="-128"/>
                <a:cs typeface="Calibri"/>
              </a:rPr>
              <a:t>Sensor model: can read in which directions there is a wall, never more than 1 mistake</a:t>
            </a:r>
          </a:p>
          <a:p>
            <a:pPr algn="ctr">
              <a:lnSpc>
                <a:spcPct val="90000"/>
              </a:lnSpc>
              <a:buFont typeface="Wingdings" pitchFamily="2" charset="2"/>
              <a:buNone/>
            </a:pPr>
            <a:r>
              <a:rPr lang="en-US" sz="2400" dirty="0">
                <a:latin typeface="Calibri"/>
                <a:ea typeface="ＭＳ Ｐゴシック" pitchFamily="34" charset="-128"/>
                <a:cs typeface="Calibri"/>
              </a:rPr>
              <a:t>Motion model: may not execute action with small prob.</a:t>
            </a:r>
          </a:p>
        </p:txBody>
      </p:sp>
      <p:sp>
        <p:nvSpPr>
          <p:cNvPr id="47107" name="Rectangle 4"/>
          <p:cNvSpPr>
            <a:spLocks noChangeArrowheads="1"/>
          </p:cNvSpPr>
          <p:nvPr/>
        </p:nvSpPr>
        <p:spPr bwMode="auto">
          <a:xfrm>
            <a:off x="2286000" y="21336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08" name="Rectangle 5"/>
          <p:cNvSpPr>
            <a:spLocks noChangeArrowheads="1"/>
          </p:cNvSpPr>
          <p:nvPr/>
        </p:nvSpPr>
        <p:spPr bwMode="auto">
          <a:xfrm>
            <a:off x="2819400" y="21336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09" name="Rectangle 6"/>
          <p:cNvSpPr>
            <a:spLocks noChangeArrowheads="1"/>
          </p:cNvSpPr>
          <p:nvPr/>
        </p:nvSpPr>
        <p:spPr bwMode="auto">
          <a:xfrm>
            <a:off x="3352800" y="21336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10" name="Rectangle 7"/>
          <p:cNvSpPr>
            <a:spLocks noChangeArrowheads="1"/>
          </p:cNvSpPr>
          <p:nvPr/>
        </p:nvSpPr>
        <p:spPr bwMode="auto">
          <a:xfrm>
            <a:off x="3886200" y="21336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11" name="Rectangle 8"/>
          <p:cNvSpPr>
            <a:spLocks noChangeArrowheads="1"/>
          </p:cNvSpPr>
          <p:nvPr/>
        </p:nvSpPr>
        <p:spPr bwMode="auto">
          <a:xfrm>
            <a:off x="4419600" y="21336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12" name="Rectangle 9"/>
          <p:cNvSpPr>
            <a:spLocks noChangeArrowheads="1"/>
          </p:cNvSpPr>
          <p:nvPr/>
        </p:nvSpPr>
        <p:spPr bwMode="auto">
          <a:xfrm>
            <a:off x="4953000" y="21336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13" name="Rectangle 10"/>
          <p:cNvSpPr>
            <a:spLocks noChangeArrowheads="1"/>
          </p:cNvSpPr>
          <p:nvPr/>
        </p:nvSpPr>
        <p:spPr bwMode="auto">
          <a:xfrm>
            <a:off x="5486400" y="21336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14" name="Rectangle 11"/>
          <p:cNvSpPr>
            <a:spLocks noChangeArrowheads="1"/>
          </p:cNvSpPr>
          <p:nvPr/>
        </p:nvSpPr>
        <p:spPr bwMode="auto">
          <a:xfrm>
            <a:off x="6019800" y="21336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15" name="Rectangle 12"/>
          <p:cNvSpPr>
            <a:spLocks noChangeArrowheads="1"/>
          </p:cNvSpPr>
          <p:nvPr/>
        </p:nvSpPr>
        <p:spPr bwMode="auto">
          <a:xfrm>
            <a:off x="2286000" y="26670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16" name="Rectangle 13"/>
          <p:cNvSpPr>
            <a:spLocks noChangeArrowheads="1"/>
          </p:cNvSpPr>
          <p:nvPr/>
        </p:nvSpPr>
        <p:spPr bwMode="auto">
          <a:xfrm>
            <a:off x="4953000" y="26670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17" name="Rectangle 14"/>
          <p:cNvSpPr>
            <a:spLocks noChangeArrowheads="1"/>
          </p:cNvSpPr>
          <p:nvPr/>
        </p:nvSpPr>
        <p:spPr bwMode="auto">
          <a:xfrm>
            <a:off x="6019800" y="26670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18" name="Rectangle 15"/>
          <p:cNvSpPr>
            <a:spLocks noChangeArrowheads="1"/>
          </p:cNvSpPr>
          <p:nvPr/>
        </p:nvSpPr>
        <p:spPr bwMode="auto">
          <a:xfrm>
            <a:off x="2286000" y="32004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19" name="Rectangle 16"/>
          <p:cNvSpPr>
            <a:spLocks noChangeArrowheads="1"/>
          </p:cNvSpPr>
          <p:nvPr/>
        </p:nvSpPr>
        <p:spPr bwMode="auto">
          <a:xfrm>
            <a:off x="4953000" y="32004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20" name="Rectangle 17"/>
          <p:cNvSpPr>
            <a:spLocks noChangeArrowheads="1"/>
          </p:cNvSpPr>
          <p:nvPr/>
        </p:nvSpPr>
        <p:spPr bwMode="auto">
          <a:xfrm>
            <a:off x="6019800" y="32004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21" name="Rectangle 18"/>
          <p:cNvSpPr>
            <a:spLocks noChangeArrowheads="1"/>
          </p:cNvSpPr>
          <p:nvPr/>
        </p:nvSpPr>
        <p:spPr bwMode="auto">
          <a:xfrm>
            <a:off x="2286000" y="37338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22" name="Rectangle 19"/>
          <p:cNvSpPr>
            <a:spLocks noChangeArrowheads="1"/>
          </p:cNvSpPr>
          <p:nvPr/>
        </p:nvSpPr>
        <p:spPr bwMode="auto">
          <a:xfrm>
            <a:off x="2819400" y="37338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23" name="Rectangle 20"/>
          <p:cNvSpPr>
            <a:spLocks noChangeArrowheads="1"/>
          </p:cNvSpPr>
          <p:nvPr/>
        </p:nvSpPr>
        <p:spPr bwMode="auto">
          <a:xfrm>
            <a:off x="3352800" y="37338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24" name="Rectangle 21"/>
          <p:cNvSpPr>
            <a:spLocks noChangeArrowheads="1"/>
          </p:cNvSpPr>
          <p:nvPr/>
        </p:nvSpPr>
        <p:spPr bwMode="auto">
          <a:xfrm>
            <a:off x="3886200" y="37338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25" name="Rectangle 22"/>
          <p:cNvSpPr>
            <a:spLocks noChangeArrowheads="1"/>
          </p:cNvSpPr>
          <p:nvPr/>
        </p:nvSpPr>
        <p:spPr bwMode="auto">
          <a:xfrm>
            <a:off x="4419600" y="37338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26" name="Rectangle 23"/>
          <p:cNvSpPr>
            <a:spLocks noChangeArrowheads="1"/>
          </p:cNvSpPr>
          <p:nvPr/>
        </p:nvSpPr>
        <p:spPr bwMode="auto">
          <a:xfrm>
            <a:off x="4953000" y="37338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27" name="Rectangle 24"/>
          <p:cNvSpPr>
            <a:spLocks noChangeArrowheads="1"/>
          </p:cNvSpPr>
          <p:nvPr/>
        </p:nvSpPr>
        <p:spPr bwMode="auto">
          <a:xfrm>
            <a:off x="5486400" y="37338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28" name="Rectangle 25"/>
          <p:cNvSpPr>
            <a:spLocks noChangeArrowheads="1"/>
          </p:cNvSpPr>
          <p:nvPr/>
        </p:nvSpPr>
        <p:spPr bwMode="auto">
          <a:xfrm>
            <a:off x="6019800" y="37338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29" name="Rectangle 26"/>
          <p:cNvSpPr>
            <a:spLocks noChangeArrowheads="1"/>
          </p:cNvSpPr>
          <p:nvPr/>
        </p:nvSpPr>
        <p:spPr bwMode="auto">
          <a:xfrm>
            <a:off x="2819400" y="2667000"/>
            <a:ext cx="2133600" cy="1066800"/>
          </a:xfrm>
          <a:prstGeom prst="rect">
            <a:avLst/>
          </a:prstGeom>
          <a:solidFill>
            <a:schemeClr val="bg1"/>
          </a:solidFill>
          <a:ln w="38100">
            <a:solidFill>
              <a:schemeClr val="tx1"/>
            </a:solidFill>
            <a:miter lim="800000"/>
            <a:headEnd/>
            <a:tailEnd/>
          </a:ln>
        </p:spPr>
        <p:txBody>
          <a:bodyPr wrap="none" anchor="ctr"/>
          <a:lstStyle/>
          <a:p>
            <a:endParaRPr lang="en-US">
              <a:latin typeface="Calibri"/>
              <a:cs typeface="Calibri"/>
            </a:endParaRPr>
          </a:p>
        </p:txBody>
      </p:sp>
      <p:sp>
        <p:nvSpPr>
          <p:cNvPr id="47130" name="Rectangle 27"/>
          <p:cNvSpPr>
            <a:spLocks noChangeArrowheads="1"/>
          </p:cNvSpPr>
          <p:nvPr/>
        </p:nvSpPr>
        <p:spPr bwMode="auto">
          <a:xfrm>
            <a:off x="2286000" y="2133600"/>
            <a:ext cx="4267200" cy="2133600"/>
          </a:xfrm>
          <a:prstGeom prst="rect">
            <a:avLst/>
          </a:prstGeom>
          <a:noFill/>
          <a:ln w="381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47131" name="Rectangle 28"/>
          <p:cNvSpPr>
            <a:spLocks noChangeArrowheads="1"/>
          </p:cNvSpPr>
          <p:nvPr/>
        </p:nvSpPr>
        <p:spPr bwMode="auto">
          <a:xfrm>
            <a:off x="5486400" y="2667000"/>
            <a:ext cx="533400" cy="1066800"/>
          </a:xfrm>
          <a:prstGeom prst="rect">
            <a:avLst/>
          </a:prstGeom>
          <a:noFill/>
          <a:ln w="381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47132" name="Rectangle 29"/>
          <p:cNvSpPr>
            <a:spLocks noChangeArrowheads="1"/>
          </p:cNvSpPr>
          <p:nvPr/>
        </p:nvSpPr>
        <p:spPr bwMode="auto">
          <a:xfrm>
            <a:off x="2286000" y="4724400"/>
            <a:ext cx="4267200" cy="228600"/>
          </a:xfrm>
          <a:prstGeom prst="rect">
            <a:avLst/>
          </a:prstGeom>
          <a:gradFill rotWithShape="0">
            <a:gsLst>
              <a:gs pos="0">
                <a:schemeClr val="bg1"/>
              </a:gs>
              <a:gs pos="100000">
                <a:schemeClr val="tx1"/>
              </a:gs>
            </a:gsLst>
            <a:lin ang="0" scaled="1"/>
          </a:gradFill>
          <a:ln w="9525">
            <a:solidFill>
              <a:schemeClr val="tx1"/>
            </a:solidFill>
            <a:miter lim="800000"/>
            <a:headEnd/>
            <a:tailEnd/>
          </a:ln>
        </p:spPr>
        <p:txBody>
          <a:bodyPr wrap="none" anchor="ctr"/>
          <a:lstStyle/>
          <a:p>
            <a:endParaRPr lang="en-US">
              <a:latin typeface="Calibri"/>
              <a:cs typeface="Calibri"/>
            </a:endParaRPr>
          </a:p>
        </p:txBody>
      </p:sp>
      <p:sp>
        <p:nvSpPr>
          <p:cNvPr id="47133" name="Rectangle 30"/>
          <p:cNvSpPr>
            <a:spLocks noChangeArrowheads="1"/>
          </p:cNvSpPr>
          <p:nvPr/>
        </p:nvSpPr>
        <p:spPr bwMode="auto">
          <a:xfrm>
            <a:off x="4419600" y="4953000"/>
            <a:ext cx="21336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a:r>
              <a:rPr lang="de-DE" sz="2000">
                <a:latin typeface="Calibri"/>
                <a:cs typeface="Calibri"/>
              </a:rPr>
              <a:t>1</a:t>
            </a:r>
            <a:endParaRPr lang="en-US" sz="2000">
              <a:latin typeface="Calibri"/>
              <a:cs typeface="Calibri"/>
            </a:endParaRPr>
          </a:p>
        </p:txBody>
      </p:sp>
      <p:sp>
        <p:nvSpPr>
          <p:cNvPr id="47134" name="Rectangle 31"/>
          <p:cNvSpPr>
            <a:spLocks noChangeArrowheads="1"/>
          </p:cNvSpPr>
          <p:nvPr/>
        </p:nvSpPr>
        <p:spPr bwMode="auto">
          <a:xfrm>
            <a:off x="2286000" y="4953000"/>
            <a:ext cx="21336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r>
              <a:rPr lang="de-DE" sz="2000">
                <a:latin typeface="Calibri"/>
                <a:cs typeface="Calibri"/>
              </a:rPr>
              <a:t>0</a:t>
            </a:r>
            <a:endParaRPr lang="en-US" sz="2000">
              <a:latin typeface="Calibri"/>
              <a:cs typeface="Calibri"/>
            </a:endParaRPr>
          </a:p>
        </p:txBody>
      </p:sp>
      <p:sp>
        <p:nvSpPr>
          <p:cNvPr id="47135" name="Rectangle 32"/>
          <p:cNvSpPr>
            <a:spLocks noChangeArrowheads="1"/>
          </p:cNvSpPr>
          <p:nvPr/>
        </p:nvSpPr>
        <p:spPr bwMode="auto">
          <a:xfrm>
            <a:off x="762000" y="4953000"/>
            <a:ext cx="13716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r>
              <a:rPr lang="de-DE" sz="2000">
                <a:latin typeface="Calibri"/>
                <a:cs typeface="Calibri"/>
              </a:rPr>
              <a:t>Prob</a:t>
            </a:r>
            <a:endParaRPr lang="en-US" sz="2000">
              <a:latin typeface="Calibri"/>
              <a:cs typeface="Calibri"/>
            </a:endParaRPr>
          </a:p>
        </p:txBody>
      </p:sp>
      <p:sp>
        <p:nvSpPr>
          <p:cNvPr id="47136" name="Oval 33"/>
          <p:cNvSpPr>
            <a:spLocks noChangeArrowheads="1"/>
          </p:cNvSpPr>
          <p:nvPr/>
        </p:nvSpPr>
        <p:spPr bwMode="auto">
          <a:xfrm>
            <a:off x="2895600" y="2209800"/>
            <a:ext cx="381000" cy="381000"/>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47137" name="Line 34"/>
          <p:cNvSpPr>
            <a:spLocks noChangeShapeType="1"/>
          </p:cNvSpPr>
          <p:nvPr/>
        </p:nvSpPr>
        <p:spPr bwMode="auto">
          <a:xfrm flipV="1">
            <a:off x="3090863" y="1876425"/>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latin typeface="Calibri"/>
              <a:cs typeface="Calibri"/>
            </a:endParaRPr>
          </a:p>
        </p:txBody>
      </p:sp>
      <p:sp>
        <p:nvSpPr>
          <p:cNvPr id="47138" name="Line 35"/>
          <p:cNvSpPr>
            <a:spLocks noChangeShapeType="1"/>
          </p:cNvSpPr>
          <p:nvPr/>
        </p:nvSpPr>
        <p:spPr bwMode="auto">
          <a:xfrm>
            <a:off x="3086100" y="2586038"/>
            <a:ext cx="0" cy="257175"/>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latin typeface="Calibri"/>
              <a:cs typeface="Calibri"/>
            </a:endParaRPr>
          </a:p>
        </p:txBody>
      </p:sp>
      <p:sp>
        <p:nvSpPr>
          <p:cNvPr id="47139" name="Line 36"/>
          <p:cNvSpPr>
            <a:spLocks noChangeShapeType="1"/>
          </p:cNvSpPr>
          <p:nvPr/>
        </p:nvSpPr>
        <p:spPr bwMode="auto">
          <a:xfrm flipH="1">
            <a:off x="2643188" y="2400300"/>
            <a:ext cx="242887"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latin typeface="Calibri"/>
              <a:cs typeface="Calibri"/>
            </a:endParaRPr>
          </a:p>
        </p:txBody>
      </p:sp>
      <p:sp>
        <p:nvSpPr>
          <p:cNvPr id="47140" name="Line 37"/>
          <p:cNvSpPr>
            <a:spLocks noChangeShapeType="1"/>
          </p:cNvSpPr>
          <p:nvPr/>
        </p:nvSpPr>
        <p:spPr bwMode="auto">
          <a:xfrm flipH="1">
            <a:off x="3295650" y="2409825"/>
            <a:ext cx="242888" cy="0"/>
          </a:xfrm>
          <a:prstGeom prst="line">
            <a:avLst/>
          </a:prstGeom>
          <a:noFill/>
          <a:ln w="9525">
            <a:solidFill>
              <a:schemeClr val="tx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a:latin typeface="Calibri"/>
              <a:cs typeface="Calibri"/>
            </a:endParaRPr>
          </a:p>
        </p:txBody>
      </p:sp>
      <p:sp>
        <p:nvSpPr>
          <p:cNvPr id="47141" name="Text Box 38"/>
          <p:cNvSpPr txBox="1">
            <a:spLocks noChangeArrowheads="1"/>
          </p:cNvSpPr>
          <p:nvPr/>
        </p:nvSpPr>
        <p:spPr bwMode="auto">
          <a:xfrm>
            <a:off x="152400" y="1295400"/>
            <a:ext cx="1676400" cy="58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600" i="1" dirty="0">
                <a:latin typeface="Calibri"/>
                <a:cs typeface="Calibri"/>
              </a:rPr>
              <a:t>Example from </a:t>
            </a:r>
            <a:r>
              <a:rPr lang="de-DE" sz="1600" i="1" dirty="0">
                <a:latin typeface="Calibri"/>
                <a:cs typeface="Calibri"/>
              </a:rPr>
              <a:t>Michael Pfeiffer</a:t>
            </a:r>
            <a:endParaRPr lang="en-US" sz="1600" i="1" dirty="0">
              <a:latin typeface="Calibri"/>
              <a:cs typeface="Calibri"/>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5800" y="2057400"/>
            <a:ext cx="3536186" cy="2266325"/>
          </a:xfrm>
          <a:prstGeom prst="rect">
            <a:avLst/>
          </a:prstGeom>
        </p:spPr>
      </p:pic>
    </p:spTree>
    <p:extLst>
      <p:ext uri="{BB962C8B-B14F-4D97-AF65-F5344CB8AC3E}">
        <p14:creationId xmlns:p14="http://schemas.microsoft.com/office/powerpoint/2010/main" val="14234378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p:nvPr>
        </p:nvSpPr>
        <p:spPr/>
        <p:txBody>
          <a:bodyPr/>
          <a:lstStyle/>
          <a:p>
            <a:r>
              <a:rPr lang="en-US" sz="4000">
                <a:latin typeface="Calibri"/>
                <a:ea typeface="ＭＳ Ｐゴシック" pitchFamily="34" charset="-128"/>
                <a:cs typeface="Calibri"/>
              </a:rPr>
              <a:t>Example: Robot Localization</a:t>
            </a:r>
          </a:p>
        </p:txBody>
      </p:sp>
      <p:sp>
        <p:nvSpPr>
          <p:cNvPr id="49154" name="Rectangle 3"/>
          <p:cNvSpPr>
            <a:spLocks noGrp="1" noChangeArrowheads="1"/>
          </p:cNvSpPr>
          <p:nvPr>
            <p:ph idx="1"/>
          </p:nvPr>
        </p:nvSpPr>
        <p:spPr>
          <a:xfrm>
            <a:off x="381000" y="5257800"/>
            <a:ext cx="8534400" cy="1195388"/>
          </a:xfrm>
        </p:spPr>
        <p:txBody>
          <a:bodyPr/>
          <a:lstStyle/>
          <a:p>
            <a:pPr algn="ctr">
              <a:buFont typeface="Wingdings" pitchFamily="2" charset="2"/>
              <a:buNone/>
            </a:pPr>
            <a:r>
              <a:rPr lang="en-US" sz="2400" dirty="0">
                <a:latin typeface="Calibri"/>
                <a:ea typeface="ＭＳ Ｐゴシック" pitchFamily="34" charset="-128"/>
                <a:cs typeface="Calibri"/>
              </a:rPr>
              <a:t>t=1</a:t>
            </a:r>
          </a:p>
          <a:p>
            <a:pPr algn="ctr">
              <a:buFont typeface="Wingdings" pitchFamily="2" charset="2"/>
              <a:buNone/>
            </a:pPr>
            <a:r>
              <a:rPr lang="en-US" sz="2400" dirty="0">
                <a:latin typeface="Calibri"/>
                <a:ea typeface="ＭＳ Ｐゴシック" pitchFamily="34" charset="-128"/>
                <a:cs typeface="Calibri"/>
              </a:rPr>
              <a:t>Lighter grey: was possible to get the reading, but less likely b/c required 1 mistake</a:t>
            </a:r>
          </a:p>
        </p:txBody>
      </p:sp>
      <p:sp>
        <p:nvSpPr>
          <p:cNvPr id="49155" name="Rectangle 4"/>
          <p:cNvSpPr>
            <a:spLocks noChangeArrowheads="1"/>
          </p:cNvSpPr>
          <p:nvPr/>
        </p:nvSpPr>
        <p:spPr bwMode="auto">
          <a:xfrm>
            <a:off x="2286000" y="21336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49156" name="Rectangle 5"/>
          <p:cNvSpPr>
            <a:spLocks noChangeArrowheads="1"/>
          </p:cNvSpPr>
          <p:nvPr/>
        </p:nvSpPr>
        <p:spPr bwMode="auto">
          <a:xfrm>
            <a:off x="2819400" y="2133600"/>
            <a:ext cx="533400" cy="533400"/>
          </a:xfrm>
          <a:prstGeom prst="rect">
            <a:avLst/>
          </a:prstGeom>
          <a:solidFill>
            <a:srgbClr val="777777"/>
          </a:solidFill>
          <a:ln w="9525">
            <a:solidFill>
              <a:schemeClr val="tx1"/>
            </a:solidFill>
            <a:miter lim="800000"/>
            <a:headEnd/>
            <a:tailEnd/>
          </a:ln>
        </p:spPr>
        <p:txBody>
          <a:bodyPr wrap="none" anchor="ctr"/>
          <a:lstStyle/>
          <a:p>
            <a:endParaRPr lang="en-US">
              <a:latin typeface="Calibri"/>
              <a:cs typeface="Calibri"/>
            </a:endParaRPr>
          </a:p>
        </p:txBody>
      </p:sp>
      <p:sp>
        <p:nvSpPr>
          <p:cNvPr id="49157" name="Rectangle 6"/>
          <p:cNvSpPr>
            <a:spLocks noChangeArrowheads="1"/>
          </p:cNvSpPr>
          <p:nvPr/>
        </p:nvSpPr>
        <p:spPr bwMode="auto">
          <a:xfrm>
            <a:off x="3352800" y="2133600"/>
            <a:ext cx="533400" cy="533400"/>
          </a:xfrm>
          <a:prstGeom prst="rect">
            <a:avLst/>
          </a:prstGeom>
          <a:solidFill>
            <a:srgbClr val="777777"/>
          </a:solidFill>
          <a:ln w="9525">
            <a:solidFill>
              <a:schemeClr val="tx1"/>
            </a:solidFill>
            <a:miter lim="800000"/>
            <a:headEnd/>
            <a:tailEnd/>
          </a:ln>
        </p:spPr>
        <p:txBody>
          <a:bodyPr wrap="none" anchor="ctr"/>
          <a:lstStyle/>
          <a:p>
            <a:endParaRPr lang="en-US">
              <a:latin typeface="Calibri"/>
              <a:cs typeface="Calibri"/>
            </a:endParaRPr>
          </a:p>
        </p:txBody>
      </p:sp>
      <p:sp>
        <p:nvSpPr>
          <p:cNvPr id="49158" name="Rectangle 7"/>
          <p:cNvSpPr>
            <a:spLocks noChangeArrowheads="1"/>
          </p:cNvSpPr>
          <p:nvPr/>
        </p:nvSpPr>
        <p:spPr bwMode="auto">
          <a:xfrm>
            <a:off x="3886200" y="2133600"/>
            <a:ext cx="533400" cy="533400"/>
          </a:xfrm>
          <a:prstGeom prst="rect">
            <a:avLst/>
          </a:prstGeom>
          <a:solidFill>
            <a:srgbClr val="777777"/>
          </a:solidFill>
          <a:ln w="9525">
            <a:solidFill>
              <a:schemeClr val="tx1"/>
            </a:solidFill>
            <a:miter lim="800000"/>
            <a:headEnd/>
            <a:tailEnd/>
          </a:ln>
        </p:spPr>
        <p:txBody>
          <a:bodyPr wrap="none" anchor="ctr"/>
          <a:lstStyle/>
          <a:p>
            <a:endParaRPr lang="en-US">
              <a:latin typeface="Calibri"/>
              <a:cs typeface="Calibri"/>
            </a:endParaRPr>
          </a:p>
        </p:txBody>
      </p:sp>
      <p:sp>
        <p:nvSpPr>
          <p:cNvPr id="49159" name="Rectangle 8"/>
          <p:cNvSpPr>
            <a:spLocks noChangeArrowheads="1"/>
          </p:cNvSpPr>
          <p:nvPr/>
        </p:nvSpPr>
        <p:spPr bwMode="auto">
          <a:xfrm>
            <a:off x="4419600" y="2133600"/>
            <a:ext cx="533400" cy="533400"/>
          </a:xfrm>
          <a:prstGeom prst="rect">
            <a:avLst/>
          </a:prstGeom>
          <a:solidFill>
            <a:srgbClr val="777777"/>
          </a:solidFill>
          <a:ln w="9525">
            <a:solidFill>
              <a:schemeClr val="tx1"/>
            </a:solidFill>
            <a:miter lim="800000"/>
            <a:headEnd/>
            <a:tailEnd/>
          </a:ln>
        </p:spPr>
        <p:txBody>
          <a:bodyPr wrap="none" anchor="ctr"/>
          <a:lstStyle/>
          <a:p>
            <a:endParaRPr lang="en-US">
              <a:latin typeface="Calibri"/>
              <a:cs typeface="Calibri"/>
            </a:endParaRPr>
          </a:p>
        </p:txBody>
      </p:sp>
      <p:sp>
        <p:nvSpPr>
          <p:cNvPr id="49160" name="Rectangle 9"/>
          <p:cNvSpPr>
            <a:spLocks noChangeArrowheads="1"/>
          </p:cNvSpPr>
          <p:nvPr/>
        </p:nvSpPr>
        <p:spPr bwMode="auto">
          <a:xfrm>
            <a:off x="4953000" y="2133600"/>
            <a:ext cx="533400" cy="533400"/>
          </a:xfrm>
          <a:prstGeom prst="rect">
            <a:avLst/>
          </a:prstGeom>
          <a:solidFill>
            <a:srgbClr val="C0C0C0"/>
          </a:solidFill>
          <a:ln w="9525">
            <a:solidFill>
              <a:schemeClr val="tx1"/>
            </a:solidFill>
            <a:miter lim="800000"/>
            <a:headEnd/>
            <a:tailEnd/>
          </a:ln>
        </p:spPr>
        <p:txBody>
          <a:bodyPr wrap="none" anchor="ctr"/>
          <a:lstStyle/>
          <a:p>
            <a:endParaRPr lang="en-US">
              <a:latin typeface="Calibri"/>
              <a:cs typeface="Calibri"/>
            </a:endParaRPr>
          </a:p>
        </p:txBody>
      </p:sp>
      <p:sp>
        <p:nvSpPr>
          <p:cNvPr id="49161" name="Rectangle 10"/>
          <p:cNvSpPr>
            <a:spLocks noChangeArrowheads="1"/>
          </p:cNvSpPr>
          <p:nvPr/>
        </p:nvSpPr>
        <p:spPr bwMode="auto">
          <a:xfrm>
            <a:off x="5486400" y="2133600"/>
            <a:ext cx="533400" cy="533400"/>
          </a:xfrm>
          <a:prstGeom prst="rect">
            <a:avLst/>
          </a:prstGeom>
          <a:solidFill>
            <a:srgbClr val="777777"/>
          </a:solidFill>
          <a:ln w="9525">
            <a:solidFill>
              <a:schemeClr val="tx1"/>
            </a:solidFill>
            <a:miter lim="800000"/>
            <a:headEnd/>
            <a:tailEnd/>
          </a:ln>
        </p:spPr>
        <p:txBody>
          <a:bodyPr wrap="none" anchor="ctr"/>
          <a:lstStyle/>
          <a:p>
            <a:endParaRPr lang="en-US">
              <a:latin typeface="Calibri"/>
              <a:cs typeface="Calibri"/>
            </a:endParaRPr>
          </a:p>
        </p:txBody>
      </p:sp>
      <p:sp>
        <p:nvSpPr>
          <p:cNvPr id="49162" name="Rectangle 11"/>
          <p:cNvSpPr>
            <a:spLocks noChangeArrowheads="1"/>
          </p:cNvSpPr>
          <p:nvPr/>
        </p:nvSpPr>
        <p:spPr bwMode="auto">
          <a:xfrm>
            <a:off x="6019800" y="21336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49163" name="Rectangle 12"/>
          <p:cNvSpPr>
            <a:spLocks noChangeArrowheads="1"/>
          </p:cNvSpPr>
          <p:nvPr/>
        </p:nvSpPr>
        <p:spPr bwMode="auto">
          <a:xfrm>
            <a:off x="2286000" y="26670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49164" name="Rectangle 13"/>
          <p:cNvSpPr>
            <a:spLocks noChangeArrowheads="1"/>
          </p:cNvSpPr>
          <p:nvPr/>
        </p:nvSpPr>
        <p:spPr bwMode="auto">
          <a:xfrm>
            <a:off x="4953000" y="26670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49165" name="Rectangle 14"/>
          <p:cNvSpPr>
            <a:spLocks noChangeArrowheads="1"/>
          </p:cNvSpPr>
          <p:nvPr/>
        </p:nvSpPr>
        <p:spPr bwMode="auto">
          <a:xfrm>
            <a:off x="6019800" y="26670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49166" name="Rectangle 15"/>
          <p:cNvSpPr>
            <a:spLocks noChangeArrowheads="1"/>
          </p:cNvSpPr>
          <p:nvPr/>
        </p:nvSpPr>
        <p:spPr bwMode="auto">
          <a:xfrm>
            <a:off x="2286000" y="32004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49167" name="Rectangle 16"/>
          <p:cNvSpPr>
            <a:spLocks noChangeArrowheads="1"/>
          </p:cNvSpPr>
          <p:nvPr/>
        </p:nvSpPr>
        <p:spPr bwMode="auto">
          <a:xfrm>
            <a:off x="4953000" y="32004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49168" name="Rectangle 17"/>
          <p:cNvSpPr>
            <a:spLocks noChangeArrowheads="1"/>
          </p:cNvSpPr>
          <p:nvPr/>
        </p:nvSpPr>
        <p:spPr bwMode="auto">
          <a:xfrm>
            <a:off x="6019800" y="32004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49169" name="Rectangle 18"/>
          <p:cNvSpPr>
            <a:spLocks noChangeArrowheads="1"/>
          </p:cNvSpPr>
          <p:nvPr/>
        </p:nvSpPr>
        <p:spPr bwMode="auto">
          <a:xfrm>
            <a:off x="2286000" y="37338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49170" name="Rectangle 19"/>
          <p:cNvSpPr>
            <a:spLocks noChangeArrowheads="1"/>
          </p:cNvSpPr>
          <p:nvPr/>
        </p:nvSpPr>
        <p:spPr bwMode="auto">
          <a:xfrm>
            <a:off x="2819400" y="3733800"/>
            <a:ext cx="533400" cy="533400"/>
          </a:xfrm>
          <a:prstGeom prst="rect">
            <a:avLst/>
          </a:prstGeom>
          <a:solidFill>
            <a:srgbClr val="777777"/>
          </a:solidFill>
          <a:ln w="9525">
            <a:solidFill>
              <a:schemeClr val="tx1"/>
            </a:solidFill>
            <a:miter lim="800000"/>
            <a:headEnd/>
            <a:tailEnd/>
          </a:ln>
        </p:spPr>
        <p:txBody>
          <a:bodyPr wrap="none" anchor="ctr"/>
          <a:lstStyle/>
          <a:p>
            <a:endParaRPr lang="en-US">
              <a:latin typeface="Calibri"/>
              <a:cs typeface="Calibri"/>
            </a:endParaRPr>
          </a:p>
        </p:txBody>
      </p:sp>
      <p:sp>
        <p:nvSpPr>
          <p:cNvPr id="49171" name="Rectangle 20"/>
          <p:cNvSpPr>
            <a:spLocks noChangeArrowheads="1"/>
          </p:cNvSpPr>
          <p:nvPr/>
        </p:nvSpPr>
        <p:spPr bwMode="auto">
          <a:xfrm>
            <a:off x="3352800" y="3733800"/>
            <a:ext cx="533400" cy="533400"/>
          </a:xfrm>
          <a:prstGeom prst="rect">
            <a:avLst/>
          </a:prstGeom>
          <a:solidFill>
            <a:srgbClr val="777777"/>
          </a:solidFill>
          <a:ln w="9525">
            <a:solidFill>
              <a:schemeClr val="tx1"/>
            </a:solidFill>
            <a:miter lim="800000"/>
            <a:headEnd/>
            <a:tailEnd/>
          </a:ln>
        </p:spPr>
        <p:txBody>
          <a:bodyPr wrap="none" anchor="ctr"/>
          <a:lstStyle/>
          <a:p>
            <a:endParaRPr lang="en-US">
              <a:latin typeface="Calibri"/>
              <a:cs typeface="Calibri"/>
            </a:endParaRPr>
          </a:p>
        </p:txBody>
      </p:sp>
      <p:sp>
        <p:nvSpPr>
          <p:cNvPr id="49172" name="Rectangle 21"/>
          <p:cNvSpPr>
            <a:spLocks noChangeArrowheads="1"/>
          </p:cNvSpPr>
          <p:nvPr/>
        </p:nvSpPr>
        <p:spPr bwMode="auto">
          <a:xfrm>
            <a:off x="3886200" y="3733800"/>
            <a:ext cx="533400" cy="533400"/>
          </a:xfrm>
          <a:prstGeom prst="rect">
            <a:avLst/>
          </a:prstGeom>
          <a:solidFill>
            <a:srgbClr val="777777"/>
          </a:solidFill>
          <a:ln w="9525">
            <a:solidFill>
              <a:schemeClr val="tx1"/>
            </a:solidFill>
            <a:miter lim="800000"/>
            <a:headEnd/>
            <a:tailEnd/>
          </a:ln>
        </p:spPr>
        <p:txBody>
          <a:bodyPr wrap="none" anchor="ctr"/>
          <a:lstStyle/>
          <a:p>
            <a:endParaRPr lang="en-US">
              <a:latin typeface="Calibri"/>
              <a:cs typeface="Calibri"/>
            </a:endParaRPr>
          </a:p>
        </p:txBody>
      </p:sp>
      <p:sp>
        <p:nvSpPr>
          <p:cNvPr id="49173" name="Rectangle 22"/>
          <p:cNvSpPr>
            <a:spLocks noChangeArrowheads="1"/>
          </p:cNvSpPr>
          <p:nvPr/>
        </p:nvSpPr>
        <p:spPr bwMode="auto">
          <a:xfrm>
            <a:off x="4419600" y="3733800"/>
            <a:ext cx="533400" cy="533400"/>
          </a:xfrm>
          <a:prstGeom prst="rect">
            <a:avLst/>
          </a:prstGeom>
          <a:solidFill>
            <a:srgbClr val="777777"/>
          </a:solidFill>
          <a:ln w="9525">
            <a:solidFill>
              <a:schemeClr val="tx1"/>
            </a:solidFill>
            <a:miter lim="800000"/>
            <a:headEnd/>
            <a:tailEnd/>
          </a:ln>
        </p:spPr>
        <p:txBody>
          <a:bodyPr wrap="none" anchor="ctr"/>
          <a:lstStyle/>
          <a:p>
            <a:endParaRPr lang="en-US">
              <a:latin typeface="Calibri"/>
              <a:cs typeface="Calibri"/>
            </a:endParaRPr>
          </a:p>
        </p:txBody>
      </p:sp>
      <p:sp>
        <p:nvSpPr>
          <p:cNvPr id="49174" name="Rectangle 23"/>
          <p:cNvSpPr>
            <a:spLocks noChangeArrowheads="1"/>
          </p:cNvSpPr>
          <p:nvPr/>
        </p:nvSpPr>
        <p:spPr bwMode="auto">
          <a:xfrm>
            <a:off x="4953000" y="3733800"/>
            <a:ext cx="533400" cy="533400"/>
          </a:xfrm>
          <a:prstGeom prst="rect">
            <a:avLst/>
          </a:prstGeom>
          <a:solidFill>
            <a:srgbClr val="C0C0C0"/>
          </a:solidFill>
          <a:ln w="9525">
            <a:solidFill>
              <a:schemeClr val="tx1"/>
            </a:solidFill>
            <a:miter lim="800000"/>
            <a:headEnd/>
            <a:tailEnd/>
          </a:ln>
        </p:spPr>
        <p:txBody>
          <a:bodyPr wrap="none" anchor="ctr"/>
          <a:lstStyle/>
          <a:p>
            <a:endParaRPr lang="en-US">
              <a:latin typeface="Calibri"/>
              <a:cs typeface="Calibri"/>
            </a:endParaRPr>
          </a:p>
        </p:txBody>
      </p:sp>
      <p:sp>
        <p:nvSpPr>
          <p:cNvPr id="49175" name="Rectangle 24"/>
          <p:cNvSpPr>
            <a:spLocks noChangeArrowheads="1"/>
          </p:cNvSpPr>
          <p:nvPr/>
        </p:nvSpPr>
        <p:spPr bwMode="auto">
          <a:xfrm>
            <a:off x="5486400" y="3733800"/>
            <a:ext cx="533400" cy="533400"/>
          </a:xfrm>
          <a:prstGeom prst="rect">
            <a:avLst/>
          </a:prstGeom>
          <a:solidFill>
            <a:srgbClr val="777777"/>
          </a:solidFill>
          <a:ln w="9525">
            <a:solidFill>
              <a:schemeClr val="tx1"/>
            </a:solidFill>
            <a:miter lim="800000"/>
            <a:headEnd/>
            <a:tailEnd/>
          </a:ln>
        </p:spPr>
        <p:txBody>
          <a:bodyPr wrap="none" anchor="ctr"/>
          <a:lstStyle/>
          <a:p>
            <a:endParaRPr lang="en-US">
              <a:latin typeface="Calibri"/>
              <a:cs typeface="Calibri"/>
            </a:endParaRPr>
          </a:p>
        </p:txBody>
      </p:sp>
      <p:sp>
        <p:nvSpPr>
          <p:cNvPr id="49176" name="Rectangle 25"/>
          <p:cNvSpPr>
            <a:spLocks noChangeArrowheads="1"/>
          </p:cNvSpPr>
          <p:nvPr/>
        </p:nvSpPr>
        <p:spPr bwMode="auto">
          <a:xfrm>
            <a:off x="6019800" y="37338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49177" name="Rectangle 26"/>
          <p:cNvSpPr>
            <a:spLocks noChangeArrowheads="1"/>
          </p:cNvSpPr>
          <p:nvPr/>
        </p:nvSpPr>
        <p:spPr bwMode="auto">
          <a:xfrm>
            <a:off x="2819400" y="2667000"/>
            <a:ext cx="2133600" cy="1066800"/>
          </a:xfrm>
          <a:prstGeom prst="rect">
            <a:avLst/>
          </a:prstGeom>
          <a:solidFill>
            <a:schemeClr val="bg1"/>
          </a:solidFill>
          <a:ln w="38100">
            <a:solidFill>
              <a:schemeClr val="tx1"/>
            </a:solidFill>
            <a:miter lim="800000"/>
            <a:headEnd/>
            <a:tailEnd/>
          </a:ln>
        </p:spPr>
        <p:txBody>
          <a:bodyPr wrap="none" anchor="ctr"/>
          <a:lstStyle/>
          <a:p>
            <a:endParaRPr lang="en-US">
              <a:latin typeface="Calibri"/>
              <a:cs typeface="Calibri"/>
            </a:endParaRPr>
          </a:p>
        </p:txBody>
      </p:sp>
      <p:sp>
        <p:nvSpPr>
          <p:cNvPr id="49178" name="Rectangle 27"/>
          <p:cNvSpPr>
            <a:spLocks noChangeArrowheads="1"/>
          </p:cNvSpPr>
          <p:nvPr/>
        </p:nvSpPr>
        <p:spPr bwMode="auto">
          <a:xfrm>
            <a:off x="2286000" y="2133600"/>
            <a:ext cx="4267200" cy="2133600"/>
          </a:xfrm>
          <a:prstGeom prst="rect">
            <a:avLst/>
          </a:prstGeom>
          <a:noFill/>
          <a:ln w="381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49179" name="Rectangle 28"/>
          <p:cNvSpPr>
            <a:spLocks noChangeArrowheads="1"/>
          </p:cNvSpPr>
          <p:nvPr/>
        </p:nvSpPr>
        <p:spPr bwMode="auto">
          <a:xfrm>
            <a:off x="5486400" y="2667000"/>
            <a:ext cx="533400" cy="1066800"/>
          </a:xfrm>
          <a:prstGeom prst="rect">
            <a:avLst/>
          </a:prstGeom>
          <a:noFill/>
          <a:ln w="381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49180" name="Line 29"/>
          <p:cNvSpPr>
            <a:spLocks noChangeShapeType="1"/>
          </p:cNvSpPr>
          <p:nvPr/>
        </p:nvSpPr>
        <p:spPr bwMode="auto">
          <a:xfrm>
            <a:off x="3300413" y="2400300"/>
            <a:ext cx="271462" cy="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latin typeface="Calibri"/>
              <a:cs typeface="Calibri"/>
            </a:endParaRPr>
          </a:p>
        </p:txBody>
      </p:sp>
      <p:sp>
        <p:nvSpPr>
          <p:cNvPr id="49181" name="Oval 30"/>
          <p:cNvSpPr>
            <a:spLocks noChangeArrowheads="1"/>
          </p:cNvSpPr>
          <p:nvPr/>
        </p:nvSpPr>
        <p:spPr bwMode="auto">
          <a:xfrm>
            <a:off x="2895600" y="2209800"/>
            <a:ext cx="381000" cy="381000"/>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49182" name="Line 31"/>
          <p:cNvSpPr>
            <a:spLocks noChangeShapeType="1"/>
          </p:cNvSpPr>
          <p:nvPr/>
        </p:nvSpPr>
        <p:spPr bwMode="auto">
          <a:xfrm flipV="1">
            <a:off x="3090863" y="1876425"/>
            <a:ext cx="0" cy="304800"/>
          </a:xfrm>
          <a:prstGeom prst="line">
            <a:avLst/>
          </a:prstGeom>
          <a:noFill/>
          <a:ln w="9525">
            <a:solidFill>
              <a:srgbClr val="0099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latin typeface="Calibri"/>
              <a:cs typeface="Calibri"/>
            </a:endParaRPr>
          </a:p>
        </p:txBody>
      </p:sp>
      <p:sp>
        <p:nvSpPr>
          <p:cNvPr id="49183" name="Line 32"/>
          <p:cNvSpPr>
            <a:spLocks noChangeShapeType="1"/>
          </p:cNvSpPr>
          <p:nvPr/>
        </p:nvSpPr>
        <p:spPr bwMode="auto">
          <a:xfrm>
            <a:off x="3086100" y="2586038"/>
            <a:ext cx="0" cy="257175"/>
          </a:xfrm>
          <a:prstGeom prst="line">
            <a:avLst/>
          </a:prstGeom>
          <a:noFill/>
          <a:ln w="9525">
            <a:solidFill>
              <a:srgbClr val="0099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latin typeface="Calibri"/>
              <a:cs typeface="Calibri"/>
            </a:endParaRPr>
          </a:p>
        </p:txBody>
      </p:sp>
      <p:sp>
        <p:nvSpPr>
          <p:cNvPr id="49184" name="Line 33"/>
          <p:cNvSpPr>
            <a:spLocks noChangeShapeType="1"/>
          </p:cNvSpPr>
          <p:nvPr/>
        </p:nvSpPr>
        <p:spPr bwMode="auto">
          <a:xfrm flipH="1">
            <a:off x="2643188" y="2400300"/>
            <a:ext cx="242887" cy="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latin typeface="Calibri"/>
              <a:cs typeface="Calibri"/>
            </a:endParaRPr>
          </a:p>
        </p:txBody>
      </p:sp>
      <p:sp>
        <p:nvSpPr>
          <p:cNvPr id="49185" name="Rectangle 34"/>
          <p:cNvSpPr>
            <a:spLocks noChangeArrowheads="1"/>
          </p:cNvSpPr>
          <p:nvPr/>
        </p:nvSpPr>
        <p:spPr bwMode="auto">
          <a:xfrm>
            <a:off x="2286000" y="4724400"/>
            <a:ext cx="4267200" cy="228600"/>
          </a:xfrm>
          <a:prstGeom prst="rect">
            <a:avLst/>
          </a:prstGeom>
          <a:gradFill rotWithShape="0">
            <a:gsLst>
              <a:gs pos="0">
                <a:schemeClr val="bg1"/>
              </a:gs>
              <a:gs pos="100000">
                <a:schemeClr val="tx1"/>
              </a:gs>
            </a:gsLst>
            <a:lin ang="0" scaled="1"/>
          </a:gradFill>
          <a:ln w="9525">
            <a:solidFill>
              <a:schemeClr val="tx1"/>
            </a:solidFill>
            <a:miter lim="800000"/>
            <a:headEnd/>
            <a:tailEnd/>
          </a:ln>
        </p:spPr>
        <p:txBody>
          <a:bodyPr wrap="none" anchor="ctr"/>
          <a:lstStyle/>
          <a:p>
            <a:endParaRPr lang="en-US">
              <a:latin typeface="Calibri"/>
              <a:cs typeface="Calibri"/>
            </a:endParaRPr>
          </a:p>
        </p:txBody>
      </p:sp>
      <p:sp>
        <p:nvSpPr>
          <p:cNvPr id="49186" name="Rectangle 35"/>
          <p:cNvSpPr>
            <a:spLocks noChangeArrowheads="1"/>
          </p:cNvSpPr>
          <p:nvPr/>
        </p:nvSpPr>
        <p:spPr bwMode="auto">
          <a:xfrm>
            <a:off x="4419600" y="4953000"/>
            <a:ext cx="21336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a:r>
              <a:rPr lang="de-DE" sz="2000">
                <a:latin typeface="Calibri"/>
                <a:cs typeface="Calibri"/>
              </a:rPr>
              <a:t>1</a:t>
            </a:r>
            <a:endParaRPr lang="en-US" sz="2000">
              <a:latin typeface="Calibri"/>
              <a:cs typeface="Calibri"/>
            </a:endParaRPr>
          </a:p>
        </p:txBody>
      </p:sp>
      <p:sp>
        <p:nvSpPr>
          <p:cNvPr id="49187" name="Rectangle 36"/>
          <p:cNvSpPr>
            <a:spLocks noChangeArrowheads="1"/>
          </p:cNvSpPr>
          <p:nvPr/>
        </p:nvSpPr>
        <p:spPr bwMode="auto">
          <a:xfrm>
            <a:off x="2286000" y="4953000"/>
            <a:ext cx="21336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r>
              <a:rPr lang="de-DE" sz="2000">
                <a:latin typeface="Calibri"/>
                <a:cs typeface="Calibri"/>
              </a:rPr>
              <a:t>0</a:t>
            </a:r>
            <a:endParaRPr lang="en-US" sz="2000">
              <a:latin typeface="Calibri"/>
              <a:cs typeface="Calibri"/>
            </a:endParaRPr>
          </a:p>
        </p:txBody>
      </p:sp>
      <p:sp>
        <p:nvSpPr>
          <p:cNvPr id="49188" name="Rectangle 37"/>
          <p:cNvSpPr>
            <a:spLocks noChangeArrowheads="1"/>
          </p:cNvSpPr>
          <p:nvPr/>
        </p:nvSpPr>
        <p:spPr bwMode="auto">
          <a:xfrm>
            <a:off x="762000" y="4953000"/>
            <a:ext cx="13716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r>
              <a:rPr lang="de-DE" sz="2000">
                <a:latin typeface="Calibri"/>
                <a:cs typeface="Calibri"/>
              </a:rPr>
              <a:t>Prob</a:t>
            </a:r>
            <a:endParaRPr lang="en-US" sz="2000">
              <a:latin typeface="Calibri"/>
              <a:cs typeface="Calibri"/>
            </a:endParaRPr>
          </a:p>
        </p:txBody>
      </p:sp>
      <p:sp>
        <p:nvSpPr>
          <p:cNvPr id="1199142" name="AutoShape 38"/>
          <p:cNvSpPr>
            <a:spLocks noChangeArrowheads="1"/>
          </p:cNvSpPr>
          <p:nvPr/>
        </p:nvSpPr>
        <p:spPr bwMode="auto">
          <a:xfrm>
            <a:off x="3276600" y="2286000"/>
            <a:ext cx="457200" cy="228600"/>
          </a:xfrm>
          <a:prstGeom prst="rightArrow">
            <a:avLst>
              <a:gd name="adj1" fmla="val 50000"/>
              <a:gd name="adj2" fmla="val 50000"/>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pic>
        <p:nvPicPr>
          <p:cNvPr id="39" name="Picture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5800" y="2057400"/>
            <a:ext cx="3536186" cy="2266325"/>
          </a:xfrm>
          <a:prstGeom prst="rect">
            <a:avLst/>
          </a:prstGeom>
        </p:spPr>
      </p:pic>
    </p:spTree>
    <p:extLst>
      <p:ext uri="{BB962C8B-B14F-4D97-AF65-F5344CB8AC3E}">
        <p14:creationId xmlns:p14="http://schemas.microsoft.com/office/powerpoint/2010/main" val="24895970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99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914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title"/>
          </p:nvPr>
        </p:nvSpPr>
        <p:spPr/>
        <p:txBody>
          <a:bodyPr/>
          <a:lstStyle/>
          <a:p>
            <a:r>
              <a:rPr lang="en-US" sz="4000">
                <a:latin typeface="Calibri"/>
                <a:ea typeface="ＭＳ Ｐゴシック" pitchFamily="34" charset="-128"/>
                <a:cs typeface="Calibri"/>
              </a:rPr>
              <a:t>Example: Robot Localization</a:t>
            </a:r>
          </a:p>
        </p:txBody>
      </p:sp>
      <p:sp>
        <p:nvSpPr>
          <p:cNvPr id="51202" name="Rectangle 3"/>
          <p:cNvSpPr>
            <a:spLocks noGrp="1" noChangeArrowheads="1"/>
          </p:cNvSpPr>
          <p:nvPr>
            <p:ph idx="1"/>
          </p:nvPr>
        </p:nvSpPr>
        <p:spPr>
          <a:xfrm>
            <a:off x="628650" y="5767388"/>
            <a:ext cx="7772400" cy="914400"/>
          </a:xfrm>
        </p:spPr>
        <p:txBody>
          <a:bodyPr/>
          <a:lstStyle/>
          <a:p>
            <a:pPr algn="ctr">
              <a:buFont typeface="Wingdings" pitchFamily="2" charset="2"/>
              <a:buNone/>
            </a:pPr>
            <a:r>
              <a:rPr lang="en-US">
                <a:latin typeface="Calibri"/>
                <a:ea typeface="ＭＳ Ｐゴシック" pitchFamily="34" charset="-128"/>
                <a:cs typeface="Calibri"/>
              </a:rPr>
              <a:t>t=2</a:t>
            </a:r>
          </a:p>
        </p:txBody>
      </p:sp>
      <p:sp>
        <p:nvSpPr>
          <p:cNvPr id="51203" name="Rectangle 4"/>
          <p:cNvSpPr>
            <a:spLocks noChangeArrowheads="1"/>
          </p:cNvSpPr>
          <p:nvPr/>
        </p:nvSpPr>
        <p:spPr bwMode="auto">
          <a:xfrm>
            <a:off x="2286000" y="21336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1204" name="Rectangle 5"/>
          <p:cNvSpPr>
            <a:spLocks noChangeArrowheads="1"/>
          </p:cNvSpPr>
          <p:nvPr/>
        </p:nvSpPr>
        <p:spPr bwMode="auto">
          <a:xfrm>
            <a:off x="2819400" y="2133600"/>
            <a:ext cx="533400" cy="533400"/>
          </a:xfrm>
          <a:prstGeom prst="rect">
            <a:avLst/>
          </a:prstGeom>
          <a:solidFill>
            <a:srgbClr val="C0C0C0"/>
          </a:solidFill>
          <a:ln w="9525">
            <a:solidFill>
              <a:schemeClr val="tx1"/>
            </a:solidFill>
            <a:miter lim="800000"/>
            <a:headEnd/>
            <a:tailEnd/>
          </a:ln>
        </p:spPr>
        <p:txBody>
          <a:bodyPr wrap="none" anchor="ctr"/>
          <a:lstStyle/>
          <a:p>
            <a:endParaRPr lang="en-US">
              <a:latin typeface="Calibri"/>
              <a:cs typeface="Calibri"/>
            </a:endParaRPr>
          </a:p>
        </p:txBody>
      </p:sp>
      <p:sp>
        <p:nvSpPr>
          <p:cNvPr id="51205" name="Rectangle 6"/>
          <p:cNvSpPr>
            <a:spLocks noChangeArrowheads="1"/>
          </p:cNvSpPr>
          <p:nvPr/>
        </p:nvSpPr>
        <p:spPr bwMode="auto">
          <a:xfrm>
            <a:off x="3352800" y="2133600"/>
            <a:ext cx="533400" cy="533400"/>
          </a:xfrm>
          <a:prstGeom prst="rect">
            <a:avLst/>
          </a:prstGeom>
          <a:solidFill>
            <a:srgbClr val="5F5F5F"/>
          </a:solidFill>
          <a:ln w="9525">
            <a:solidFill>
              <a:schemeClr val="tx1"/>
            </a:solidFill>
            <a:miter lim="800000"/>
            <a:headEnd/>
            <a:tailEnd/>
          </a:ln>
        </p:spPr>
        <p:txBody>
          <a:bodyPr wrap="none" anchor="ctr"/>
          <a:lstStyle/>
          <a:p>
            <a:endParaRPr lang="en-US">
              <a:latin typeface="Calibri"/>
              <a:cs typeface="Calibri"/>
            </a:endParaRPr>
          </a:p>
        </p:txBody>
      </p:sp>
      <p:sp>
        <p:nvSpPr>
          <p:cNvPr id="51206" name="Rectangle 7"/>
          <p:cNvSpPr>
            <a:spLocks noChangeArrowheads="1"/>
          </p:cNvSpPr>
          <p:nvPr/>
        </p:nvSpPr>
        <p:spPr bwMode="auto">
          <a:xfrm>
            <a:off x="3886200" y="2133600"/>
            <a:ext cx="533400" cy="533400"/>
          </a:xfrm>
          <a:prstGeom prst="rect">
            <a:avLst/>
          </a:prstGeom>
          <a:solidFill>
            <a:srgbClr val="5F5F5F"/>
          </a:solidFill>
          <a:ln w="9525">
            <a:solidFill>
              <a:schemeClr val="tx1"/>
            </a:solidFill>
            <a:miter lim="800000"/>
            <a:headEnd/>
            <a:tailEnd/>
          </a:ln>
        </p:spPr>
        <p:txBody>
          <a:bodyPr wrap="none" anchor="ctr"/>
          <a:lstStyle/>
          <a:p>
            <a:endParaRPr lang="en-US">
              <a:latin typeface="Calibri"/>
              <a:cs typeface="Calibri"/>
            </a:endParaRPr>
          </a:p>
        </p:txBody>
      </p:sp>
      <p:sp>
        <p:nvSpPr>
          <p:cNvPr id="51207" name="Rectangle 8"/>
          <p:cNvSpPr>
            <a:spLocks noChangeArrowheads="1"/>
          </p:cNvSpPr>
          <p:nvPr/>
        </p:nvSpPr>
        <p:spPr bwMode="auto">
          <a:xfrm>
            <a:off x="4419600" y="2133600"/>
            <a:ext cx="533400" cy="533400"/>
          </a:xfrm>
          <a:prstGeom prst="rect">
            <a:avLst/>
          </a:prstGeom>
          <a:solidFill>
            <a:srgbClr val="5F5F5F"/>
          </a:solidFill>
          <a:ln w="9525">
            <a:solidFill>
              <a:schemeClr val="tx1"/>
            </a:solidFill>
            <a:miter lim="800000"/>
            <a:headEnd/>
            <a:tailEnd/>
          </a:ln>
        </p:spPr>
        <p:txBody>
          <a:bodyPr wrap="none" anchor="ctr"/>
          <a:lstStyle/>
          <a:p>
            <a:endParaRPr lang="en-US">
              <a:latin typeface="Calibri"/>
              <a:cs typeface="Calibri"/>
            </a:endParaRPr>
          </a:p>
        </p:txBody>
      </p:sp>
      <p:sp>
        <p:nvSpPr>
          <p:cNvPr id="51208" name="Rectangle 9"/>
          <p:cNvSpPr>
            <a:spLocks noChangeArrowheads="1"/>
          </p:cNvSpPr>
          <p:nvPr/>
        </p:nvSpPr>
        <p:spPr bwMode="auto">
          <a:xfrm>
            <a:off x="4953000" y="2133600"/>
            <a:ext cx="533400" cy="533400"/>
          </a:xfrm>
          <a:prstGeom prst="rect">
            <a:avLst/>
          </a:prstGeom>
          <a:solidFill>
            <a:srgbClr val="C0C0C0"/>
          </a:solidFill>
          <a:ln w="9525">
            <a:solidFill>
              <a:schemeClr val="tx1"/>
            </a:solidFill>
            <a:miter lim="800000"/>
            <a:headEnd/>
            <a:tailEnd/>
          </a:ln>
        </p:spPr>
        <p:txBody>
          <a:bodyPr wrap="none" anchor="ctr"/>
          <a:lstStyle/>
          <a:p>
            <a:endParaRPr lang="en-US">
              <a:latin typeface="Calibri"/>
              <a:cs typeface="Calibri"/>
            </a:endParaRPr>
          </a:p>
        </p:txBody>
      </p:sp>
      <p:sp>
        <p:nvSpPr>
          <p:cNvPr id="51209" name="Rectangle 10"/>
          <p:cNvSpPr>
            <a:spLocks noChangeArrowheads="1"/>
          </p:cNvSpPr>
          <p:nvPr/>
        </p:nvSpPr>
        <p:spPr bwMode="auto">
          <a:xfrm>
            <a:off x="5486400" y="2133600"/>
            <a:ext cx="533400" cy="533400"/>
          </a:xfrm>
          <a:prstGeom prst="rect">
            <a:avLst/>
          </a:prstGeom>
          <a:solidFill>
            <a:srgbClr val="C0C0C0"/>
          </a:solidFill>
          <a:ln w="9525">
            <a:solidFill>
              <a:schemeClr val="tx1"/>
            </a:solidFill>
            <a:miter lim="800000"/>
            <a:headEnd/>
            <a:tailEnd/>
          </a:ln>
        </p:spPr>
        <p:txBody>
          <a:bodyPr wrap="none" anchor="ctr"/>
          <a:lstStyle/>
          <a:p>
            <a:endParaRPr lang="en-US">
              <a:latin typeface="Calibri"/>
              <a:cs typeface="Calibri"/>
            </a:endParaRPr>
          </a:p>
        </p:txBody>
      </p:sp>
      <p:sp>
        <p:nvSpPr>
          <p:cNvPr id="51210" name="Rectangle 11"/>
          <p:cNvSpPr>
            <a:spLocks noChangeArrowheads="1"/>
          </p:cNvSpPr>
          <p:nvPr/>
        </p:nvSpPr>
        <p:spPr bwMode="auto">
          <a:xfrm>
            <a:off x="6019800" y="21336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1211" name="Rectangle 12"/>
          <p:cNvSpPr>
            <a:spLocks noChangeArrowheads="1"/>
          </p:cNvSpPr>
          <p:nvPr/>
        </p:nvSpPr>
        <p:spPr bwMode="auto">
          <a:xfrm>
            <a:off x="2286000" y="26670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1212" name="Rectangle 13"/>
          <p:cNvSpPr>
            <a:spLocks noChangeArrowheads="1"/>
          </p:cNvSpPr>
          <p:nvPr/>
        </p:nvSpPr>
        <p:spPr bwMode="auto">
          <a:xfrm>
            <a:off x="4953000" y="26670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1213" name="Rectangle 14"/>
          <p:cNvSpPr>
            <a:spLocks noChangeArrowheads="1"/>
          </p:cNvSpPr>
          <p:nvPr/>
        </p:nvSpPr>
        <p:spPr bwMode="auto">
          <a:xfrm>
            <a:off x="6019800" y="26670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1214" name="Rectangle 15"/>
          <p:cNvSpPr>
            <a:spLocks noChangeArrowheads="1"/>
          </p:cNvSpPr>
          <p:nvPr/>
        </p:nvSpPr>
        <p:spPr bwMode="auto">
          <a:xfrm>
            <a:off x="2286000" y="32004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1215" name="Rectangle 16"/>
          <p:cNvSpPr>
            <a:spLocks noChangeArrowheads="1"/>
          </p:cNvSpPr>
          <p:nvPr/>
        </p:nvSpPr>
        <p:spPr bwMode="auto">
          <a:xfrm>
            <a:off x="4953000" y="32004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1216" name="Rectangle 17"/>
          <p:cNvSpPr>
            <a:spLocks noChangeArrowheads="1"/>
          </p:cNvSpPr>
          <p:nvPr/>
        </p:nvSpPr>
        <p:spPr bwMode="auto">
          <a:xfrm>
            <a:off x="6019800" y="32004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1217" name="Rectangle 18"/>
          <p:cNvSpPr>
            <a:spLocks noChangeArrowheads="1"/>
          </p:cNvSpPr>
          <p:nvPr/>
        </p:nvSpPr>
        <p:spPr bwMode="auto">
          <a:xfrm>
            <a:off x="2286000" y="37338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1218" name="Rectangle 19"/>
          <p:cNvSpPr>
            <a:spLocks noChangeArrowheads="1"/>
          </p:cNvSpPr>
          <p:nvPr/>
        </p:nvSpPr>
        <p:spPr bwMode="auto">
          <a:xfrm>
            <a:off x="2819400" y="3733800"/>
            <a:ext cx="533400" cy="533400"/>
          </a:xfrm>
          <a:prstGeom prst="rect">
            <a:avLst/>
          </a:prstGeom>
          <a:solidFill>
            <a:srgbClr val="C0C0C0"/>
          </a:solidFill>
          <a:ln w="9525">
            <a:solidFill>
              <a:schemeClr val="tx1"/>
            </a:solidFill>
            <a:miter lim="800000"/>
            <a:headEnd/>
            <a:tailEnd/>
          </a:ln>
        </p:spPr>
        <p:txBody>
          <a:bodyPr wrap="none" anchor="ctr"/>
          <a:lstStyle/>
          <a:p>
            <a:endParaRPr lang="en-US">
              <a:latin typeface="Calibri"/>
              <a:cs typeface="Calibri"/>
            </a:endParaRPr>
          </a:p>
        </p:txBody>
      </p:sp>
      <p:sp>
        <p:nvSpPr>
          <p:cNvPr id="51219" name="Rectangle 20"/>
          <p:cNvSpPr>
            <a:spLocks noChangeArrowheads="1"/>
          </p:cNvSpPr>
          <p:nvPr/>
        </p:nvSpPr>
        <p:spPr bwMode="auto">
          <a:xfrm>
            <a:off x="3352800" y="3733800"/>
            <a:ext cx="533400" cy="533400"/>
          </a:xfrm>
          <a:prstGeom prst="rect">
            <a:avLst/>
          </a:prstGeom>
          <a:solidFill>
            <a:srgbClr val="5F5F5F"/>
          </a:solidFill>
          <a:ln w="9525">
            <a:solidFill>
              <a:schemeClr val="tx1"/>
            </a:solidFill>
            <a:miter lim="800000"/>
            <a:headEnd/>
            <a:tailEnd/>
          </a:ln>
        </p:spPr>
        <p:txBody>
          <a:bodyPr wrap="none" anchor="ctr"/>
          <a:lstStyle/>
          <a:p>
            <a:endParaRPr lang="en-US">
              <a:latin typeface="Calibri"/>
              <a:cs typeface="Calibri"/>
            </a:endParaRPr>
          </a:p>
        </p:txBody>
      </p:sp>
      <p:sp>
        <p:nvSpPr>
          <p:cNvPr id="51220" name="Rectangle 21"/>
          <p:cNvSpPr>
            <a:spLocks noChangeArrowheads="1"/>
          </p:cNvSpPr>
          <p:nvPr/>
        </p:nvSpPr>
        <p:spPr bwMode="auto">
          <a:xfrm>
            <a:off x="3886200" y="3733800"/>
            <a:ext cx="533400" cy="533400"/>
          </a:xfrm>
          <a:prstGeom prst="rect">
            <a:avLst/>
          </a:prstGeom>
          <a:solidFill>
            <a:srgbClr val="5F5F5F"/>
          </a:solidFill>
          <a:ln w="9525">
            <a:solidFill>
              <a:schemeClr val="tx1"/>
            </a:solidFill>
            <a:miter lim="800000"/>
            <a:headEnd/>
            <a:tailEnd/>
          </a:ln>
        </p:spPr>
        <p:txBody>
          <a:bodyPr wrap="none" anchor="ctr"/>
          <a:lstStyle/>
          <a:p>
            <a:endParaRPr lang="en-US">
              <a:latin typeface="Calibri"/>
              <a:cs typeface="Calibri"/>
            </a:endParaRPr>
          </a:p>
        </p:txBody>
      </p:sp>
      <p:sp>
        <p:nvSpPr>
          <p:cNvPr id="51221" name="Rectangle 22"/>
          <p:cNvSpPr>
            <a:spLocks noChangeArrowheads="1"/>
          </p:cNvSpPr>
          <p:nvPr/>
        </p:nvSpPr>
        <p:spPr bwMode="auto">
          <a:xfrm>
            <a:off x="4419600" y="3733800"/>
            <a:ext cx="533400" cy="533400"/>
          </a:xfrm>
          <a:prstGeom prst="rect">
            <a:avLst/>
          </a:prstGeom>
          <a:solidFill>
            <a:srgbClr val="5F5F5F"/>
          </a:solidFill>
          <a:ln w="9525">
            <a:solidFill>
              <a:schemeClr val="tx1"/>
            </a:solidFill>
            <a:miter lim="800000"/>
            <a:headEnd/>
            <a:tailEnd/>
          </a:ln>
        </p:spPr>
        <p:txBody>
          <a:bodyPr wrap="none" anchor="ctr"/>
          <a:lstStyle/>
          <a:p>
            <a:endParaRPr lang="en-US">
              <a:latin typeface="Calibri"/>
              <a:cs typeface="Calibri"/>
            </a:endParaRPr>
          </a:p>
        </p:txBody>
      </p:sp>
      <p:sp>
        <p:nvSpPr>
          <p:cNvPr id="51222" name="Rectangle 23"/>
          <p:cNvSpPr>
            <a:spLocks noChangeArrowheads="1"/>
          </p:cNvSpPr>
          <p:nvPr/>
        </p:nvSpPr>
        <p:spPr bwMode="auto">
          <a:xfrm>
            <a:off x="4953000" y="3733800"/>
            <a:ext cx="533400" cy="533400"/>
          </a:xfrm>
          <a:prstGeom prst="rect">
            <a:avLst/>
          </a:prstGeom>
          <a:solidFill>
            <a:srgbClr val="C0C0C0"/>
          </a:solidFill>
          <a:ln w="9525">
            <a:solidFill>
              <a:schemeClr val="tx1"/>
            </a:solidFill>
            <a:miter lim="800000"/>
            <a:headEnd/>
            <a:tailEnd/>
          </a:ln>
        </p:spPr>
        <p:txBody>
          <a:bodyPr wrap="none" anchor="ctr"/>
          <a:lstStyle/>
          <a:p>
            <a:endParaRPr lang="en-US">
              <a:latin typeface="Calibri"/>
              <a:cs typeface="Calibri"/>
            </a:endParaRPr>
          </a:p>
        </p:txBody>
      </p:sp>
      <p:sp>
        <p:nvSpPr>
          <p:cNvPr id="51223" name="Rectangle 24"/>
          <p:cNvSpPr>
            <a:spLocks noChangeArrowheads="1"/>
          </p:cNvSpPr>
          <p:nvPr/>
        </p:nvSpPr>
        <p:spPr bwMode="auto">
          <a:xfrm>
            <a:off x="5486400" y="3733800"/>
            <a:ext cx="533400" cy="533400"/>
          </a:xfrm>
          <a:prstGeom prst="rect">
            <a:avLst/>
          </a:prstGeom>
          <a:solidFill>
            <a:srgbClr val="C0C0C0"/>
          </a:solidFill>
          <a:ln w="9525">
            <a:solidFill>
              <a:schemeClr val="tx1"/>
            </a:solidFill>
            <a:miter lim="800000"/>
            <a:headEnd/>
            <a:tailEnd/>
          </a:ln>
        </p:spPr>
        <p:txBody>
          <a:bodyPr wrap="none" anchor="ctr"/>
          <a:lstStyle/>
          <a:p>
            <a:endParaRPr lang="en-US">
              <a:latin typeface="Calibri"/>
              <a:cs typeface="Calibri"/>
            </a:endParaRPr>
          </a:p>
        </p:txBody>
      </p:sp>
      <p:sp>
        <p:nvSpPr>
          <p:cNvPr id="51224" name="Rectangle 25"/>
          <p:cNvSpPr>
            <a:spLocks noChangeArrowheads="1"/>
          </p:cNvSpPr>
          <p:nvPr/>
        </p:nvSpPr>
        <p:spPr bwMode="auto">
          <a:xfrm>
            <a:off x="6019800" y="37338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1225" name="Rectangle 26"/>
          <p:cNvSpPr>
            <a:spLocks noChangeArrowheads="1"/>
          </p:cNvSpPr>
          <p:nvPr/>
        </p:nvSpPr>
        <p:spPr bwMode="auto">
          <a:xfrm>
            <a:off x="2819400" y="2667000"/>
            <a:ext cx="2133600" cy="1066800"/>
          </a:xfrm>
          <a:prstGeom prst="rect">
            <a:avLst/>
          </a:prstGeom>
          <a:solidFill>
            <a:schemeClr val="bg1"/>
          </a:solidFill>
          <a:ln w="38100">
            <a:solidFill>
              <a:schemeClr val="tx1"/>
            </a:solidFill>
            <a:miter lim="800000"/>
            <a:headEnd/>
            <a:tailEnd/>
          </a:ln>
        </p:spPr>
        <p:txBody>
          <a:bodyPr wrap="none" anchor="ctr"/>
          <a:lstStyle/>
          <a:p>
            <a:endParaRPr lang="en-US">
              <a:latin typeface="Calibri"/>
              <a:cs typeface="Calibri"/>
            </a:endParaRPr>
          </a:p>
        </p:txBody>
      </p:sp>
      <p:sp>
        <p:nvSpPr>
          <p:cNvPr id="51226" name="Rectangle 27"/>
          <p:cNvSpPr>
            <a:spLocks noChangeArrowheads="1"/>
          </p:cNvSpPr>
          <p:nvPr/>
        </p:nvSpPr>
        <p:spPr bwMode="auto">
          <a:xfrm>
            <a:off x="2286000" y="2133600"/>
            <a:ext cx="4267200" cy="2133600"/>
          </a:xfrm>
          <a:prstGeom prst="rect">
            <a:avLst/>
          </a:prstGeom>
          <a:noFill/>
          <a:ln w="381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1227" name="Rectangle 28"/>
          <p:cNvSpPr>
            <a:spLocks noChangeArrowheads="1"/>
          </p:cNvSpPr>
          <p:nvPr/>
        </p:nvSpPr>
        <p:spPr bwMode="auto">
          <a:xfrm>
            <a:off x="5486400" y="2667000"/>
            <a:ext cx="533400" cy="1066800"/>
          </a:xfrm>
          <a:prstGeom prst="rect">
            <a:avLst/>
          </a:prstGeom>
          <a:noFill/>
          <a:ln w="381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1228" name="Line 29"/>
          <p:cNvSpPr>
            <a:spLocks noChangeShapeType="1"/>
          </p:cNvSpPr>
          <p:nvPr/>
        </p:nvSpPr>
        <p:spPr bwMode="auto">
          <a:xfrm>
            <a:off x="3829050" y="2424113"/>
            <a:ext cx="271463" cy="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latin typeface="Calibri"/>
              <a:cs typeface="Calibri"/>
            </a:endParaRPr>
          </a:p>
        </p:txBody>
      </p:sp>
      <p:sp>
        <p:nvSpPr>
          <p:cNvPr id="51229" name="Rectangle 30"/>
          <p:cNvSpPr>
            <a:spLocks noChangeArrowheads="1"/>
          </p:cNvSpPr>
          <p:nvPr/>
        </p:nvSpPr>
        <p:spPr bwMode="auto">
          <a:xfrm>
            <a:off x="2286000" y="4724400"/>
            <a:ext cx="4267200" cy="228600"/>
          </a:xfrm>
          <a:prstGeom prst="rect">
            <a:avLst/>
          </a:prstGeom>
          <a:gradFill rotWithShape="0">
            <a:gsLst>
              <a:gs pos="0">
                <a:schemeClr val="bg1"/>
              </a:gs>
              <a:gs pos="100000">
                <a:schemeClr val="tx1"/>
              </a:gs>
            </a:gsLst>
            <a:lin ang="0" scaled="1"/>
          </a:gradFill>
          <a:ln w="9525">
            <a:solidFill>
              <a:schemeClr val="tx1"/>
            </a:solidFill>
            <a:miter lim="800000"/>
            <a:headEnd/>
            <a:tailEnd/>
          </a:ln>
        </p:spPr>
        <p:txBody>
          <a:bodyPr wrap="none" anchor="ctr"/>
          <a:lstStyle/>
          <a:p>
            <a:endParaRPr lang="en-US">
              <a:latin typeface="Calibri"/>
              <a:cs typeface="Calibri"/>
            </a:endParaRPr>
          </a:p>
        </p:txBody>
      </p:sp>
      <p:sp>
        <p:nvSpPr>
          <p:cNvPr id="51230" name="Rectangle 31"/>
          <p:cNvSpPr>
            <a:spLocks noChangeArrowheads="1"/>
          </p:cNvSpPr>
          <p:nvPr/>
        </p:nvSpPr>
        <p:spPr bwMode="auto">
          <a:xfrm>
            <a:off x="4419600" y="4953000"/>
            <a:ext cx="21336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a:r>
              <a:rPr lang="de-DE" sz="2000">
                <a:latin typeface="Calibri"/>
                <a:cs typeface="Calibri"/>
              </a:rPr>
              <a:t>1</a:t>
            </a:r>
            <a:endParaRPr lang="en-US" sz="2000">
              <a:latin typeface="Calibri"/>
              <a:cs typeface="Calibri"/>
            </a:endParaRPr>
          </a:p>
        </p:txBody>
      </p:sp>
      <p:sp>
        <p:nvSpPr>
          <p:cNvPr id="51231" name="Rectangle 32"/>
          <p:cNvSpPr>
            <a:spLocks noChangeArrowheads="1"/>
          </p:cNvSpPr>
          <p:nvPr/>
        </p:nvSpPr>
        <p:spPr bwMode="auto">
          <a:xfrm>
            <a:off x="2286000" y="4953000"/>
            <a:ext cx="21336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r>
              <a:rPr lang="de-DE" sz="2000">
                <a:latin typeface="Calibri"/>
                <a:cs typeface="Calibri"/>
              </a:rPr>
              <a:t>0</a:t>
            </a:r>
            <a:endParaRPr lang="en-US" sz="2000">
              <a:latin typeface="Calibri"/>
              <a:cs typeface="Calibri"/>
            </a:endParaRPr>
          </a:p>
        </p:txBody>
      </p:sp>
      <p:sp>
        <p:nvSpPr>
          <p:cNvPr id="51232" name="Rectangle 33"/>
          <p:cNvSpPr>
            <a:spLocks noChangeArrowheads="1"/>
          </p:cNvSpPr>
          <p:nvPr/>
        </p:nvSpPr>
        <p:spPr bwMode="auto">
          <a:xfrm>
            <a:off x="762000" y="4953000"/>
            <a:ext cx="13716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r>
              <a:rPr lang="de-DE" sz="2000">
                <a:latin typeface="Calibri"/>
                <a:cs typeface="Calibri"/>
              </a:rPr>
              <a:t>Prob</a:t>
            </a:r>
            <a:endParaRPr lang="en-US" sz="2000">
              <a:latin typeface="Calibri"/>
              <a:cs typeface="Calibri"/>
            </a:endParaRPr>
          </a:p>
        </p:txBody>
      </p:sp>
      <p:sp>
        <p:nvSpPr>
          <p:cNvPr id="51233" name="Oval 34"/>
          <p:cNvSpPr>
            <a:spLocks noChangeArrowheads="1"/>
          </p:cNvSpPr>
          <p:nvPr/>
        </p:nvSpPr>
        <p:spPr bwMode="auto">
          <a:xfrm>
            <a:off x="3452813" y="2238375"/>
            <a:ext cx="381000" cy="381000"/>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51234" name="Line 35"/>
          <p:cNvSpPr>
            <a:spLocks noChangeShapeType="1"/>
          </p:cNvSpPr>
          <p:nvPr/>
        </p:nvSpPr>
        <p:spPr bwMode="auto">
          <a:xfrm flipV="1">
            <a:off x="3648075" y="1905000"/>
            <a:ext cx="0" cy="304800"/>
          </a:xfrm>
          <a:prstGeom prst="line">
            <a:avLst/>
          </a:prstGeom>
          <a:noFill/>
          <a:ln w="9525">
            <a:solidFill>
              <a:srgbClr val="0099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latin typeface="Calibri"/>
              <a:cs typeface="Calibri"/>
            </a:endParaRPr>
          </a:p>
        </p:txBody>
      </p:sp>
      <p:sp>
        <p:nvSpPr>
          <p:cNvPr id="51235" name="Line 36"/>
          <p:cNvSpPr>
            <a:spLocks noChangeShapeType="1"/>
          </p:cNvSpPr>
          <p:nvPr/>
        </p:nvSpPr>
        <p:spPr bwMode="auto">
          <a:xfrm>
            <a:off x="3643313" y="2614613"/>
            <a:ext cx="0" cy="257175"/>
          </a:xfrm>
          <a:prstGeom prst="line">
            <a:avLst/>
          </a:prstGeom>
          <a:noFill/>
          <a:ln w="9525">
            <a:solidFill>
              <a:srgbClr val="0099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latin typeface="Calibri"/>
              <a:cs typeface="Calibri"/>
            </a:endParaRPr>
          </a:p>
        </p:txBody>
      </p:sp>
      <p:sp>
        <p:nvSpPr>
          <p:cNvPr id="51236" name="Line 37"/>
          <p:cNvSpPr>
            <a:spLocks noChangeShapeType="1"/>
          </p:cNvSpPr>
          <p:nvPr/>
        </p:nvSpPr>
        <p:spPr bwMode="auto">
          <a:xfrm flipH="1">
            <a:off x="3200400" y="2428875"/>
            <a:ext cx="242888" cy="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latin typeface="Calibri"/>
              <a:cs typeface="Calibri"/>
            </a:endParaRPr>
          </a:p>
        </p:txBody>
      </p:sp>
      <p:sp>
        <p:nvSpPr>
          <p:cNvPr id="1201190" name="AutoShape 38"/>
          <p:cNvSpPr>
            <a:spLocks noChangeArrowheads="1"/>
          </p:cNvSpPr>
          <p:nvPr/>
        </p:nvSpPr>
        <p:spPr bwMode="auto">
          <a:xfrm>
            <a:off x="3833813" y="2305050"/>
            <a:ext cx="457200" cy="228600"/>
          </a:xfrm>
          <a:prstGeom prst="rightArrow">
            <a:avLst>
              <a:gd name="adj1" fmla="val 50000"/>
              <a:gd name="adj2" fmla="val 50000"/>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pic>
        <p:nvPicPr>
          <p:cNvPr id="39" name="Picture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5800" y="2057400"/>
            <a:ext cx="3536186" cy="2266325"/>
          </a:xfrm>
          <a:prstGeom prst="rect">
            <a:avLst/>
          </a:prstGeom>
        </p:spPr>
      </p:pic>
    </p:spTree>
    <p:extLst>
      <p:ext uri="{BB962C8B-B14F-4D97-AF65-F5344CB8AC3E}">
        <p14:creationId xmlns:p14="http://schemas.microsoft.com/office/powerpoint/2010/main" val="40878464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011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119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p:txBody>
          <a:bodyPr/>
          <a:lstStyle/>
          <a:p>
            <a:r>
              <a:rPr lang="en-US">
                <a:ea typeface="ＭＳ Ｐゴシック" pitchFamily="34" charset="-128"/>
              </a:rPr>
              <a:t>Reasoning over Time or Space</a:t>
            </a:r>
          </a:p>
        </p:txBody>
      </p:sp>
      <p:sp>
        <p:nvSpPr>
          <p:cNvPr id="20482" name="Rectangle 3"/>
          <p:cNvSpPr>
            <a:spLocks noGrp="1" noChangeArrowheads="1"/>
          </p:cNvSpPr>
          <p:nvPr>
            <p:ph idx="1"/>
          </p:nvPr>
        </p:nvSpPr>
        <p:spPr>
          <a:xfrm>
            <a:off x="1447800" y="1828800"/>
            <a:ext cx="9220200" cy="4419600"/>
          </a:xfrm>
        </p:spPr>
        <p:txBody>
          <a:bodyPr/>
          <a:lstStyle/>
          <a:p>
            <a:pPr>
              <a:lnSpc>
                <a:spcPct val="90000"/>
              </a:lnSpc>
            </a:pPr>
            <a:r>
              <a:rPr lang="en-US" sz="2800" dirty="0">
                <a:latin typeface="Calibri"/>
                <a:ea typeface="ＭＳ Ｐゴシック" pitchFamily="34" charset="-128"/>
                <a:cs typeface="Calibri"/>
              </a:rPr>
              <a:t>Often, we want to </a:t>
            </a:r>
            <a:r>
              <a:rPr lang="en-US" sz="2800" dirty="0">
                <a:solidFill>
                  <a:srgbClr val="CC0000"/>
                </a:solidFill>
                <a:latin typeface="Calibri"/>
                <a:ea typeface="ＭＳ Ｐゴシック" pitchFamily="34" charset="-128"/>
                <a:cs typeface="Calibri"/>
              </a:rPr>
              <a:t>reason about a sequence</a:t>
            </a:r>
            <a:r>
              <a:rPr lang="en-US" sz="2800" dirty="0">
                <a:latin typeface="Calibri"/>
                <a:ea typeface="ＭＳ Ｐゴシック" pitchFamily="34" charset="-128"/>
                <a:cs typeface="Calibri"/>
              </a:rPr>
              <a:t> of observations</a:t>
            </a:r>
          </a:p>
          <a:p>
            <a:pPr lvl="4">
              <a:lnSpc>
                <a:spcPct val="90000"/>
              </a:lnSpc>
            </a:pPr>
            <a:endParaRPr lang="en-US" sz="600" dirty="0">
              <a:latin typeface="Calibri"/>
              <a:ea typeface="ＭＳ Ｐゴシック" pitchFamily="34" charset="-128"/>
              <a:cs typeface="Calibri"/>
            </a:endParaRPr>
          </a:p>
          <a:p>
            <a:pPr lvl="1">
              <a:lnSpc>
                <a:spcPct val="90000"/>
              </a:lnSpc>
            </a:pPr>
            <a:r>
              <a:rPr lang="en-US" sz="2400" dirty="0">
                <a:latin typeface="Calibri"/>
                <a:ea typeface="ＭＳ Ｐゴシック" pitchFamily="34" charset="-128"/>
                <a:cs typeface="Calibri"/>
              </a:rPr>
              <a:t>Speech recognition</a:t>
            </a:r>
          </a:p>
          <a:p>
            <a:pPr lvl="4">
              <a:lnSpc>
                <a:spcPct val="90000"/>
              </a:lnSpc>
            </a:pPr>
            <a:endParaRPr lang="en-US" sz="500" dirty="0">
              <a:latin typeface="Calibri"/>
              <a:ea typeface="ＭＳ Ｐゴシック" pitchFamily="34" charset="-128"/>
              <a:cs typeface="Calibri"/>
            </a:endParaRPr>
          </a:p>
          <a:p>
            <a:pPr lvl="1">
              <a:lnSpc>
                <a:spcPct val="90000"/>
              </a:lnSpc>
            </a:pPr>
            <a:r>
              <a:rPr lang="en-US" sz="2400" dirty="0">
                <a:latin typeface="Calibri"/>
                <a:ea typeface="ＭＳ Ｐゴシック" pitchFamily="34" charset="-128"/>
                <a:cs typeface="Calibri"/>
              </a:rPr>
              <a:t>Robot localization</a:t>
            </a:r>
          </a:p>
          <a:p>
            <a:pPr lvl="5">
              <a:lnSpc>
                <a:spcPct val="90000"/>
              </a:lnSpc>
            </a:pPr>
            <a:endParaRPr lang="en-US" sz="500" dirty="0">
              <a:latin typeface="Calibri"/>
              <a:ea typeface="ＭＳ Ｐゴシック" pitchFamily="34" charset="-128"/>
              <a:cs typeface="Calibri"/>
            </a:endParaRPr>
          </a:p>
          <a:p>
            <a:pPr lvl="1">
              <a:lnSpc>
                <a:spcPct val="90000"/>
              </a:lnSpc>
            </a:pPr>
            <a:r>
              <a:rPr lang="en-US" sz="2400" dirty="0">
                <a:latin typeface="Calibri"/>
                <a:ea typeface="ＭＳ Ｐゴシック" pitchFamily="34" charset="-128"/>
                <a:cs typeface="Calibri"/>
              </a:rPr>
              <a:t>User attention</a:t>
            </a:r>
          </a:p>
          <a:p>
            <a:pPr lvl="5">
              <a:lnSpc>
                <a:spcPct val="90000"/>
              </a:lnSpc>
            </a:pPr>
            <a:endParaRPr lang="en-US" sz="500" dirty="0">
              <a:latin typeface="Calibri"/>
              <a:ea typeface="ＭＳ Ｐゴシック" pitchFamily="34" charset="-128"/>
              <a:cs typeface="Calibri"/>
            </a:endParaRPr>
          </a:p>
          <a:p>
            <a:pPr lvl="1">
              <a:lnSpc>
                <a:spcPct val="90000"/>
              </a:lnSpc>
            </a:pPr>
            <a:r>
              <a:rPr lang="en-US" sz="2400" dirty="0">
                <a:latin typeface="Calibri"/>
                <a:ea typeface="ＭＳ Ｐゴシック" pitchFamily="34" charset="-128"/>
                <a:cs typeface="Calibri"/>
              </a:rPr>
              <a:t>Medical monitoring</a:t>
            </a:r>
          </a:p>
          <a:p>
            <a:pPr>
              <a:lnSpc>
                <a:spcPct val="90000"/>
              </a:lnSpc>
            </a:pPr>
            <a:endParaRPr lang="en-US" sz="2800" dirty="0">
              <a:latin typeface="Calibri"/>
              <a:ea typeface="ＭＳ Ｐゴシック" pitchFamily="34" charset="-128"/>
              <a:cs typeface="Calibri"/>
            </a:endParaRPr>
          </a:p>
          <a:p>
            <a:pPr>
              <a:lnSpc>
                <a:spcPct val="90000"/>
              </a:lnSpc>
            </a:pPr>
            <a:r>
              <a:rPr lang="en-US" sz="2800" dirty="0">
                <a:latin typeface="Calibri"/>
                <a:ea typeface="ＭＳ Ｐゴシック" pitchFamily="34" charset="-128"/>
                <a:cs typeface="Calibri"/>
              </a:rPr>
              <a:t>Need to introduce time (or space) into our models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title"/>
          </p:nvPr>
        </p:nvSpPr>
        <p:spPr/>
        <p:txBody>
          <a:bodyPr/>
          <a:lstStyle/>
          <a:p>
            <a:r>
              <a:rPr lang="en-US" sz="4000" dirty="0">
                <a:latin typeface="Calibri"/>
                <a:ea typeface="ＭＳ Ｐゴシック" pitchFamily="34" charset="-128"/>
                <a:cs typeface="Calibri"/>
              </a:rPr>
              <a:t>Example: Robot Localization</a:t>
            </a:r>
          </a:p>
        </p:txBody>
      </p:sp>
      <p:sp>
        <p:nvSpPr>
          <p:cNvPr id="53250" name="Rectangle 3"/>
          <p:cNvSpPr>
            <a:spLocks noGrp="1" noChangeArrowheads="1"/>
          </p:cNvSpPr>
          <p:nvPr>
            <p:ph idx="1"/>
          </p:nvPr>
        </p:nvSpPr>
        <p:spPr>
          <a:xfrm>
            <a:off x="628650" y="5767388"/>
            <a:ext cx="7772400" cy="914400"/>
          </a:xfrm>
        </p:spPr>
        <p:txBody>
          <a:bodyPr/>
          <a:lstStyle/>
          <a:p>
            <a:pPr algn="ctr">
              <a:buFont typeface="Wingdings" pitchFamily="2" charset="2"/>
              <a:buNone/>
            </a:pPr>
            <a:r>
              <a:rPr lang="en-US">
                <a:latin typeface="Calibri"/>
                <a:ea typeface="ＭＳ Ｐゴシック" pitchFamily="34" charset="-128"/>
                <a:cs typeface="Calibri"/>
              </a:rPr>
              <a:t>t=3</a:t>
            </a:r>
          </a:p>
        </p:txBody>
      </p:sp>
      <p:sp>
        <p:nvSpPr>
          <p:cNvPr id="53251" name="Rectangle 4"/>
          <p:cNvSpPr>
            <a:spLocks noChangeArrowheads="1"/>
          </p:cNvSpPr>
          <p:nvPr/>
        </p:nvSpPr>
        <p:spPr bwMode="auto">
          <a:xfrm>
            <a:off x="2286000" y="21336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3252" name="Rectangle 5"/>
          <p:cNvSpPr>
            <a:spLocks noChangeArrowheads="1"/>
          </p:cNvSpPr>
          <p:nvPr/>
        </p:nvSpPr>
        <p:spPr bwMode="auto">
          <a:xfrm>
            <a:off x="2819400" y="2133600"/>
            <a:ext cx="533400" cy="533400"/>
          </a:xfrm>
          <a:prstGeom prst="rect">
            <a:avLst/>
          </a:prstGeom>
          <a:solidFill>
            <a:srgbClr val="DDDDDD"/>
          </a:solidFill>
          <a:ln w="9525">
            <a:solidFill>
              <a:schemeClr val="tx1"/>
            </a:solidFill>
            <a:miter lim="800000"/>
            <a:headEnd/>
            <a:tailEnd/>
          </a:ln>
        </p:spPr>
        <p:txBody>
          <a:bodyPr wrap="none" anchor="ctr"/>
          <a:lstStyle/>
          <a:p>
            <a:endParaRPr lang="en-US">
              <a:latin typeface="Calibri"/>
              <a:cs typeface="Calibri"/>
            </a:endParaRPr>
          </a:p>
        </p:txBody>
      </p:sp>
      <p:sp>
        <p:nvSpPr>
          <p:cNvPr id="53253" name="Rectangle 6"/>
          <p:cNvSpPr>
            <a:spLocks noChangeArrowheads="1"/>
          </p:cNvSpPr>
          <p:nvPr/>
        </p:nvSpPr>
        <p:spPr bwMode="auto">
          <a:xfrm>
            <a:off x="3352800" y="2133600"/>
            <a:ext cx="533400" cy="533400"/>
          </a:xfrm>
          <a:prstGeom prst="rect">
            <a:avLst/>
          </a:prstGeom>
          <a:solidFill>
            <a:srgbClr val="C0C0C0"/>
          </a:solidFill>
          <a:ln w="9525">
            <a:solidFill>
              <a:schemeClr val="tx1"/>
            </a:solidFill>
            <a:miter lim="800000"/>
            <a:headEnd/>
            <a:tailEnd/>
          </a:ln>
        </p:spPr>
        <p:txBody>
          <a:bodyPr wrap="none" anchor="ctr"/>
          <a:lstStyle/>
          <a:p>
            <a:endParaRPr lang="en-US">
              <a:latin typeface="Calibri"/>
              <a:cs typeface="Calibri"/>
            </a:endParaRPr>
          </a:p>
        </p:txBody>
      </p:sp>
      <p:sp>
        <p:nvSpPr>
          <p:cNvPr id="53254" name="Rectangle 7"/>
          <p:cNvSpPr>
            <a:spLocks noChangeArrowheads="1"/>
          </p:cNvSpPr>
          <p:nvPr/>
        </p:nvSpPr>
        <p:spPr bwMode="auto">
          <a:xfrm>
            <a:off x="3886200" y="2133600"/>
            <a:ext cx="533400" cy="533400"/>
          </a:xfrm>
          <a:prstGeom prst="rect">
            <a:avLst/>
          </a:prstGeom>
          <a:solidFill>
            <a:srgbClr val="4D4D4D"/>
          </a:solidFill>
          <a:ln w="9525">
            <a:solidFill>
              <a:schemeClr val="tx1"/>
            </a:solidFill>
            <a:miter lim="800000"/>
            <a:headEnd/>
            <a:tailEnd/>
          </a:ln>
        </p:spPr>
        <p:txBody>
          <a:bodyPr wrap="none" anchor="ctr"/>
          <a:lstStyle/>
          <a:p>
            <a:endParaRPr lang="en-US">
              <a:latin typeface="Calibri"/>
              <a:cs typeface="Calibri"/>
            </a:endParaRPr>
          </a:p>
        </p:txBody>
      </p:sp>
      <p:sp>
        <p:nvSpPr>
          <p:cNvPr id="53255" name="Rectangle 8"/>
          <p:cNvSpPr>
            <a:spLocks noChangeArrowheads="1"/>
          </p:cNvSpPr>
          <p:nvPr/>
        </p:nvSpPr>
        <p:spPr bwMode="auto">
          <a:xfrm>
            <a:off x="4419600" y="2133600"/>
            <a:ext cx="533400" cy="533400"/>
          </a:xfrm>
          <a:prstGeom prst="rect">
            <a:avLst/>
          </a:prstGeom>
          <a:solidFill>
            <a:srgbClr val="4D4D4D"/>
          </a:solidFill>
          <a:ln w="9525">
            <a:solidFill>
              <a:schemeClr val="tx1"/>
            </a:solidFill>
            <a:miter lim="800000"/>
            <a:headEnd/>
            <a:tailEnd/>
          </a:ln>
        </p:spPr>
        <p:txBody>
          <a:bodyPr wrap="none" anchor="ctr"/>
          <a:lstStyle/>
          <a:p>
            <a:endParaRPr lang="en-US">
              <a:latin typeface="Calibri"/>
              <a:cs typeface="Calibri"/>
            </a:endParaRPr>
          </a:p>
        </p:txBody>
      </p:sp>
      <p:sp>
        <p:nvSpPr>
          <p:cNvPr id="53256" name="Rectangle 9"/>
          <p:cNvSpPr>
            <a:spLocks noChangeArrowheads="1"/>
          </p:cNvSpPr>
          <p:nvPr/>
        </p:nvSpPr>
        <p:spPr bwMode="auto">
          <a:xfrm>
            <a:off x="4953000" y="2133600"/>
            <a:ext cx="533400" cy="533400"/>
          </a:xfrm>
          <a:prstGeom prst="rect">
            <a:avLst/>
          </a:prstGeom>
          <a:solidFill>
            <a:srgbClr val="C0C0C0"/>
          </a:solidFill>
          <a:ln w="9525">
            <a:solidFill>
              <a:schemeClr val="tx1"/>
            </a:solidFill>
            <a:miter lim="800000"/>
            <a:headEnd/>
            <a:tailEnd/>
          </a:ln>
        </p:spPr>
        <p:txBody>
          <a:bodyPr wrap="none" anchor="ctr"/>
          <a:lstStyle/>
          <a:p>
            <a:endParaRPr lang="en-US">
              <a:latin typeface="Calibri"/>
              <a:cs typeface="Calibri"/>
            </a:endParaRPr>
          </a:p>
        </p:txBody>
      </p:sp>
      <p:sp>
        <p:nvSpPr>
          <p:cNvPr id="53257" name="Rectangle 10"/>
          <p:cNvSpPr>
            <a:spLocks noChangeArrowheads="1"/>
          </p:cNvSpPr>
          <p:nvPr/>
        </p:nvSpPr>
        <p:spPr bwMode="auto">
          <a:xfrm>
            <a:off x="5486400" y="2133600"/>
            <a:ext cx="533400" cy="533400"/>
          </a:xfrm>
          <a:prstGeom prst="rect">
            <a:avLst/>
          </a:prstGeom>
          <a:solidFill>
            <a:srgbClr val="DDDDDD"/>
          </a:solidFill>
          <a:ln w="9525">
            <a:solidFill>
              <a:schemeClr val="tx1"/>
            </a:solidFill>
            <a:miter lim="800000"/>
            <a:headEnd/>
            <a:tailEnd/>
          </a:ln>
        </p:spPr>
        <p:txBody>
          <a:bodyPr wrap="none" anchor="ctr"/>
          <a:lstStyle/>
          <a:p>
            <a:endParaRPr lang="en-US">
              <a:latin typeface="Calibri"/>
              <a:cs typeface="Calibri"/>
            </a:endParaRPr>
          </a:p>
        </p:txBody>
      </p:sp>
      <p:sp>
        <p:nvSpPr>
          <p:cNvPr id="53258" name="Rectangle 11"/>
          <p:cNvSpPr>
            <a:spLocks noChangeArrowheads="1"/>
          </p:cNvSpPr>
          <p:nvPr/>
        </p:nvSpPr>
        <p:spPr bwMode="auto">
          <a:xfrm>
            <a:off x="6019800" y="21336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3259" name="Rectangle 12"/>
          <p:cNvSpPr>
            <a:spLocks noChangeArrowheads="1"/>
          </p:cNvSpPr>
          <p:nvPr/>
        </p:nvSpPr>
        <p:spPr bwMode="auto">
          <a:xfrm>
            <a:off x="2286000" y="26670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3260" name="Rectangle 13"/>
          <p:cNvSpPr>
            <a:spLocks noChangeArrowheads="1"/>
          </p:cNvSpPr>
          <p:nvPr/>
        </p:nvSpPr>
        <p:spPr bwMode="auto">
          <a:xfrm>
            <a:off x="4953000" y="26670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3261" name="Rectangle 14"/>
          <p:cNvSpPr>
            <a:spLocks noChangeArrowheads="1"/>
          </p:cNvSpPr>
          <p:nvPr/>
        </p:nvSpPr>
        <p:spPr bwMode="auto">
          <a:xfrm>
            <a:off x="6019800" y="26670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3262" name="Rectangle 15"/>
          <p:cNvSpPr>
            <a:spLocks noChangeArrowheads="1"/>
          </p:cNvSpPr>
          <p:nvPr/>
        </p:nvSpPr>
        <p:spPr bwMode="auto">
          <a:xfrm>
            <a:off x="2286000" y="32004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3263" name="Rectangle 16"/>
          <p:cNvSpPr>
            <a:spLocks noChangeArrowheads="1"/>
          </p:cNvSpPr>
          <p:nvPr/>
        </p:nvSpPr>
        <p:spPr bwMode="auto">
          <a:xfrm>
            <a:off x="4953000" y="32004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3264" name="Rectangle 17"/>
          <p:cNvSpPr>
            <a:spLocks noChangeArrowheads="1"/>
          </p:cNvSpPr>
          <p:nvPr/>
        </p:nvSpPr>
        <p:spPr bwMode="auto">
          <a:xfrm>
            <a:off x="6019800" y="32004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3265" name="Rectangle 18"/>
          <p:cNvSpPr>
            <a:spLocks noChangeArrowheads="1"/>
          </p:cNvSpPr>
          <p:nvPr/>
        </p:nvSpPr>
        <p:spPr bwMode="auto">
          <a:xfrm>
            <a:off x="2286000" y="37338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3266" name="Rectangle 19"/>
          <p:cNvSpPr>
            <a:spLocks noChangeArrowheads="1"/>
          </p:cNvSpPr>
          <p:nvPr/>
        </p:nvSpPr>
        <p:spPr bwMode="auto">
          <a:xfrm>
            <a:off x="2819400" y="3733800"/>
            <a:ext cx="533400" cy="533400"/>
          </a:xfrm>
          <a:prstGeom prst="rect">
            <a:avLst/>
          </a:prstGeom>
          <a:solidFill>
            <a:srgbClr val="DDDDDD"/>
          </a:solidFill>
          <a:ln w="9525">
            <a:solidFill>
              <a:schemeClr val="tx1"/>
            </a:solidFill>
            <a:miter lim="800000"/>
            <a:headEnd/>
            <a:tailEnd/>
          </a:ln>
        </p:spPr>
        <p:txBody>
          <a:bodyPr wrap="none" anchor="ctr"/>
          <a:lstStyle/>
          <a:p>
            <a:endParaRPr lang="en-US">
              <a:latin typeface="Calibri"/>
              <a:cs typeface="Calibri"/>
            </a:endParaRPr>
          </a:p>
        </p:txBody>
      </p:sp>
      <p:sp>
        <p:nvSpPr>
          <p:cNvPr id="53267" name="Rectangle 20"/>
          <p:cNvSpPr>
            <a:spLocks noChangeArrowheads="1"/>
          </p:cNvSpPr>
          <p:nvPr/>
        </p:nvSpPr>
        <p:spPr bwMode="auto">
          <a:xfrm>
            <a:off x="3352800" y="3733800"/>
            <a:ext cx="533400" cy="533400"/>
          </a:xfrm>
          <a:prstGeom prst="rect">
            <a:avLst/>
          </a:prstGeom>
          <a:solidFill>
            <a:srgbClr val="C0C0C0"/>
          </a:solidFill>
          <a:ln w="9525">
            <a:solidFill>
              <a:schemeClr val="tx1"/>
            </a:solidFill>
            <a:miter lim="800000"/>
            <a:headEnd/>
            <a:tailEnd/>
          </a:ln>
        </p:spPr>
        <p:txBody>
          <a:bodyPr wrap="none" anchor="ctr"/>
          <a:lstStyle/>
          <a:p>
            <a:endParaRPr lang="en-US">
              <a:latin typeface="Calibri"/>
              <a:cs typeface="Calibri"/>
            </a:endParaRPr>
          </a:p>
        </p:txBody>
      </p:sp>
      <p:sp>
        <p:nvSpPr>
          <p:cNvPr id="53268" name="Rectangle 21"/>
          <p:cNvSpPr>
            <a:spLocks noChangeArrowheads="1"/>
          </p:cNvSpPr>
          <p:nvPr/>
        </p:nvSpPr>
        <p:spPr bwMode="auto">
          <a:xfrm>
            <a:off x="3886200" y="3733800"/>
            <a:ext cx="533400" cy="533400"/>
          </a:xfrm>
          <a:prstGeom prst="rect">
            <a:avLst/>
          </a:prstGeom>
          <a:solidFill>
            <a:srgbClr val="4D4D4D"/>
          </a:solidFill>
          <a:ln w="9525">
            <a:solidFill>
              <a:schemeClr val="tx1"/>
            </a:solidFill>
            <a:miter lim="800000"/>
            <a:headEnd/>
            <a:tailEnd/>
          </a:ln>
        </p:spPr>
        <p:txBody>
          <a:bodyPr wrap="none" anchor="ctr"/>
          <a:lstStyle/>
          <a:p>
            <a:endParaRPr lang="en-US">
              <a:latin typeface="Calibri"/>
              <a:cs typeface="Calibri"/>
            </a:endParaRPr>
          </a:p>
        </p:txBody>
      </p:sp>
      <p:sp>
        <p:nvSpPr>
          <p:cNvPr id="53269" name="Rectangle 22"/>
          <p:cNvSpPr>
            <a:spLocks noChangeArrowheads="1"/>
          </p:cNvSpPr>
          <p:nvPr/>
        </p:nvSpPr>
        <p:spPr bwMode="auto">
          <a:xfrm>
            <a:off x="4419600" y="3733800"/>
            <a:ext cx="533400" cy="533400"/>
          </a:xfrm>
          <a:prstGeom prst="rect">
            <a:avLst/>
          </a:prstGeom>
          <a:solidFill>
            <a:srgbClr val="4D4D4D"/>
          </a:solidFill>
          <a:ln w="9525">
            <a:solidFill>
              <a:schemeClr val="tx1"/>
            </a:solidFill>
            <a:miter lim="800000"/>
            <a:headEnd/>
            <a:tailEnd/>
          </a:ln>
        </p:spPr>
        <p:txBody>
          <a:bodyPr wrap="none" anchor="ctr"/>
          <a:lstStyle/>
          <a:p>
            <a:endParaRPr lang="en-US">
              <a:latin typeface="Calibri"/>
              <a:cs typeface="Calibri"/>
            </a:endParaRPr>
          </a:p>
        </p:txBody>
      </p:sp>
      <p:sp>
        <p:nvSpPr>
          <p:cNvPr id="53270" name="Rectangle 23"/>
          <p:cNvSpPr>
            <a:spLocks noChangeArrowheads="1"/>
          </p:cNvSpPr>
          <p:nvPr/>
        </p:nvSpPr>
        <p:spPr bwMode="auto">
          <a:xfrm>
            <a:off x="4953000" y="3733800"/>
            <a:ext cx="533400" cy="533400"/>
          </a:xfrm>
          <a:prstGeom prst="rect">
            <a:avLst/>
          </a:prstGeom>
          <a:solidFill>
            <a:srgbClr val="C0C0C0"/>
          </a:solidFill>
          <a:ln w="9525">
            <a:solidFill>
              <a:schemeClr val="tx1"/>
            </a:solidFill>
            <a:miter lim="800000"/>
            <a:headEnd/>
            <a:tailEnd/>
          </a:ln>
        </p:spPr>
        <p:txBody>
          <a:bodyPr wrap="none" anchor="ctr"/>
          <a:lstStyle/>
          <a:p>
            <a:endParaRPr lang="en-US">
              <a:latin typeface="Calibri"/>
              <a:cs typeface="Calibri"/>
            </a:endParaRPr>
          </a:p>
        </p:txBody>
      </p:sp>
      <p:sp>
        <p:nvSpPr>
          <p:cNvPr id="53271" name="Rectangle 24"/>
          <p:cNvSpPr>
            <a:spLocks noChangeArrowheads="1"/>
          </p:cNvSpPr>
          <p:nvPr/>
        </p:nvSpPr>
        <p:spPr bwMode="auto">
          <a:xfrm>
            <a:off x="5486400" y="3733800"/>
            <a:ext cx="533400" cy="533400"/>
          </a:xfrm>
          <a:prstGeom prst="rect">
            <a:avLst/>
          </a:prstGeom>
          <a:solidFill>
            <a:srgbClr val="DDDDDD"/>
          </a:solidFill>
          <a:ln w="9525">
            <a:solidFill>
              <a:schemeClr val="tx1"/>
            </a:solidFill>
            <a:miter lim="800000"/>
            <a:headEnd/>
            <a:tailEnd/>
          </a:ln>
        </p:spPr>
        <p:txBody>
          <a:bodyPr wrap="none" anchor="ctr"/>
          <a:lstStyle/>
          <a:p>
            <a:endParaRPr lang="en-US">
              <a:latin typeface="Calibri"/>
              <a:cs typeface="Calibri"/>
            </a:endParaRPr>
          </a:p>
        </p:txBody>
      </p:sp>
      <p:sp>
        <p:nvSpPr>
          <p:cNvPr id="53272" name="Rectangle 25"/>
          <p:cNvSpPr>
            <a:spLocks noChangeArrowheads="1"/>
          </p:cNvSpPr>
          <p:nvPr/>
        </p:nvSpPr>
        <p:spPr bwMode="auto">
          <a:xfrm>
            <a:off x="6019800" y="37338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3273" name="Rectangle 26"/>
          <p:cNvSpPr>
            <a:spLocks noChangeArrowheads="1"/>
          </p:cNvSpPr>
          <p:nvPr/>
        </p:nvSpPr>
        <p:spPr bwMode="auto">
          <a:xfrm>
            <a:off x="2819400" y="2667000"/>
            <a:ext cx="2133600" cy="1066800"/>
          </a:xfrm>
          <a:prstGeom prst="rect">
            <a:avLst/>
          </a:prstGeom>
          <a:solidFill>
            <a:schemeClr val="bg1"/>
          </a:solidFill>
          <a:ln w="38100">
            <a:solidFill>
              <a:schemeClr val="tx1"/>
            </a:solidFill>
            <a:miter lim="800000"/>
            <a:headEnd/>
            <a:tailEnd/>
          </a:ln>
        </p:spPr>
        <p:txBody>
          <a:bodyPr wrap="none" anchor="ctr"/>
          <a:lstStyle/>
          <a:p>
            <a:endParaRPr lang="en-US">
              <a:latin typeface="Calibri"/>
              <a:cs typeface="Calibri"/>
            </a:endParaRPr>
          </a:p>
        </p:txBody>
      </p:sp>
      <p:sp>
        <p:nvSpPr>
          <p:cNvPr id="53274" name="Rectangle 27"/>
          <p:cNvSpPr>
            <a:spLocks noChangeArrowheads="1"/>
          </p:cNvSpPr>
          <p:nvPr/>
        </p:nvSpPr>
        <p:spPr bwMode="auto">
          <a:xfrm>
            <a:off x="2286000" y="2133600"/>
            <a:ext cx="4267200" cy="2133600"/>
          </a:xfrm>
          <a:prstGeom prst="rect">
            <a:avLst/>
          </a:prstGeom>
          <a:noFill/>
          <a:ln w="381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3275" name="Rectangle 28"/>
          <p:cNvSpPr>
            <a:spLocks noChangeArrowheads="1"/>
          </p:cNvSpPr>
          <p:nvPr/>
        </p:nvSpPr>
        <p:spPr bwMode="auto">
          <a:xfrm>
            <a:off x="5486400" y="2667000"/>
            <a:ext cx="533400" cy="1066800"/>
          </a:xfrm>
          <a:prstGeom prst="rect">
            <a:avLst/>
          </a:prstGeom>
          <a:noFill/>
          <a:ln w="381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3276" name="Line 29"/>
          <p:cNvSpPr>
            <a:spLocks noChangeShapeType="1"/>
          </p:cNvSpPr>
          <p:nvPr/>
        </p:nvSpPr>
        <p:spPr bwMode="auto">
          <a:xfrm>
            <a:off x="4376738" y="2428875"/>
            <a:ext cx="271462" cy="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latin typeface="Calibri"/>
              <a:cs typeface="Calibri"/>
            </a:endParaRPr>
          </a:p>
        </p:txBody>
      </p:sp>
      <p:sp>
        <p:nvSpPr>
          <p:cNvPr id="53277" name="Rectangle 30"/>
          <p:cNvSpPr>
            <a:spLocks noChangeArrowheads="1"/>
          </p:cNvSpPr>
          <p:nvPr/>
        </p:nvSpPr>
        <p:spPr bwMode="auto">
          <a:xfrm>
            <a:off x="2286000" y="4724400"/>
            <a:ext cx="4267200" cy="228600"/>
          </a:xfrm>
          <a:prstGeom prst="rect">
            <a:avLst/>
          </a:prstGeom>
          <a:gradFill rotWithShape="0">
            <a:gsLst>
              <a:gs pos="0">
                <a:schemeClr val="bg1"/>
              </a:gs>
              <a:gs pos="100000">
                <a:schemeClr val="tx1"/>
              </a:gs>
            </a:gsLst>
            <a:lin ang="0" scaled="1"/>
          </a:gradFill>
          <a:ln w="9525">
            <a:solidFill>
              <a:schemeClr val="tx1"/>
            </a:solidFill>
            <a:miter lim="800000"/>
            <a:headEnd/>
            <a:tailEnd/>
          </a:ln>
        </p:spPr>
        <p:txBody>
          <a:bodyPr wrap="none" anchor="ctr"/>
          <a:lstStyle/>
          <a:p>
            <a:endParaRPr lang="en-US">
              <a:latin typeface="Calibri"/>
              <a:cs typeface="Calibri"/>
            </a:endParaRPr>
          </a:p>
        </p:txBody>
      </p:sp>
      <p:sp>
        <p:nvSpPr>
          <p:cNvPr id="53278" name="Rectangle 31"/>
          <p:cNvSpPr>
            <a:spLocks noChangeArrowheads="1"/>
          </p:cNvSpPr>
          <p:nvPr/>
        </p:nvSpPr>
        <p:spPr bwMode="auto">
          <a:xfrm>
            <a:off x="4419600" y="4953000"/>
            <a:ext cx="21336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a:r>
              <a:rPr lang="de-DE" sz="2000">
                <a:latin typeface="Calibri"/>
                <a:cs typeface="Calibri"/>
              </a:rPr>
              <a:t>1</a:t>
            </a:r>
            <a:endParaRPr lang="en-US" sz="2000">
              <a:latin typeface="Calibri"/>
              <a:cs typeface="Calibri"/>
            </a:endParaRPr>
          </a:p>
        </p:txBody>
      </p:sp>
      <p:sp>
        <p:nvSpPr>
          <p:cNvPr id="53279" name="Rectangle 32"/>
          <p:cNvSpPr>
            <a:spLocks noChangeArrowheads="1"/>
          </p:cNvSpPr>
          <p:nvPr/>
        </p:nvSpPr>
        <p:spPr bwMode="auto">
          <a:xfrm>
            <a:off x="2286000" y="4953000"/>
            <a:ext cx="21336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r>
              <a:rPr lang="de-DE" sz="2000">
                <a:latin typeface="Calibri"/>
                <a:cs typeface="Calibri"/>
              </a:rPr>
              <a:t>0</a:t>
            </a:r>
            <a:endParaRPr lang="en-US" sz="2000">
              <a:latin typeface="Calibri"/>
              <a:cs typeface="Calibri"/>
            </a:endParaRPr>
          </a:p>
        </p:txBody>
      </p:sp>
      <p:sp>
        <p:nvSpPr>
          <p:cNvPr id="53280" name="Rectangle 33"/>
          <p:cNvSpPr>
            <a:spLocks noChangeArrowheads="1"/>
          </p:cNvSpPr>
          <p:nvPr/>
        </p:nvSpPr>
        <p:spPr bwMode="auto">
          <a:xfrm>
            <a:off x="762000" y="4953000"/>
            <a:ext cx="13716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r>
              <a:rPr lang="de-DE" sz="2000">
                <a:latin typeface="Calibri"/>
                <a:cs typeface="Calibri"/>
              </a:rPr>
              <a:t>Prob</a:t>
            </a:r>
            <a:endParaRPr lang="en-US" sz="2000">
              <a:latin typeface="Calibri"/>
              <a:cs typeface="Calibri"/>
            </a:endParaRPr>
          </a:p>
        </p:txBody>
      </p:sp>
      <p:sp>
        <p:nvSpPr>
          <p:cNvPr id="53281" name="Oval 34"/>
          <p:cNvSpPr>
            <a:spLocks noChangeArrowheads="1"/>
          </p:cNvSpPr>
          <p:nvPr/>
        </p:nvSpPr>
        <p:spPr bwMode="auto">
          <a:xfrm>
            <a:off x="3986213" y="2238375"/>
            <a:ext cx="381000" cy="381000"/>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53282" name="Line 35"/>
          <p:cNvSpPr>
            <a:spLocks noChangeShapeType="1"/>
          </p:cNvSpPr>
          <p:nvPr/>
        </p:nvSpPr>
        <p:spPr bwMode="auto">
          <a:xfrm flipV="1">
            <a:off x="4181475" y="1905000"/>
            <a:ext cx="0" cy="304800"/>
          </a:xfrm>
          <a:prstGeom prst="line">
            <a:avLst/>
          </a:prstGeom>
          <a:noFill/>
          <a:ln w="9525">
            <a:solidFill>
              <a:srgbClr val="0099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latin typeface="Calibri"/>
              <a:cs typeface="Calibri"/>
            </a:endParaRPr>
          </a:p>
        </p:txBody>
      </p:sp>
      <p:sp>
        <p:nvSpPr>
          <p:cNvPr id="53283" name="Line 36"/>
          <p:cNvSpPr>
            <a:spLocks noChangeShapeType="1"/>
          </p:cNvSpPr>
          <p:nvPr/>
        </p:nvSpPr>
        <p:spPr bwMode="auto">
          <a:xfrm>
            <a:off x="4176713" y="2614613"/>
            <a:ext cx="0" cy="257175"/>
          </a:xfrm>
          <a:prstGeom prst="line">
            <a:avLst/>
          </a:prstGeom>
          <a:noFill/>
          <a:ln w="9525">
            <a:solidFill>
              <a:srgbClr val="0099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latin typeface="Calibri"/>
              <a:cs typeface="Calibri"/>
            </a:endParaRPr>
          </a:p>
        </p:txBody>
      </p:sp>
      <p:sp>
        <p:nvSpPr>
          <p:cNvPr id="53284" name="Line 37"/>
          <p:cNvSpPr>
            <a:spLocks noChangeShapeType="1"/>
          </p:cNvSpPr>
          <p:nvPr/>
        </p:nvSpPr>
        <p:spPr bwMode="auto">
          <a:xfrm flipH="1">
            <a:off x="3733800" y="2428875"/>
            <a:ext cx="242888" cy="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latin typeface="Calibri"/>
              <a:cs typeface="Calibri"/>
            </a:endParaRPr>
          </a:p>
        </p:txBody>
      </p:sp>
      <p:sp>
        <p:nvSpPr>
          <p:cNvPr id="1203238" name="AutoShape 38"/>
          <p:cNvSpPr>
            <a:spLocks noChangeArrowheads="1"/>
          </p:cNvSpPr>
          <p:nvPr/>
        </p:nvSpPr>
        <p:spPr bwMode="auto">
          <a:xfrm>
            <a:off x="4362450" y="2309813"/>
            <a:ext cx="457200" cy="228600"/>
          </a:xfrm>
          <a:prstGeom prst="rightArrow">
            <a:avLst>
              <a:gd name="adj1" fmla="val 50000"/>
              <a:gd name="adj2" fmla="val 50000"/>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pic>
        <p:nvPicPr>
          <p:cNvPr id="39" name="Picture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5800" y="2057400"/>
            <a:ext cx="3536186" cy="2266325"/>
          </a:xfrm>
          <a:prstGeom prst="rect">
            <a:avLst/>
          </a:prstGeom>
        </p:spPr>
      </p:pic>
    </p:spTree>
    <p:extLst>
      <p:ext uri="{BB962C8B-B14F-4D97-AF65-F5344CB8AC3E}">
        <p14:creationId xmlns:p14="http://schemas.microsoft.com/office/powerpoint/2010/main" val="13983130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032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323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title"/>
          </p:nvPr>
        </p:nvSpPr>
        <p:spPr/>
        <p:txBody>
          <a:bodyPr/>
          <a:lstStyle/>
          <a:p>
            <a:r>
              <a:rPr lang="en-US" sz="4000">
                <a:latin typeface="Calibri"/>
                <a:ea typeface="ＭＳ Ｐゴシック" pitchFamily="34" charset="-128"/>
                <a:cs typeface="Calibri"/>
              </a:rPr>
              <a:t>Example: Robot Localization</a:t>
            </a:r>
          </a:p>
        </p:txBody>
      </p:sp>
      <p:sp>
        <p:nvSpPr>
          <p:cNvPr id="55298" name="Rectangle 3"/>
          <p:cNvSpPr>
            <a:spLocks noGrp="1" noChangeArrowheads="1"/>
          </p:cNvSpPr>
          <p:nvPr>
            <p:ph idx="1"/>
          </p:nvPr>
        </p:nvSpPr>
        <p:spPr>
          <a:xfrm>
            <a:off x="628650" y="5767388"/>
            <a:ext cx="7772400" cy="914400"/>
          </a:xfrm>
        </p:spPr>
        <p:txBody>
          <a:bodyPr/>
          <a:lstStyle/>
          <a:p>
            <a:pPr algn="ctr">
              <a:buFont typeface="Wingdings" pitchFamily="2" charset="2"/>
              <a:buNone/>
            </a:pPr>
            <a:r>
              <a:rPr lang="en-US">
                <a:latin typeface="Calibri"/>
                <a:ea typeface="ＭＳ Ｐゴシック" pitchFamily="34" charset="-128"/>
                <a:cs typeface="Calibri"/>
              </a:rPr>
              <a:t>t=4</a:t>
            </a:r>
          </a:p>
        </p:txBody>
      </p:sp>
      <p:sp>
        <p:nvSpPr>
          <p:cNvPr id="55299" name="Rectangle 4"/>
          <p:cNvSpPr>
            <a:spLocks noChangeArrowheads="1"/>
          </p:cNvSpPr>
          <p:nvPr/>
        </p:nvSpPr>
        <p:spPr bwMode="auto">
          <a:xfrm>
            <a:off x="2286000" y="21336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5300" name="Rectangle 5"/>
          <p:cNvSpPr>
            <a:spLocks noChangeArrowheads="1"/>
          </p:cNvSpPr>
          <p:nvPr/>
        </p:nvSpPr>
        <p:spPr bwMode="auto">
          <a:xfrm>
            <a:off x="2819400" y="2133600"/>
            <a:ext cx="533400" cy="533400"/>
          </a:xfrm>
          <a:prstGeom prst="rect">
            <a:avLst/>
          </a:prstGeom>
          <a:solidFill>
            <a:srgbClr val="EAEAEA"/>
          </a:solidFill>
          <a:ln w="9525">
            <a:solidFill>
              <a:schemeClr val="tx1"/>
            </a:solidFill>
            <a:miter lim="800000"/>
            <a:headEnd/>
            <a:tailEnd/>
          </a:ln>
        </p:spPr>
        <p:txBody>
          <a:bodyPr wrap="none" anchor="ctr"/>
          <a:lstStyle/>
          <a:p>
            <a:endParaRPr lang="en-US">
              <a:latin typeface="Calibri"/>
              <a:cs typeface="Calibri"/>
            </a:endParaRPr>
          </a:p>
        </p:txBody>
      </p:sp>
      <p:sp>
        <p:nvSpPr>
          <p:cNvPr id="55301" name="Rectangle 6"/>
          <p:cNvSpPr>
            <a:spLocks noChangeArrowheads="1"/>
          </p:cNvSpPr>
          <p:nvPr/>
        </p:nvSpPr>
        <p:spPr bwMode="auto">
          <a:xfrm>
            <a:off x="3352800" y="2133600"/>
            <a:ext cx="533400" cy="533400"/>
          </a:xfrm>
          <a:prstGeom prst="rect">
            <a:avLst/>
          </a:prstGeom>
          <a:solidFill>
            <a:srgbClr val="DDDDDD"/>
          </a:solidFill>
          <a:ln w="9525">
            <a:solidFill>
              <a:schemeClr val="tx1"/>
            </a:solidFill>
            <a:miter lim="800000"/>
            <a:headEnd/>
            <a:tailEnd/>
          </a:ln>
        </p:spPr>
        <p:txBody>
          <a:bodyPr wrap="none" anchor="ctr"/>
          <a:lstStyle/>
          <a:p>
            <a:endParaRPr lang="en-US">
              <a:latin typeface="Calibri"/>
              <a:cs typeface="Calibri"/>
            </a:endParaRPr>
          </a:p>
        </p:txBody>
      </p:sp>
      <p:sp>
        <p:nvSpPr>
          <p:cNvPr id="55302" name="Rectangle 7"/>
          <p:cNvSpPr>
            <a:spLocks noChangeArrowheads="1"/>
          </p:cNvSpPr>
          <p:nvPr/>
        </p:nvSpPr>
        <p:spPr bwMode="auto">
          <a:xfrm>
            <a:off x="3886200" y="2133600"/>
            <a:ext cx="533400" cy="533400"/>
          </a:xfrm>
          <a:prstGeom prst="rect">
            <a:avLst/>
          </a:prstGeom>
          <a:solidFill>
            <a:srgbClr val="C0C0C0"/>
          </a:solidFill>
          <a:ln w="9525">
            <a:solidFill>
              <a:schemeClr val="tx1"/>
            </a:solidFill>
            <a:miter lim="800000"/>
            <a:headEnd/>
            <a:tailEnd/>
          </a:ln>
        </p:spPr>
        <p:txBody>
          <a:bodyPr wrap="none" anchor="ctr"/>
          <a:lstStyle/>
          <a:p>
            <a:endParaRPr lang="en-US">
              <a:latin typeface="Calibri"/>
              <a:cs typeface="Calibri"/>
            </a:endParaRPr>
          </a:p>
        </p:txBody>
      </p:sp>
      <p:sp>
        <p:nvSpPr>
          <p:cNvPr id="55303" name="Rectangle 8"/>
          <p:cNvSpPr>
            <a:spLocks noChangeArrowheads="1"/>
          </p:cNvSpPr>
          <p:nvPr/>
        </p:nvSpPr>
        <p:spPr bwMode="auto">
          <a:xfrm>
            <a:off x="4419600" y="2133600"/>
            <a:ext cx="533400" cy="533400"/>
          </a:xfrm>
          <a:prstGeom prst="rect">
            <a:avLst/>
          </a:prstGeom>
          <a:solidFill>
            <a:srgbClr val="1C1C1C"/>
          </a:solidFill>
          <a:ln w="9525">
            <a:solidFill>
              <a:schemeClr val="tx1"/>
            </a:solidFill>
            <a:miter lim="800000"/>
            <a:headEnd/>
            <a:tailEnd/>
          </a:ln>
        </p:spPr>
        <p:txBody>
          <a:bodyPr wrap="none" anchor="ctr"/>
          <a:lstStyle/>
          <a:p>
            <a:endParaRPr lang="en-US">
              <a:latin typeface="Calibri"/>
              <a:cs typeface="Calibri"/>
            </a:endParaRPr>
          </a:p>
        </p:txBody>
      </p:sp>
      <p:sp>
        <p:nvSpPr>
          <p:cNvPr id="55304" name="Rectangle 9"/>
          <p:cNvSpPr>
            <a:spLocks noChangeArrowheads="1"/>
          </p:cNvSpPr>
          <p:nvPr/>
        </p:nvSpPr>
        <p:spPr bwMode="auto">
          <a:xfrm>
            <a:off x="4953000" y="2133600"/>
            <a:ext cx="533400" cy="533400"/>
          </a:xfrm>
          <a:prstGeom prst="rect">
            <a:avLst/>
          </a:prstGeom>
          <a:solidFill>
            <a:srgbClr val="C0C0C0"/>
          </a:solidFill>
          <a:ln w="9525">
            <a:solidFill>
              <a:schemeClr val="tx1"/>
            </a:solidFill>
            <a:miter lim="800000"/>
            <a:headEnd/>
            <a:tailEnd/>
          </a:ln>
        </p:spPr>
        <p:txBody>
          <a:bodyPr wrap="none" anchor="ctr"/>
          <a:lstStyle/>
          <a:p>
            <a:endParaRPr lang="en-US">
              <a:latin typeface="Calibri"/>
              <a:cs typeface="Calibri"/>
            </a:endParaRPr>
          </a:p>
        </p:txBody>
      </p:sp>
      <p:sp>
        <p:nvSpPr>
          <p:cNvPr id="55305" name="Rectangle 10"/>
          <p:cNvSpPr>
            <a:spLocks noChangeArrowheads="1"/>
          </p:cNvSpPr>
          <p:nvPr/>
        </p:nvSpPr>
        <p:spPr bwMode="auto">
          <a:xfrm>
            <a:off x="5486400" y="2133600"/>
            <a:ext cx="533400" cy="533400"/>
          </a:xfrm>
          <a:prstGeom prst="rect">
            <a:avLst/>
          </a:prstGeom>
          <a:solidFill>
            <a:srgbClr val="DDDDDD"/>
          </a:solidFill>
          <a:ln w="9525">
            <a:solidFill>
              <a:schemeClr val="tx1"/>
            </a:solidFill>
            <a:miter lim="800000"/>
            <a:headEnd/>
            <a:tailEnd/>
          </a:ln>
        </p:spPr>
        <p:txBody>
          <a:bodyPr wrap="none" anchor="ctr"/>
          <a:lstStyle/>
          <a:p>
            <a:endParaRPr lang="en-US">
              <a:latin typeface="Calibri"/>
              <a:cs typeface="Calibri"/>
            </a:endParaRPr>
          </a:p>
        </p:txBody>
      </p:sp>
      <p:sp>
        <p:nvSpPr>
          <p:cNvPr id="55306" name="Rectangle 11"/>
          <p:cNvSpPr>
            <a:spLocks noChangeArrowheads="1"/>
          </p:cNvSpPr>
          <p:nvPr/>
        </p:nvSpPr>
        <p:spPr bwMode="auto">
          <a:xfrm>
            <a:off x="6019800" y="21336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5307" name="Rectangle 12"/>
          <p:cNvSpPr>
            <a:spLocks noChangeArrowheads="1"/>
          </p:cNvSpPr>
          <p:nvPr/>
        </p:nvSpPr>
        <p:spPr bwMode="auto">
          <a:xfrm>
            <a:off x="2286000" y="26670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5308" name="Rectangle 13"/>
          <p:cNvSpPr>
            <a:spLocks noChangeArrowheads="1"/>
          </p:cNvSpPr>
          <p:nvPr/>
        </p:nvSpPr>
        <p:spPr bwMode="auto">
          <a:xfrm>
            <a:off x="4953000" y="26670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5309" name="Rectangle 14"/>
          <p:cNvSpPr>
            <a:spLocks noChangeArrowheads="1"/>
          </p:cNvSpPr>
          <p:nvPr/>
        </p:nvSpPr>
        <p:spPr bwMode="auto">
          <a:xfrm>
            <a:off x="6019800" y="26670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5310" name="Rectangle 15"/>
          <p:cNvSpPr>
            <a:spLocks noChangeArrowheads="1"/>
          </p:cNvSpPr>
          <p:nvPr/>
        </p:nvSpPr>
        <p:spPr bwMode="auto">
          <a:xfrm>
            <a:off x="2286000" y="32004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5311" name="Rectangle 16"/>
          <p:cNvSpPr>
            <a:spLocks noChangeArrowheads="1"/>
          </p:cNvSpPr>
          <p:nvPr/>
        </p:nvSpPr>
        <p:spPr bwMode="auto">
          <a:xfrm>
            <a:off x="4953000" y="32004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5312" name="Rectangle 17"/>
          <p:cNvSpPr>
            <a:spLocks noChangeArrowheads="1"/>
          </p:cNvSpPr>
          <p:nvPr/>
        </p:nvSpPr>
        <p:spPr bwMode="auto">
          <a:xfrm>
            <a:off x="6019800" y="32004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5313" name="Rectangle 18"/>
          <p:cNvSpPr>
            <a:spLocks noChangeArrowheads="1"/>
          </p:cNvSpPr>
          <p:nvPr/>
        </p:nvSpPr>
        <p:spPr bwMode="auto">
          <a:xfrm>
            <a:off x="2286000" y="37338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5314" name="Rectangle 19"/>
          <p:cNvSpPr>
            <a:spLocks noChangeArrowheads="1"/>
          </p:cNvSpPr>
          <p:nvPr/>
        </p:nvSpPr>
        <p:spPr bwMode="auto">
          <a:xfrm>
            <a:off x="2819400" y="3733800"/>
            <a:ext cx="533400" cy="533400"/>
          </a:xfrm>
          <a:prstGeom prst="rect">
            <a:avLst/>
          </a:prstGeom>
          <a:solidFill>
            <a:srgbClr val="EAEAEA"/>
          </a:solidFill>
          <a:ln w="9525">
            <a:solidFill>
              <a:schemeClr val="tx1"/>
            </a:solidFill>
            <a:miter lim="800000"/>
            <a:headEnd/>
            <a:tailEnd/>
          </a:ln>
        </p:spPr>
        <p:txBody>
          <a:bodyPr wrap="none" anchor="ctr"/>
          <a:lstStyle/>
          <a:p>
            <a:endParaRPr lang="en-US">
              <a:latin typeface="Calibri"/>
              <a:cs typeface="Calibri"/>
            </a:endParaRPr>
          </a:p>
        </p:txBody>
      </p:sp>
      <p:sp>
        <p:nvSpPr>
          <p:cNvPr id="55315" name="Rectangle 20"/>
          <p:cNvSpPr>
            <a:spLocks noChangeArrowheads="1"/>
          </p:cNvSpPr>
          <p:nvPr/>
        </p:nvSpPr>
        <p:spPr bwMode="auto">
          <a:xfrm>
            <a:off x="3352800" y="3733800"/>
            <a:ext cx="533400" cy="533400"/>
          </a:xfrm>
          <a:prstGeom prst="rect">
            <a:avLst/>
          </a:prstGeom>
          <a:solidFill>
            <a:srgbClr val="DDDDDD"/>
          </a:solidFill>
          <a:ln w="9525">
            <a:solidFill>
              <a:schemeClr val="tx1"/>
            </a:solidFill>
            <a:miter lim="800000"/>
            <a:headEnd/>
            <a:tailEnd/>
          </a:ln>
        </p:spPr>
        <p:txBody>
          <a:bodyPr wrap="none" anchor="ctr"/>
          <a:lstStyle/>
          <a:p>
            <a:endParaRPr lang="en-US">
              <a:latin typeface="Calibri"/>
              <a:cs typeface="Calibri"/>
            </a:endParaRPr>
          </a:p>
        </p:txBody>
      </p:sp>
      <p:sp>
        <p:nvSpPr>
          <p:cNvPr id="55316" name="Rectangle 21"/>
          <p:cNvSpPr>
            <a:spLocks noChangeArrowheads="1"/>
          </p:cNvSpPr>
          <p:nvPr/>
        </p:nvSpPr>
        <p:spPr bwMode="auto">
          <a:xfrm>
            <a:off x="3886200" y="3733800"/>
            <a:ext cx="533400" cy="533400"/>
          </a:xfrm>
          <a:prstGeom prst="rect">
            <a:avLst/>
          </a:prstGeom>
          <a:solidFill>
            <a:srgbClr val="C0C0C0"/>
          </a:solidFill>
          <a:ln w="9525">
            <a:solidFill>
              <a:schemeClr val="tx1"/>
            </a:solidFill>
            <a:miter lim="800000"/>
            <a:headEnd/>
            <a:tailEnd/>
          </a:ln>
        </p:spPr>
        <p:txBody>
          <a:bodyPr wrap="none" anchor="ctr"/>
          <a:lstStyle/>
          <a:p>
            <a:endParaRPr lang="en-US">
              <a:latin typeface="Calibri"/>
              <a:cs typeface="Calibri"/>
            </a:endParaRPr>
          </a:p>
        </p:txBody>
      </p:sp>
      <p:sp>
        <p:nvSpPr>
          <p:cNvPr id="55317" name="Rectangle 22"/>
          <p:cNvSpPr>
            <a:spLocks noChangeArrowheads="1"/>
          </p:cNvSpPr>
          <p:nvPr/>
        </p:nvSpPr>
        <p:spPr bwMode="auto">
          <a:xfrm>
            <a:off x="4419600" y="3733800"/>
            <a:ext cx="533400" cy="533400"/>
          </a:xfrm>
          <a:prstGeom prst="rect">
            <a:avLst/>
          </a:prstGeom>
          <a:solidFill>
            <a:srgbClr val="1C1C1C"/>
          </a:solidFill>
          <a:ln w="9525">
            <a:solidFill>
              <a:schemeClr val="tx1"/>
            </a:solidFill>
            <a:miter lim="800000"/>
            <a:headEnd/>
            <a:tailEnd/>
          </a:ln>
        </p:spPr>
        <p:txBody>
          <a:bodyPr wrap="none" anchor="ctr"/>
          <a:lstStyle/>
          <a:p>
            <a:endParaRPr lang="en-US">
              <a:latin typeface="Calibri"/>
              <a:cs typeface="Calibri"/>
            </a:endParaRPr>
          </a:p>
        </p:txBody>
      </p:sp>
      <p:sp>
        <p:nvSpPr>
          <p:cNvPr id="55318" name="Rectangle 23"/>
          <p:cNvSpPr>
            <a:spLocks noChangeArrowheads="1"/>
          </p:cNvSpPr>
          <p:nvPr/>
        </p:nvSpPr>
        <p:spPr bwMode="auto">
          <a:xfrm>
            <a:off x="4953000" y="3733800"/>
            <a:ext cx="533400" cy="533400"/>
          </a:xfrm>
          <a:prstGeom prst="rect">
            <a:avLst/>
          </a:prstGeom>
          <a:solidFill>
            <a:srgbClr val="C0C0C0"/>
          </a:solidFill>
          <a:ln w="9525">
            <a:solidFill>
              <a:schemeClr val="tx1"/>
            </a:solidFill>
            <a:miter lim="800000"/>
            <a:headEnd/>
            <a:tailEnd/>
          </a:ln>
        </p:spPr>
        <p:txBody>
          <a:bodyPr wrap="none" anchor="ctr"/>
          <a:lstStyle/>
          <a:p>
            <a:endParaRPr lang="en-US">
              <a:latin typeface="Calibri"/>
              <a:cs typeface="Calibri"/>
            </a:endParaRPr>
          </a:p>
        </p:txBody>
      </p:sp>
      <p:sp>
        <p:nvSpPr>
          <p:cNvPr id="55319" name="Rectangle 24"/>
          <p:cNvSpPr>
            <a:spLocks noChangeArrowheads="1"/>
          </p:cNvSpPr>
          <p:nvPr/>
        </p:nvSpPr>
        <p:spPr bwMode="auto">
          <a:xfrm>
            <a:off x="5486400" y="3733800"/>
            <a:ext cx="533400" cy="533400"/>
          </a:xfrm>
          <a:prstGeom prst="rect">
            <a:avLst/>
          </a:prstGeom>
          <a:solidFill>
            <a:srgbClr val="DDDDDD"/>
          </a:solidFill>
          <a:ln w="9525">
            <a:solidFill>
              <a:schemeClr val="tx1"/>
            </a:solidFill>
            <a:miter lim="800000"/>
            <a:headEnd/>
            <a:tailEnd/>
          </a:ln>
        </p:spPr>
        <p:txBody>
          <a:bodyPr wrap="none" anchor="ctr"/>
          <a:lstStyle/>
          <a:p>
            <a:endParaRPr lang="en-US">
              <a:latin typeface="Calibri"/>
              <a:cs typeface="Calibri"/>
            </a:endParaRPr>
          </a:p>
        </p:txBody>
      </p:sp>
      <p:sp>
        <p:nvSpPr>
          <p:cNvPr id="55320" name="Rectangle 25"/>
          <p:cNvSpPr>
            <a:spLocks noChangeArrowheads="1"/>
          </p:cNvSpPr>
          <p:nvPr/>
        </p:nvSpPr>
        <p:spPr bwMode="auto">
          <a:xfrm>
            <a:off x="6019800" y="37338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5321" name="Rectangle 26"/>
          <p:cNvSpPr>
            <a:spLocks noChangeArrowheads="1"/>
          </p:cNvSpPr>
          <p:nvPr/>
        </p:nvSpPr>
        <p:spPr bwMode="auto">
          <a:xfrm>
            <a:off x="2819400" y="2667000"/>
            <a:ext cx="2133600" cy="1066800"/>
          </a:xfrm>
          <a:prstGeom prst="rect">
            <a:avLst/>
          </a:prstGeom>
          <a:solidFill>
            <a:schemeClr val="bg1"/>
          </a:solidFill>
          <a:ln w="38100">
            <a:solidFill>
              <a:schemeClr val="tx1"/>
            </a:solidFill>
            <a:miter lim="800000"/>
            <a:headEnd/>
            <a:tailEnd/>
          </a:ln>
        </p:spPr>
        <p:txBody>
          <a:bodyPr wrap="none" anchor="ctr"/>
          <a:lstStyle/>
          <a:p>
            <a:endParaRPr lang="en-US">
              <a:latin typeface="Calibri"/>
              <a:cs typeface="Calibri"/>
            </a:endParaRPr>
          </a:p>
        </p:txBody>
      </p:sp>
      <p:sp>
        <p:nvSpPr>
          <p:cNvPr id="55322" name="Rectangle 27"/>
          <p:cNvSpPr>
            <a:spLocks noChangeArrowheads="1"/>
          </p:cNvSpPr>
          <p:nvPr/>
        </p:nvSpPr>
        <p:spPr bwMode="auto">
          <a:xfrm>
            <a:off x="2286000" y="2133600"/>
            <a:ext cx="4267200" cy="2133600"/>
          </a:xfrm>
          <a:prstGeom prst="rect">
            <a:avLst/>
          </a:prstGeom>
          <a:noFill/>
          <a:ln w="381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5323" name="Rectangle 28"/>
          <p:cNvSpPr>
            <a:spLocks noChangeArrowheads="1"/>
          </p:cNvSpPr>
          <p:nvPr/>
        </p:nvSpPr>
        <p:spPr bwMode="auto">
          <a:xfrm>
            <a:off x="5486400" y="2667000"/>
            <a:ext cx="533400" cy="1066800"/>
          </a:xfrm>
          <a:prstGeom prst="rect">
            <a:avLst/>
          </a:prstGeom>
          <a:noFill/>
          <a:ln w="381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5324" name="Line 29"/>
          <p:cNvSpPr>
            <a:spLocks noChangeShapeType="1"/>
          </p:cNvSpPr>
          <p:nvPr/>
        </p:nvSpPr>
        <p:spPr bwMode="auto">
          <a:xfrm>
            <a:off x="4886325" y="2400300"/>
            <a:ext cx="271463" cy="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latin typeface="Calibri"/>
              <a:cs typeface="Calibri"/>
            </a:endParaRPr>
          </a:p>
        </p:txBody>
      </p:sp>
      <p:sp>
        <p:nvSpPr>
          <p:cNvPr id="55325" name="Rectangle 30"/>
          <p:cNvSpPr>
            <a:spLocks noChangeArrowheads="1"/>
          </p:cNvSpPr>
          <p:nvPr/>
        </p:nvSpPr>
        <p:spPr bwMode="auto">
          <a:xfrm>
            <a:off x="2286000" y="4724400"/>
            <a:ext cx="4267200" cy="228600"/>
          </a:xfrm>
          <a:prstGeom prst="rect">
            <a:avLst/>
          </a:prstGeom>
          <a:gradFill rotWithShape="0">
            <a:gsLst>
              <a:gs pos="0">
                <a:schemeClr val="bg1"/>
              </a:gs>
              <a:gs pos="100000">
                <a:schemeClr val="tx1"/>
              </a:gs>
            </a:gsLst>
            <a:lin ang="0" scaled="1"/>
          </a:gradFill>
          <a:ln w="9525">
            <a:solidFill>
              <a:schemeClr val="tx1"/>
            </a:solidFill>
            <a:miter lim="800000"/>
            <a:headEnd/>
            <a:tailEnd/>
          </a:ln>
        </p:spPr>
        <p:txBody>
          <a:bodyPr wrap="none" anchor="ctr"/>
          <a:lstStyle/>
          <a:p>
            <a:endParaRPr lang="en-US">
              <a:latin typeface="Calibri"/>
              <a:cs typeface="Calibri"/>
            </a:endParaRPr>
          </a:p>
        </p:txBody>
      </p:sp>
      <p:sp>
        <p:nvSpPr>
          <p:cNvPr id="55326" name="Rectangle 31"/>
          <p:cNvSpPr>
            <a:spLocks noChangeArrowheads="1"/>
          </p:cNvSpPr>
          <p:nvPr/>
        </p:nvSpPr>
        <p:spPr bwMode="auto">
          <a:xfrm>
            <a:off x="4419600" y="4953000"/>
            <a:ext cx="21336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a:r>
              <a:rPr lang="de-DE" sz="2000">
                <a:latin typeface="Calibri"/>
                <a:cs typeface="Calibri"/>
              </a:rPr>
              <a:t>1</a:t>
            </a:r>
            <a:endParaRPr lang="en-US" sz="2000">
              <a:latin typeface="Calibri"/>
              <a:cs typeface="Calibri"/>
            </a:endParaRPr>
          </a:p>
        </p:txBody>
      </p:sp>
      <p:sp>
        <p:nvSpPr>
          <p:cNvPr id="55327" name="Rectangle 32"/>
          <p:cNvSpPr>
            <a:spLocks noChangeArrowheads="1"/>
          </p:cNvSpPr>
          <p:nvPr/>
        </p:nvSpPr>
        <p:spPr bwMode="auto">
          <a:xfrm>
            <a:off x="2286000" y="4953000"/>
            <a:ext cx="21336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r>
              <a:rPr lang="de-DE" sz="2000">
                <a:latin typeface="Calibri"/>
                <a:cs typeface="Calibri"/>
              </a:rPr>
              <a:t>0</a:t>
            </a:r>
            <a:endParaRPr lang="en-US" sz="2000">
              <a:latin typeface="Calibri"/>
              <a:cs typeface="Calibri"/>
            </a:endParaRPr>
          </a:p>
        </p:txBody>
      </p:sp>
      <p:sp>
        <p:nvSpPr>
          <p:cNvPr id="55328" name="Rectangle 33"/>
          <p:cNvSpPr>
            <a:spLocks noChangeArrowheads="1"/>
          </p:cNvSpPr>
          <p:nvPr/>
        </p:nvSpPr>
        <p:spPr bwMode="auto">
          <a:xfrm>
            <a:off x="762000" y="4953000"/>
            <a:ext cx="13716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r>
              <a:rPr lang="de-DE" sz="2000">
                <a:latin typeface="Calibri"/>
                <a:cs typeface="Calibri"/>
              </a:rPr>
              <a:t>Prob</a:t>
            </a:r>
            <a:endParaRPr lang="en-US" sz="2000">
              <a:latin typeface="Calibri"/>
              <a:cs typeface="Calibri"/>
            </a:endParaRPr>
          </a:p>
        </p:txBody>
      </p:sp>
      <p:sp>
        <p:nvSpPr>
          <p:cNvPr id="55329" name="Oval 34"/>
          <p:cNvSpPr>
            <a:spLocks noChangeArrowheads="1"/>
          </p:cNvSpPr>
          <p:nvPr/>
        </p:nvSpPr>
        <p:spPr bwMode="auto">
          <a:xfrm>
            <a:off x="4495800" y="2209800"/>
            <a:ext cx="381000" cy="381000"/>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55330" name="Line 35"/>
          <p:cNvSpPr>
            <a:spLocks noChangeShapeType="1"/>
          </p:cNvSpPr>
          <p:nvPr/>
        </p:nvSpPr>
        <p:spPr bwMode="auto">
          <a:xfrm flipV="1">
            <a:off x="4691063" y="1876425"/>
            <a:ext cx="0" cy="304800"/>
          </a:xfrm>
          <a:prstGeom prst="line">
            <a:avLst/>
          </a:prstGeom>
          <a:noFill/>
          <a:ln w="9525">
            <a:solidFill>
              <a:srgbClr val="0099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latin typeface="Calibri"/>
              <a:cs typeface="Calibri"/>
            </a:endParaRPr>
          </a:p>
        </p:txBody>
      </p:sp>
      <p:sp>
        <p:nvSpPr>
          <p:cNvPr id="55331" name="Line 36"/>
          <p:cNvSpPr>
            <a:spLocks noChangeShapeType="1"/>
          </p:cNvSpPr>
          <p:nvPr/>
        </p:nvSpPr>
        <p:spPr bwMode="auto">
          <a:xfrm>
            <a:off x="4686300" y="2586038"/>
            <a:ext cx="0" cy="257175"/>
          </a:xfrm>
          <a:prstGeom prst="line">
            <a:avLst/>
          </a:prstGeom>
          <a:noFill/>
          <a:ln w="9525">
            <a:solidFill>
              <a:srgbClr val="0099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latin typeface="Calibri"/>
              <a:cs typeface="Calibri"/>
            </a:endParaRPr>
          </a:p>
        </p:txBody>
      </p:sp>
      <p:sp>
        <p:nvSpPr>
          <p:cNvPr id="55332" name="Line 37"/>
          <p:cNvSpPr>
            <a:spLocks noChangeShapeType="1"/>
          </p:cNvSpPr>
          <p:nvPr/>
        </p:nvSpPr>
        <p:spPr bwMode="auto">
          <a:xfrm flipH="1">
            <a:off x="4243388" y="2400300"/>
            <a:ext cx="242887" cy="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latin typeface="Calibri"/>
              <a:cs typeface="Calibri"/>
            </a:endParaRPr>
          </a:p>
        </p:txBody>
      </p:sp>
      <p:sp>
        <p:nvSpPr>
          <p:cNvPr id="1205286" name="AutoShape 38"/>
          <p:cNvSpPr>
            <a:spLocks noChangeArrowheads="1"/>
          </p:cNvSpPr>
          <p:nvPr/>
        </p:nvSpPr>
        <p:spPr bwMode="auto">
          <a:xfrm>
            <a:off x="4872038" y="2281238"/>
            <a:ext cx="457200" cy="228600"/>
          </a:xfrm>
          <a:prstGeom prst="rightArrow">
            <a:avLst>
              <a:gd name="adj1" fmla="val 50000"/>
              <a:gd name="adj2" fmla="val 50000"/>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pic>
        <p:nvPicPr>
          <p:cNvPr id="39" name="Picture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5800" y="2057400"/>
            <a:ext cx="3536186" cy="2266325"/>
          </a:xfrm>
          <a:prstGeom prst="rect">
            <a:avLst/>
          </a:prstGeom>
        </p:spPr>
      </p:pic>
    </p:spTree>
    <p:extLst>
      <p:ext uri="{BB962C8B-B14F-4D97-AF65-F5344CB8AC3E}">
        <p14:creationId xmlns:p14="http://schemas.microsoft.com/office/powerpoint/2010/main" val="16164423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052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528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title"/>
          </p:nvPr>
        </p:nvSpPr>
        <p:spPr/>
        <p:txBody>
          <a:bodyPr/>
          <a:lstStyle/>
          <a:p>
            <a:r>
              <a:rPr lang="en-US" sz="4000" dirty="0">
                <a:latin typeface="Calibri"/>
                <a:ea typeface="ＭＳ Ｐゴシック" pitchFamily="34" charset="-128"/>
                <a:cs typeface="Calibri"/>
              </a:rPr>
              <a:t>Example: Robot Localization</a:t>
            </a:r>
          </a:p>
        </p:txBody>
      </p:sp>
      <p:sp>
        <p:nvSpPr>
          <p:cNvPr id="57346" name="Rectangle 3"/>
          <p:cNvSpPr>
            <a:spLocks noGrp="1" noChangeArrowheads="1"/>
          </p:cNvSpPr>
          <p:nvPr>
            <p:ph idx="1"/>
          </p:nvPr>
        </p:nvSpPr>
        <p:spPr>
          <a:xfrm>
            <a:off x="628650" y="5767388"/>
            <a:ext cx="7772400" cy="914400"/>
          </a:xfrm>
        </p:spPr>
        <p:txBody>
          <a:bodyPr/>
          <a:lstStyle/>
          <a:p>
            <a:pPr algn="ctr">
              <a:buFont typeface="Wingdings" pitchFamily="2" charset="2"/>
              <a:buNone/>
            </a:pPr>
            <a:r>
              <a:rPr lang="en-US">
                <a:latin typeface="Calibri"/>
                <a:ea typeface="ＭＳ Ｐゴシック" pitchFamily="34" charset="-128"/>
                <a:cs typeface="Calibri"/>
              </a:rPr>
              <a:t>t=5</a:t>
            </a:r>
          </a:p>
        </p:txBody>
      </p:sp>
      <p:sp>
        <p:nvSpPr>
          <p:cNvPr id="57347" name="Rectangle 4"/>
          <p:cNvSpPr>
            <a:spLocks noChangeArrowheads="1"/>
          </p:cNvSpPr>
          <p:nvPr/>
        </p:nvSpPr>
        <p:spPr bwMode="auto">
          <a:xfrm>
            <a:off x="2286000" y="21336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7348" name="Rectangle 5"/>
          <p:cNvSpPr>
            <a:spLocks noChangeArrowheads="1"/>
          </p:cNvSpPr>
          <p:nvPr/>
        </p:nvSpPr>
        <p:spPr bwMode="auto">
          <a:xfrm>
            <a:off x="2819400" y="21336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7349" name="Rectangle 6"/>
          <p:cNvSpPr>
            <a:spLocks noChangeArrowheads="1"/>
          </p:cNvSpPr>
          <p:nvPr/>
        </p:nvSpPr>
        <p:spPr bwMode="auto">
          <a:xfrm>
            <a:off x="3352800" y="21336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7350" name="Rectangle 7"/>
          <p:cNvSpPr>
            <a:spLocks noChangeArrowheads="1"/>
          </p:cNvSpPr>
          <p:nvPr/>
        </p:nvSpPr>
        <p:spPr bwMode="auto">
          <a:xfrm>
            <a:off x="3886200" y="21336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7351" name="Rectangle 8"/>
          <p:cNvSpPr>
            <a:spLocks noChangeArrowheads="1"/>
          </p:cNvSpPr>
          <p:nvPr/>
        </p:nvSpPr>
        <p:spPr bwMode="auto">
          <a:xfrm>
            <a:off x="4419600" y="2133600"/>
            <a:ext cx="533400" cy="533400"/>
          </a:xfrm>
          <a:prstGeom prst="rect">
            <a:avLst/>
          </a:prstGeom>
          <a:solidFill>
            <a:srgbClr val="DDDDDD"/>
          </a:solidFill>
          <a:ln w="9525">
            <a:solidFill>
              <a:schemeClr val="tx1"/>
            </a:solidFill>
            <a:miter lim="800000"/>
            <a:headEnd/>
            <a:tailEnd/>
          </a:ln>
        </p:spPr>
        <p:txBody>
          <a:bodyPr wrap="none" anchor="ctr"/>
          <a:lstStyle/>
          <a:p>
            <a:endParaRPr lang="en-US">
              <a:latin typeface="Calibri"/>
              <a:cs typeface="Calibri"/>
            </a:endParaRPr>
          </a:p>
        </p:txBody>
      </p:sp>
      <p:sp>
        <p:nvSpPr>
          <p:cNvPr id="57352" name="Rectangle 9"/>
          <p:cNvSpPr>
            <a:spLocks noChangeArrowheads="1"/>
          </p:cNvSpPr>
          <p:nvPr/>
        </p:nvSpPr>
        <p:spPr bwMode="auto">
          <a:xfrm>
            <a:off x="4953000" y="2133600"/>
            <a:ext cx="533400" cy="533400"/>
          </a:xfrm>
          <a:prstGeom prst="rect">
            <a:avLst/>
          </a:prstGeom>
          <a:solidFill>
            <a:schemeClr val="tx1"/>
          </a:solidFill>
          <a:ln w="9525">
            <a:solidFill>
              <a:schemeClr val="tx1"/>
            </a:solidFill>
            <a:miter lim="800000"/>
            <a:headEnd/>
            <a:tailEnd/>
          </a:ln>
        </p:spPr>
        <p:txBody>
          <a:bodyPr wrap="none" anchor="ctr"/>
          <a:lstStyle/>
          <a:p>
            <a:endParaRPr lang="en-US">
              <a:latin typeface="Calibri"/>
              <a:cs typeface="Calibri"/>
            </a:endParaRPr>
          </a:p>
        </p:txBody>
      </p:sp>
      <p:sp>
        <p:nvSpPr>
          <p:cNvPr id="57353" name="Rectangle 10"/>
          <p:cNvSpPr>
            <a:spLocks noChangeArrowheads="1"/>
          </p:cNvSpPr>
          <p:nvPr/>
        </p:nvSpPr>
        <p:spPr bwMode="auto">
          <a:xfrm>
            <a:off x="5486400" y="2133600"/>
            <a:ext cx="533400" cy="533400"/>
          </a:xfrm>
          <a:prstGeom prst="rect">
            <a:avLst/>
          </a:prstGeom>
          <a:solidFill>
            <a:srgbClr val="DDDDDD"/>
          </a:solidFill>
          <a:ln w="9525">
            <a:solidFill>
              <a:schemeClr val="tx1"/>
            </a:solidFill>
            <a:miter lim="800000"/>
            <a:headEnd/>
            <a:tailEnd/>
          </a:ln>
        </p:spPr>
        <p:txBody>
          <a:bodyPr wrap="none" anchor="ctr"/>
          <a:lstStyle/>
          <a:p>
            <a:endParaRPr lang="en-US">
              <a:latin typeface="Calibri"/>
              <a:cs typeface="Calibri"/>
            </a:endParaRPr>
          </a:p>
        </p:txBody>
      </p:sp>
      <p:sp>
        <p:nvSpPr>
          <p:cNvPr id="57354" name="Rectangle 11"/>
          <p:cNvSpPr>
            <a:spLocks noChangeArrowheads="1"/>
          </p:cNvSpPr>
          <p:nvPr/>
        </p:nvSpPr>
        <p:spPr bwMode="auto">
          <a:xfrm>
            <a:off x="6019800" y="2133600"/>
            <a:ext cx="533400" cy="533400"/>
          </a:xfrm>
          <a:prstGeom prst="rect">
            <a:avLst/>
          </a:prstGeom>
          <a:solidFill>
            <a:srgbClr val="EAEAEA"/>
          </a:solidFill>
          <a:ln w="9525">
            <a:solidFill>
              <a:schemeClr val="tx1"/>
            </a:solidFill>
            <a:miter lim="800000"/>
            <a:headEnd/>
            <a:tailEnd/>
          </a:ln>
        </p:spPr>
        <p:txBody>
          <a:bodyPr wrap="none" anchor="ctr"/>
          <a:lstStyle/>
          <a:p>
            <a:endParaRPr lang="en-US">
              <a:latin typeface="Calibri"/>
              <a:cs typeface="Calibri"/>
            </a:endParaRPr>
          </a:p>
        </p:txBody>
      </p:sp>
      <p:sp>
        <p:nvSpPr>
          <p:cNvPr id="57355" name="Rectangle 12"/>
          <p:cNvSpPr>
            <a:spLocks noChangeArrowheads="1"/>
          </p:cNvSpPr>
          <p:nvPr/>
        </p:nvSpPr>
        <p:spPr bwMode="auto">
          <a:xfrm>
            <a:off x="2286000" y="26670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7356" name="Rectangle 13"/>
          <p:cNvSpPr>
            <a:spLocks noChangeArrowheads="1"/>
          </p:cNvSpPr>
          <p:nvPr/>
        </p:nvSpPr>
        <p:spPr bwMode="auto">
          <a:xfrm>
            <a:off x="4953000" y="26670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7357" name="Rectangle 14"/>
          <p:cNvSpPr>
            <a:spLocks noChangeArrowheads="1"/>
          </p:cNvSpPr>
          <p:nvPr/>
        </p:nvSpPr>
        <p:spPr bwMode="auto">
          <a:xfrm>
            <a:off x="6019800" y="26670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7358" name="Rectangle 15"/>
          <p:cNvSpPr>
            <a:spLocks noChangeArrowheads="1"/>
          </p:cNvSpPr>
          <p:nvPr/>
        </p:nvSpPr>
        <p:spPr bwMode="auto">
          <a:xfrm>
            <a:off x="2286000" y="32004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7359" name="Rectangle 16"/>
          <p:cNvSpPr>
            <a:spLocks noChangeArrowheads="1"/>
          </p:cNvSpPr>
          <p:nvPr/>
        </p:nvSpPr>
        <p:spPr bwMode="auto">
          <a:xfrm>
            <a:off x="4953000" y="32004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7360" name="Rectangle 17"/>
          <p:cNvSpPr>
            <a:spLocks noChangeArrowheads="1"/>
          </p:cNvSpPr>
          <p:nvPr/>
        </p:nvSpPr>
        <p:spPr bwMode="auto">
          <a:xfrm>
            <a:off x="6019800" y="32004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7361" name="Rectangle 18"/>
          <p:cNvSpPr>
            <a:spLocks noChangeArrowheads="1"/>
          </p:cNvSpPr>
          <p:nvPr/>
        </p:nvSpPr>
        <p:spPr bwMode="auto">
          <a:xfrm>
            <a:off x="2286000" y="37338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7362" name="Rectangle 19"/>
          <p:cNvSpPr>
            <a:spLocks noChangeArrowheads="1"/>
          </p:cNvSpPr>
          <p:nvPr/>
        </p:nvSpPr>
        <p:spPr bwMode="auto">
          <a:xfrm>
            <a:off x="2819400" y="37338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7363" name="Rectangle 20"/>
          <p:cNvSpPr>
            <a:spLocks noChangeArrowheads="1"/>
          </p:cNvSpPr>
          <p:nvPr/>
        </p:nvSpPr>
        <p:spPr bwMode="auto">
          <a:xfrm>
            <a:off x="3352800" y="37338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7364" name="Rectangle 21"/>
          <p:cNvSpPr>
            <a:spLocks noChangeArrowheads="1"/>
          </p:cNvSpPr>
          <p:nvPr/>
        </p:nvSpPr>
        <p:spPr bwMode="auto">
          <a:xfrm>
            <a:off x="3886200" y="37338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7365" name="Rectangle 22"/>
          <p:cNvSpPr>
            <a:spLocks noChangeArrowheads="1"/>
          </p:cNvSpPr>
          <p:nvPr/>
        </p:nvSpPr>
        <p:spPr bwMode="auto">
          <a:xfrm>
            <a:off x="4419600" y="3733800"/>
            <a:ext cx="533400" cy="533400"/>
          </a:xfrm>
          <a:prstGeom prst="rect">
            <a:avLst/>
          </a:prstGeom>
          <a:solidFill>
            <a:srgbClr val="EAEAEA"/>
          </a:solidFill>
          <a:ln w="9525">
            <a:solidFill>
              <a:schemeClr val="tx1"/>
            </a:solidFill>
            <a:miter lim="800000"/>
            <a:headEnd/>
            <a:tailEnd/>
          </a:ln>
        </p:spPr>
        <p:txBody>
          <a:bodyPr wrap="none" anchor="ctr"/>
          <a:lstStyle/>
          <a:p>
            <a:endParaRPr lang="en-US">
              <a:latin typeface="Calibri"/>
              <a:cs typeface="Calibri"/>
            </a:endParaRPr>
          </a:p>
        </p:txBody>
      </p:sp>
      <p:sp>
        <p:nvSpPr>
          <p:cNvPr id="57366" name="Rectangle 23"/>
          <p:cNvSpPr>
            <a:spLocks noChangeArrowheads="1"/>
          </p:cNvSpPr>
          <p:nvPr/>
        </p:nvSpPr>
        <p:spPr bwMode="auto">
          <a:xfrm>
            <a:off x="5486400" y="3733800"/>
            <a:ext cx="533400" cy="533400"/>
          </a:xfrm>
          <a:prstGeom prst="rect">
            <a:avLst/>
          </a:prstGeom>
          <a:solidFill>
            <a:srgbClr val="EAEAEA"/>
          </a:solidFill>
          <a:ln w="9525">
            <a:solidFill>
              <a:schemeClr val="tx1"/>
            </a:solidFill>
            <a:miter lim="800000"/>
            <a:headEnd/>
            <a:tailEnd/>
          </a:ln>
        </p:spPr>
        <p:txBody>
          <a:bodyPr wrap="none" anchor="ctr"/>
          <a:lstStyle/>
          <a:p>
            <a:endParaRPr lang="en-US">
              <a:latin typeface="Calibri"/>
              <a:cs typeface="Calibri"/>
            </a:endParaRPr>
          </a:p>
        </p:txBody>
      </p:sp>
      <p:sp>
        <p:nvSpPr>
          <p:cNvPr id="57367" name="Rectangle 24"/>
          <p:cNvSpPr>
            <a:spLocks noChangeArrowheads="1"/>
          </p:cNvSpPr>
          <p:nvPr/>
        </p:nvSpPr>
        <p:spPr bwMode="auto">
          <a:xfrm>
            <a:off x="6019800" y="37338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7368" name="Rectangle 25"/>
          <p:cNvSpPr>
            <a:spLocks noChangeArrowheads="1"/>
          </p:cNvSpPr>
          <p:nvPr/>
        </p:nvSpPr>
        <p:spPr bwMode="auto">
          <a:xfrm>
            <a:off x="2819400" y="2667000"/>
            <a:ext cx="2133600" cy="1066800"/>
          </a:xfrm>
          <a:prstGeom prst="rect">
            <a:avLst/>
          </a:prstGeom>
          <a:solidFill>
            <a:schemeClr val="bg1"/>
          </a:solidFill>
          <a:ln w="38100">
            <a:solidFill>
              <a:schemeClr val="tx1"/>
            </a:solidFill>
            <a:miter lim="800000"/>
            <a:headEnd/>
            <a:tailEnd/>
          </a:ln>
        </p:spPr>
        <p:txBody>
          <a:bodyPr wrap="none" anchor="ctr"/>
          <a:lstStyle/>
          <a:p>
            <a:endParaRPr lang="en-US">
              <a:latin typeface="Calibri"/>
              <a:cs typeface="Calibri"/>
            </a:endParaRPr>
          </a:p>
        </p:txBody>
      </p:sp>
      <p:sp>
        <p:nvSpPr>
          <p:cNvPr id="57369" name="Rectangle 26"/>
          <p:cNvSpPr>
            <a:spLocks noChangeArrowheads="1"/>
          </p:cNvSpPr>
          <p:nvPr/>
        </p:nvSpPr>
        <p:spPr bwMode="auto">
          <a:xfrm>
            <a:off x="2286000" y="2133600"/>
            <a:ext cx="4267200" cy="2133600"/>
          </a:xfrm>
          <a:prstGeom prst="rect">
            <a:avLst/>
          </a:prstGeom>
          <a:noFill/>
          <a:ln w="381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7370" name="Rectangle 27"/>
          <p:cNvSpPr>
            <a:spLocks noChangeArrowheads="1"/>
          </p:cNvSpPr>
          <p:nvPr/>
        </p:nvSpPr>
        <p:spPr bwMode="auto">
          <a:xfrm>
            <a:off x="5486400" y="2667000"/>
            <a:ext cx="533400" cy="1066800"/>
          </a:xfrm>
          <a:prstGeom prst="rect">
            <a:avLst/>
          </a:prstGeom>
          <a:noFill/>
          <a:ln w="381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7371" name="Line 28"/>
          <p:cNvSpPr>
            <a:spLocks noChangeShapeType="1"/>
          </p:cNvSpPr>
          <p:nvPr/>
        </p:nvSpPr>
        <p:spPr bwMode="auto">
          <a:xfrm>
            <a:off x="4886325" y="2400300"/>
            <a:ext cx="271463" cy="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latin typeface="Calibri"/>
              <a:cs typeface="Calibri"/>
            </a:endParaRPr>
          </a:p>
        </p:txBody>
      </p:sp>
      <p:sp>
        <p:nvSpPr>
          <p:cNvPr id="57372" name="Rectangle 29"/>
          <p:cNvSpPr>
            <a:spLocks noChangeArrowheads="1"/>
          </p:cNvSpPr>
          <p:nvPr/>
        </p:nvSpPr>
        <p:spPr bwMode="auto">
          <a:xfrm>
            <a:off x="2286000" y="4724400"/>
            <a:ext cx="4267200" cy="228600"/>
          </a:xfrm>
          <a:prstGeom prst="rect">
            <a:avLst/>
          </a:prstGeom>
          <a:gradFill rotWithShape="0">
            <a:gsLst>
              <a:gs pos="0">
                <a:schemeClr val="bg1"/>
              </a:gs>
              <a:gs pos="100000">
                <a:schemeClr val="tx1"/>
              </a:gs>
            </a:gsLst>
            <a:lin ang="0" scaled="1"/>
          </a:gradFill>
          <a:ln w="9525">
            <a:solidFill>
              <a:schemeClr val="tx1"/>
            </a:solidFill>
            <a:miter lim="800000"/>
            <a:headEnd/>
            <a:tailEnd/>
          </a:ln>
        </p:spPr>
        <p:txBody>
          <a:bodyPr wrap="none" anchor="ctr"/>
          <a:lstStyle/>
          <a:p>
            <a:endParaRPr lang="en-US">
              <a:latin typeface="Calibri"/>
              <a:cs typeface="Calibri"/>
            </a:endParaRPr>
          </a:p>
        </p:txBody>
      </p:sp>
      <p:sp>
        <p:nvSpPr>
          <p:cNvPr id="57373" name="Rectangle 30"/>
          <p:cNvSpPr>
            <a:spLocks noChangeArrowheads="1"/>
          </p:cNvSpPr>
          <p:nvPr/>
        </p:nvSpPr>
        <p:spPr bwMode="auto">
          <a:xfrm>
            <a:off x="4419600" y="4953000"/>
            <a:ext cx="21336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a:r>
              <a:rPr lang="de-DE" sz="2000">
                <a:latin typeface="Calibri"/>
                <a:cs typeface="Calibri"/>
              </a:rPr>
              <a:t>1</a:t>
            </a:r>
            <a:endParaRPr lang="en-US" sz="2000">
              <a:latin typeface="Calibri"/>
              <a:cs typeface="Calibri"/>
            </a:endParaRPr>
          </a:p>
        </p:txBody>
      </p:sp>
      <p:sp>
        <p:nvSpPr>
          <p:cNvPr id="57374" name="Rectangle 31"/>
          <p:cNvSpPr>
            <a:spLocks noChangeArrowheads="1"/>
          </p:cNvSpPr>
          <p:nvPr/>
        </p:nvSpPr>
        <p:spPr bwMode="auto">
          <a:xfrm>
            <a:off x="2286000" y="4953000"/>
            <a:ext cx="21336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r>
              <a:rPr lang="de-DE" sz="2000">
                <a:latin typeface="Calibri"/>
                <a:cs typeface="Calibri"/>
              </a:rPr>
              <a:t>0</a:t>
            </a:r>
            <a:endParaRPr lang="en-US" sz="2000">
              <a:latin typeface="Calibri"/>
              <a:cs typeface="Calibri"/>
            </a:endParaRPr>
          </a:p>
        </p:txBody>
      </p:sp>
      <p:sp>
        <p:nvSpPr>
          <p:cNvPr id="57375" name="Rectangle 32"/>
          <p:cNvSpPr>
            <a:spLocks noChangeArrowheads="1"/>
          </p:cNvSpPr>
          <p:nvPr/>
        </p:nvSpPr>
        <p:spPr bwMode="auto">
          <a:xfrm>
            <a:off x="762000" y="4953000"/>
            <a:ext cx="13716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r>
              <a:rPr lang="de-DE" sz="2000">
                <a:latin typeface="Calibri"/>
                <a:cs typeface="Calibri"/>
              </a:rPr>
              <a:t>Prob</a:t>
            </a:r>
            <a:endParaRPr lang="en-US" sz="2000">
              <a:latin typeface="Calibri"/>
              <a:cs typeface="Calibri"/>
            </a:endParaRPr>
          </a:p>
        </p:txBody>
      </p:sp>
      <p:sp>
        <p:nvSpPr>
          <p:cNvPr id="57376" name="Oval 33"/>
          <p:cNvSpPr>
            <a:spLocks noChangeArrowheads="1"/>
          </p:cNvSpPr>
          <p:nvPr/>
        </p:nvSpPr>
        <p:spPr bwMode="auto">
          <a:xfrm>
            <a:off x="5029200" y="2209800"/>
            <a:ext cx="381000" cy="381000"/>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57377" name="Line 34"/>
          <p:cNvSpPr>
            <a:spLocks noChangeShapeType="1"/>
          </p:cNvSpPr>
          <p:nvPr/>
        </p:nvSpPr>
        <p:spPr bwMode="auto">
          <a:xfrm flipV="1">
            <a:off x="5224463" y="1876425"/>
            <a:ext cx="0" cy="304800"/>
          </a:xfrm>
          <a:prstGeom prst="line">
            <a:avLst/>
          </a:prstGeom>
          <a:noFill/>
          <a:ln w="9525">
            <a:solidFill>
              <a:srgbClr val="0099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latin typeface="Calibri"/>
              <a:cs typeface="Calibri"/>
            </a:endParaRPr>
          </a:p>
        </p:txBody>
      </p:sp>
      <p:sp>
        <p:nvSpPr>
          <p:cNvPr id="57378" name="Line 35"/>
          <p:cNvSpPr>
            <a:spLocks noChangeShapeType="1"/>
          </p:cNvSpPr>
          <p:nvPr/>
        </p:nvSpPr>
        <p:spPr bwMode="auto">
          <a:xfrm>
            <a:off x="5219700" y="2586038"/>
            <a:ext cx="0" cy="257175"/>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latin typeface="Calibri"/>
              <a:cs typeface="Calibri"/>
            </a:endParaRPr>
          </a:p>
        </p:txBody>
      </p:sp>
      <p:sp>
        <p:nvSpPr>
          <p:cNvPr id="57379" name="Line 36"/>
          <p:cNvSpPr>
            <a:spLocks noChangeShapeType="1"/>
          </p:cNvSpPr>
          <p:nvPr/>
        </p:nvSpPr>
        <p:spPr bwMode="auto">
          <a:xfrm>
            <a:off x="5414963" y="2400300"/>
            <a:ext cx="242887" cy="1588"/>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latin typeface="Calibri"/>
              <a:cs typeface="Calibri"/>
            </a:endParaRPr>
          </a:p>
        </p:txBody>
      </p:sp>
      <p:sp>
        <p:nvSpPr>
          <p:cNvPr id="57380" name="Line 37"/>
          <p:cNvSpPr>
            <a:spLocks noChangeShapeType="1"/>
          </p:cNvSpPr>
          <p:nvPr/>
        </p:nvSpPr>
        <p:spPr bwMode="auto">
          <a:xfrm flipH="1">
            <a:off x="4776788" y="2400300"/>
            <a:ext cx="242887" cy="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latin typeface="Calibri"/>
              <a:cs typeface="Calibri"/>
            </a:endParaRPr>
          </a:p>
        </p:txBody>
      </p:sp>
      <p:sp>
        <p:nvSpPr>
          <p:cNvPr id="57381" name="Rectangle 38"/>
          <p:cNvSpPr>
            <a:spLocks noChangeArrowheads="1"/>
          </p:cNvSpPr>
          <p:nvPr/>
        </p:nvSpPr>
        <p:spPr bwMode="auto">
          <a:xfrm>
            <a:off x="4953000" y="37338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pic>
        <p:nvPicPr>
          <p:cNvPr id="39" name="Picture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5800" y="2057400"/>
            <a:ext cx="3536186" cy="2266325"/>
          </a:xfrm>
          <a:prstGeom prst="rect">
            <a:avLst/>
          </a:prstGeom>
        </p:spPr>
      </p:pic>
    </p:spTree>
    <p:extLst>
      <p:ext uri="{BB962C8B-B14F-4D97-AF65-F5344CB8AC3E}">
        <p14:creationId xmlns:p14="http://schemas.microsoft.com/office/powerpoint/2010/main" val="20528770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02" name="Rectangle 2"/>
          <p:cNvSpPr>
            <a:spLocks noGrp="1" noChangeArrowheads="1"/>
          </p:cNvSpPr>
          <p:nvPr>
            <p:ph type="title"/>
          </p:nvPr>
        </p:nvSpPr>
        <p:spPr>
          <a:xfrm>
            <a:off x="0" y="-38100"/>
            <a:ext cx="12192000" cy="1143000"/>
          </a:xfrm>
        </p:spPr>
        <p:txBody>
          <a:bodyPr/>
          <a:lstStyle/>
          <a:p>
            <a:r>
              <a:rPr lang="en-US" sz="4000" dirty="0">
                <a:latin typeface="Calibri"/>
                <a:ea typeface="ＭＳ Ｐゴシック" pitchFamily="34" charset="-128"/>
                <a:cs typeface="Calibri"/>
              </a:rPr>
              <a:t>Inference: Base Cases</a:t>
            </a:r>
          </a:p>
        </p:txBody>
      </p:sp>
      <p:sp>
        <p:nvSpPr>
          <p:cNvPr id="17" name="Oval 4"/>
          <p:cNvSpPr>
            <a:spLocks noChangeArrowheads="1"/>
          </p:cNvSpPr>
          <p:nvPr/>
        </p:nvSpPr>
        <p:spPr bwMode="auto">
          <a:xfrm>
            <a:off x="3733800" y="2895600"/>
            <a:ext cx="533400" cy="533400"/>
          </a:xfrm>
          <a:prstGeom prst="ellipse">
            <a:avLst/>
          </a:prstGeom>
          <a:solidFill>
            <a:schemeClr val="bg2"/>
          </a:solidFill>
          <a:ln w="28575">
            <a:solidFill>
              <a:schemeClr val="tx1"/>
            </a:solidFill>
            <a:round/>
            <a:headEnd/>
            <a:tailEnd/>
          </a:ln>
        </p:spPr>
        <p:txBody>
          <a:bodyPr wrap="none" anchor="ctr"/>
          <a:lstStyle/>
          <a:p>
            <a:pPr algn="ctr"/>
            <a:r>
              <a:rPr lang="en-US" sz="2400" i="1">
                <a:latin typeface="Calibri"/>
                <a:cs typeface="Calibri"/>
              </a:rPr>
              <a:t>E</a:t>
            </a:r>
            <a:r>
              <a:rPr lang="en-US" sz="2400" baseline="-25000">
                <a:latin typeface="Calibri"/>
                <a:cs typeface="Calibri"/>
              </a:rPr>
              <a:t>1</a:t>
            </a:r>
          </a:p>
        </p:txBody>
      </p:sp>
      <p:sp>
        <p:nvSpPr>
          <p:cNvPr id="18" name="Oval 5"/>
          <p:cNvSpPr>
            <a:spLocks noChangeArrowheads="1"/>
          </p:cNvSpPr>
          <p:nvPr/>
        </p:nvSpPr>
        <p:spPr bwMode="auto">
          <a:xfrm>
            <a:off x="3733800" y="18288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X</a:t>
            </a:r>
            <a:r>
              <a:rPr lang="en-US" sz="2400" baseline="-25000">
                <a:latin typeface="Calibri"/>
                <a:cs typeface="Calibri"/>
              </a:rPr>
              <a:t>1</a:t>
            </a:r>
          </a:p>
        </p:txBody>
      </p:sp>
      <p:cxnSp>
        <p:nvCxnSpPr>
          <p:cNvPr id="19" name="AutoShape 6"/>
          <p:cNvCxnSpPr>
            <a:cxnSpLocks noChangeShapeType="1"/>
            <a:stCxn id="18" idx="4"/>
            <a:endCxn id="17" idx="0"/>
          </p:cNvCxnSpPr>
          <p:nvPr/>
        </p:nvCxnSpPr>
        <p:spPr bwMode="auto">
          <a:xfrm>
            <a:off x="4000500" y="2376488"/>
            <a:ext cx="0" cy="504825"/>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pic>
        <p:nvPicPr>
          <p:cNvPr id="20" name="Picture 18" descr="txp_fig"/>
          <p:cNvPicPr>
            <a:picLocks noChangeAspect="1" noChangeArrowheads="1"/>
          </p:cNvPicPr>
          <p:nvPr>
            <p:custDataLst>
              <p:tags r:id="rId1"/>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2127250" y="4419600"/>
            <a:ext cx="1509712" cy="36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Oval 38"/>
          <p:cNvSpPr>
            <a:spLocks noChangeArrowheads="1"/>
          </p:cNvSpPr>
          <p:nvPr/>
        </p:nvSpPr>
        <p:spPr bwMode="auto">
          <a:xfrm>
            <a:off x="10668000" y="25146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X</a:t>
            </a:r>
            <a:r>
              <a:rPr lang="en-US" sz="2400" baseline="-25000">
                <a:latin typeface="Calibri"/>
                <a:cs typeface="Calibri"/>
              </a:rPr>
              <a:t>2</a:t>
            </a:r>
          </a:p>
        </p:txBody>
      </p:sp>
      <p:cxnSp>
        <p:nvCxnSpPr>
          <p:cNvPr id="22" name="AutoShape 39"/>
          <p:cNvCxnSpPr>
            <a:cxnSpLocks noChangeShapeType="1"/>
            <a:stCxn id="23" idx="6"/>
            <a:endCxn id="21" idx="2"/>
          </p:cNvCxnSpPr>
          <p:nvPr/>
        </p:nvCxnSpPr>
        <p:spPr bwMode="auto">
          <a:xfrm>
            <a:off x="10301288" y="2781300"/>
            <a:ext cx="352425"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23" name="Oval 40"/>
          <p:cNvSpPr>
            <a:spLocks noChangeArrowheads="1"/>
          </p:cNvSpPr>
          <p:nvPr/>
        </p:nvSpPr>
        <p:spPr bwMode="auto">
          <a:xfrm>
            <a:off x="9753600" y="25146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X</a:t>
            </a:r>
            <a:r>
              <a:rPr lang="en-US" sz="2400" baseline="-25000">
                <a:latin typeface="Calibri"/>
                <a:cs typeface="Calibri"/>
              </a:rPr>
              <a:t>1</a:t>
            </a:r>
          </a:p>
        </p:txBody>
      </p:sp>
      <p:pic>
        <p:nvPicPr>
          <p:cNvPr id="24" name="Picture 41" descr="txp_fig"/>
          <p:cNvPicPr>
            <a:picLocks noChangeAspect="1" noChangeArrowheads="1"/>
          </p:cNvPicPr>
          <p:nvPr>
            <p:custDataLst>
              <p:tags r:id="rId2"/>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8702675" y="4419600"/>
            <a:ext cx="1046162"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50" descr="txp_fig"/>
          <p:cNvPicPr>
            <a:picLocks noChangeAspect="1" noChangeArrowheads="1"/>
          </p:cNvPicPr>
          <p:nvPr>
            <p:custDataLst>
              <p:tags r:id="rId3"/>
            </p:custDataLst>
          </p:nvPr>
        </p:nvPicPr>
        <p:blipFill>
          <a:blip r:embed="rId11">
            <a:extLst>
              <a:ext uri="{28A0092B-C50C-407E-A947-70E740481C1C}">
                <a14:useLocalDpi xmlns:a14="http://schemas.microsoft.com/office/drawing/2010/main" val="0"/>
              </a:ext>
            </a:extLst>
          </a:blip>
          <a:srcRect/>
          <a:stretch>
            <a:fillRect/>
          </a:stretch>
        </p:blipFill>
        <p:spPr bwMode="auto">
          <a:xfrm>
            <a:off x="1371600" y="5181600"/>
            <a:ext cx="3027362" cy="236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46" descr="txp_fig"/>
          <p:cNvPicPr>
            <a:picLocks noChangeAspect="1" noChangeArrowheads="1"/>
          </p:cNvPicPr>
          <p:nvPr>
            <p:custDataLst>
              <p:tags r:id="rId4"/>
            </p:custDataLst>
          </p:nvPr>
        </p:nvPicPr>
        <p:blipFill>
          <a:blip r:embed="rId12">
            <a:extLst>
              <a:ext uri="{28A0092B-C50C-407E-A947-70E740481C1C}">
                <a14:useLocalDpi xmlns:a14="http://schemas.microsoft.com/office/drawing/2010/main" val="0"/>
              </a:ext>
            </a:extLst>
          </a:blip>
          <a:srcRect/>
          <a:stretch>
            <a:fillRect/>
          </a:stretch>
        </p:blipFill>
        <p:spPr bwMode="auto">
          <a:xfrm>
            <a:off x="2387600" y="6088063"/>
            <a:ext cx="1857375" cy="236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49" descr="txp_fig"/>
          <p:cNvPicPr>
            <a:picLocks noChangeAspect="1" noChangeArrowheads="1"/>
          </p:cNvPicPr>
          <p:nvPr>
            <p:custDataLst>
              <p:tags r:id="rId5"/>
            </p:custDataLst>
          </p:nvPr>
        </p:nvPicPr>
        <p:blipFill>
          <a:blip r:embed="rId13">
            <a:extLst>
              <a:ext uri="{28A0092B-C50C-407E-A947-70E740481C1C}">
                <a14:useLocalDpi xmlns:a14="http://schemas.microsoft.com/office/drawing/2010/main" val="0"/>
              </a:ext>
            </a:extLst>
          </a:blip>
          <a:srcRect/>
          <a:stretch>
            <a:fillRect/>
          </a:stretch>
        </p:blipFill>
        <p:spPr bwMode="auto">
          <a:xfrm>
            <a:off x="2387600" y="5638800"/>
            <a:ext cx="1497012" cy="269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54" descr="txp_fig"/>
          <p:cNvPicPr>
            <a:picLocks noChangeAspect="1" noChangeArrowheads="1"/>
          </p:cNvPicPr>
          <p:nvPr>
            <p:custDataLst>
              <p:tags r:id="rId6"/>
            </p:custDataLst>
          </p:nvPr>
        </p:nvPicPr>
        <p:blipFill>
          <a:blip r:embed="rId14">
            <a:extLst>
              <a:ext uri="{28A0092B-C50C-407E-A947-70E740481C1C}">
                <a14:useLocalDpi xmlns:a14="http://schemas.microsoft.com/office/drawing/2010/main" val="0"/>
              </a:ext>
            </a:extLst>
          </a:blip>
          <a:srcRect/>
          <a:stretch>
            <a:fillRect/>
          </a:stretch>
        </p:blipFill>
        <p:spPr bwMode="auto">
          <a:xfrm>
            <a:off x="7977187" y="5143500"/>
            <a:ext cx="23066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55" descr="txp_fig"/>
          <p:cNvPicPr>
            <a:picLocks noChangeAspect="1" noChangeArrowheads="1"/>
          </p:cNvPicPr>
          <p:nvPr>
            <p:custDataLst>
              <p:tags r:id="rId7"/>
            </p:custDataLst>
          </p:nvPr>
        </p:nvPicPr>
        <p:blipFill>
          <a:blip r:embed="rId15">
            <a:extLst>
              <a:ext uri="{28A0092B-C50C-407E-A947-70E740481C1C}">
                <a14:useLocalDpi xmlns:a14="http://schemas.microsoft.com/office/drawing/2010/main" val="0"/>
              </a:ext>
            </a:extLst>
          </a:blip>
          <a:srcRect/>
          <a:stretch>
            <a:fillRect/>
          </a:stretch>
        </p:blipFill>
        <p:spPr bwMode="auto">
          <a:xfrm>
            <a:off x="8686800" y="5748338"/>
            <a:ext cx="22050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010400" y="1676400"/>
            <a:ext cx="2316609" cy="2133600"/>
          </a:xfrm>
          <a:prstGeom prst="rect">
            <a:avLst/>
          </a:prstGeom>
        </p:spPr>
      </p:pic>
      <p:pic>
        <p:nvPicPr>
          <p:cNvPr id="4" name="Picture 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57200" y="1676400"/>
            <a:ext cx="2209799" cy="2020506"/>
          </a:xfrm>
          <a:prstGeom prst="rect">
            <a:avLst/>
          </a:prstGeom>
        </p:spPr>
      </p:pic>
    </p:spTree>
    <p:extLst>
      <p:ext uri="{BB962C8B-B14F-4D97-AF65-F5344CB8AC3E}">
        <p14:creationId xmlns:p14="http://schemas.microsoft.com/office/powerpoint/2010/main" val="1577813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a:cs typeface="Calibri"/>
              </a:rPr>
              <a:t>Passage of Time</a:t>
            </a:r>
          </a:p>
        </p:txBody>
      </p:sp>
      <p:sp>
        <p:nvSpPr>
          <p:cNvPr id="3" name="Content Placeholder 2"/>
          <p:cNvSpPr>
            <a:spLocks noGrp="1"/>
          </p:cNvSpPr>
          <p:nvPr>
            <p:ph idx="1"/>
          </p:nvPr>
        </p:nvSpPr>
        <p:spPr>
          <a:xfrm>
            <a:off x="381000" y="1397001"/>
            <a:ext cx="11404600" cy="4729164"/>
          </a:xfrm>
        </p:spPr>
        <p:txBody>
          <a:bodyPr/>
          <a:lstStyle/>
          <a:p>
            <a:r>
              <a:rPr lang="en-US" sz="2400" dirty="0">
                <a:latin typeface="Calibri"/>
                <a:cs typeface="Calibri"/>
              </a:rPr>
              <a:t>Assume we have current belief P(X | evidence to date)</a:t>
            </a:r>
          </a:p>
          <a:p>
            <a:endParaRPr lang="en-US" sz="2400" dirty="0">
              <a:latin typeface="Calibri"/>
              <a:cs typeface="Calibri"/>
            </a:endParaRPr>
          </a:p>
          <a:p>
            <a:endParaRPr lang="en-US" sz="2400" dirty="0">
              <a:latin typeface="Calibri"/>
              <a:cs typeface="Calibri"/>
            </a:endParaRPr>
          </a:p>
          <a:p>
            <a:r>
              <a:rPr lang="en-US" sz="2400" dirty="0">
                <a:latin typeface="Calibri"/>
                <a:cs typeface="Calibri"/>
              </a:rPr>
              <a:t>Then, after one time step passes:</a:t>
            </a:r>
          </a:p>
          <a:p>
            <a:endParaRPr lang="en-US" sz="2400" dirty="0">
              <a:latin typeface="Calibri"/>
              <a:cs typeface="Calibri"/>
            </a:endParaRPr>
          </a:p>
          <a:p>
            <a:endParaRPr lang="en-US" sz="2400" dirty="0">
              <a:latin typeface="Calibri"/>
              <a:cs typeface="Calibri"/>
            </a:endParaRPr>
          </a:p>
          <a:p>
            <a:endParaRPr lang="en-US" sz="2400" dirty="0">
              <a:latin typeface="Calibri"/>
              <a:cs typeface="Calibri"/>
            </a:endParaRPr>
          </a:p>
          <a:p>
            <a:endParaRPr lang="en-US" sz="2400" dirty="0">
              <a:latin typeface="Calibri"/>
              <a:cs typeface="Calibri"/>
            </a:endParaRPr>
          </a:p>
          <a:p>
            <a:endParaRPr lang="en-US" sz="2400" dirty="0">
              <a:latin typeface="Calibri"/>
              <a:cs typeface="Calibri"/>
            </a:endParaRPr>
          </a:p>
          <a:p>
            <a:endParaRPr lang="en-US" sz="2400" dirty="0">
              <a:latin typeface="Calibri"/>
              <a:cs typeface="Calibri"/>
            </a:endParaRPr>
          </a:p>
          <a:p>
            <a:r>
              <a:rPr lang="en-US" sz="2400" dirty="0">
                <a:latin typeface="Calibri"/>
                <a:cs typeface="Calibri"/>
              </a:rPr>
              <a:t>Basic idea: beliefs get </a:t>
            </a:r>
            <a:r>
              <a:rPr lang="ja-JP" altLang="en-US" sz="2400" dirty="0">
                <a:latin typeface="Calibri"/>
                <a:cs typeface="Calibri"/>
              </a:rPr>
              <a:t>“</a:t>
            </a:r>
            <a:r>
              <a:rPr lang="en-US" sz="2400" dirty="0">
                <a:latin typeface="Calibri"/>
                <a:cs typeface="Calibri"/>
              </a:rPr>
              <a:t>pushed</a:t>
            </a:r>
            <a:r>
              <a:rPr lang="ja-JP" altLang="en-US" sz="2400" dirty="0">
                <a:latin typeface="Calibri"/>
                <a:cs typeface="Calibri"/>
              </a:rPr>
              <a:t>”</a:t>
            </a:r>
            <a:r>
              <a:rPr lang="en-US" sz="2400" dirty="0">
                <a:latin typeface="Calibri"/>
                <a:cs typeface="Calibri"/>
              </a:rPr>
              <a:t> through the transitions</a:t>
            </a:r>
          </a:p>
          <a:p>
            <a:pPr lvl="1"/>
            <a:r>
              <a:rPr lang="en-US" sz="2000" dirty="0">
                <a:latin typeface="Calibri"/>
                <a:cs typeface="Calibri"/>
              </a:rPr>
              <a:t>With the </a:t>
            </a:r>
            <a:r>
              <a:rPr lang="ja-JP" altLang="en-US" sz="2000" dirty="0">
                <a:latin typeface="Calibri"/>
                <a:cs typeface="Calibri"/>
              </a:rPr>
              <a:t>“</a:t>
            </a:r>
            <a:r>
              <a:rPr lang="en-US" sz="2000" dirty="0">
                <a:latin typeface="Calibri"/>
                <a:cs typeface="Calibri"/>
              </a:rPr>
              <a:t>B</a:t>
            </a:r>
            <a:r>
              <a:rPr lang="ja-JP" altLang="en-US" sz="2000" dirty="0">
                <a:latin typeface="Calibri"/>
                <a:cs typeface="Calibri"/>
              </a:rPr>
              <a:t>”</a:t>
            </a:r>
            <a:r>
              <a:rPr lang="en-US" sz="2000" dirty="0">
                <a:latin typeface="Calibri"/>
                <a:cs typeface="Calibri"/>
              </a:rPr>
              <a:t> notation, we have to be careful about what time step t the belief is about, and what evidence it includes</a:t>
            </a:r>
          </a:p>
          <a:p>
            <a:endParaRPr lang="en-US" dirty="0">
              <a:latin typeface="Calibri"/>
              <a:cs typeface="Calibri"/>
            </a:endParaRPr>
          </a:p>
        </p:txBody>
      </p:sp>
      <p:pic>
        <p:nvPicPr>
          <p:cNvPr id="7" name="Picture 6" descr="txp_fig"/>
          <p:cNvPicPr>
            <a:picLocks noChangeAspect="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905000" y="2057400"/>
            <a:ext cx="2452687"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Group 22"/>
          <p:cNvGrpSpPr>
            <a:grpSpLocks/>
          </p:cNvGrpSpPr>
          <p:nvPr/>
        </p:nvGrpSpPr>
        <p:grpSpPr bwMode="auto">
          <a:xfrm>
            <a:off x="8991600" y="1585118"/>
            <a:ext cx="1901825" cy="700088"/>
            <a:chOff x="7848600" y="2362200"/>
            <a:chExt cx="758825" cy="279400"/>
          </a:xfrm>
        </p:grpSpPr>
        <p:sp>
          <p:nvSpPr>
            <p:cNvPr id="9" name="Oval 12"/>
            <p:cNvSpPr>
              <a:spLocks noChangeArrowheads="1"/>
            </p:cNvSpPr>
            <p:nvPr/>
          </p:nvSpPr>
          <p:spPr bwMode="auto">
            <a:xfrm>
              <a:off x="8327858" y="2362200"/>
              <a:ext cx="279567" cy="279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X</a:t>
              </a:r>
              <a:r>
                <a:rPr lang="en-US" sz="2400" baseline="-25000">
                  <a:latin typeface="Calibri"/>
                  <a:cs typeface="Calibri"/>
                </a:rPr>
                <a:t>2</a:t>
              </a:r>
            </a:p>
          </p:txBody>
        </p:sp>
        <p:cxnSp>
          <p:nvCxnSpPr>
            <p:cNvPr id="10" name="AutoShape 14"/>
            <p:cNvCxnSpPr>
              <a:cxnSpLocks noChangeShapeType="1"/>
              <a:stCxn id="11" idx="6"/>
              <a:endCxn id="9" idx="2"/>
            </p:cNvCxnSpPr>
            <p:nvPr/>
          </p:nvCxnSpPr>
          <p:spPr bwMode="auto">
            <a:xfrm>
              <a:off x="8135656" y="2501900"/>
              <a:ext cx="184714"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11" name="Oval 15"/>
            <p:cNvSpPr>
              <a:spLocks noChangeArrowheads="1"/>
            </p:cNvSpPr>
            <p:nvPr/>
          </p:nvSpPr>
          <p:spPr bwMode="auto">
            <a:xfrm>
              <a:off x="7848600" y="2362200"/>
              <a:ext cx="279567" cy="279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X</a:t>
              </a:r>
              <a:r>
                <a:rPr lang="en-US" sz="2400" baseline="-25000">
                  <a:latin typeface="Calibri"/>
                  <a:cs typeface="Calibri"/>
                </a:rPr>
                <a:t>1</a:t>
              </a:r>
            </a:p>
          </p:txBody>
        </p:sp>
      </p:grpSp>
      <p:pic>
        <p:nvPicPr>
          <p:cNvPr id="13" name="Picture 12"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0800" y="3416300"/>
            <a:ext cx="2870200" cy="681353"/>
          </a:xfrm>
          <a:prstGeom prst="rect">
            <a:avLst/>
          </a:prstGeom>
        </p:spPr>
      </p:pic>
      <p:pic>
        <p:nvPicPr>
          <p:cNvPr id="14" name="Picture 13"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90800" y="4267201"/>
            <a:ext cx="3962400" cy="650908"/>
          </a:xfrm>
          <a:prstGeom prst="rect">
            <a:avLst/>
          </a:prstGeom>
        </p:spPr>
      </p:pic>
      <p:pic>
        <p:nvPicPr>
          <p:cNvPr id="15" name="Picture 14"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59050" y="5029200"/>
            <a:ext cx="3460750" cy="660764"/>
          </a:xfrm>
          <a:prstGeom prst="rect">
            <a:avLst/>
          </a:prstGeom>
        </p:spPr>
      </p:pic>
      <p:sp>
        <p:nvSpPr>
          <p:cNvPr id="16" name="Content Placeholder 2"/>
          <p:cNvSpPr txBox="1">
            <a:spLocks/>
          </p:cNvSpPr>
          <p:nvPr/>
        </p:nvSpPr>
        <p:spPr bwMode="auto">
          <a:xfrm>
            <a:off x="7848600" y="4191000"/>
            <a:ext cx="3657600" cy="6096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r>
              <a:rPr lang="en-US" sz="2400" dirty="0">
                <a:latin typeface="Calibri"/>
                <a:cs typeface="Calibri"/>
              </a:rPr>
              <a:t>Or compactly:</a:t>
            </a:r>
            <a:endParaRPr lang="en-US" dirty="0">
              <a:latin typeface="Calibri"/>
              <a:cs typeface="Calibri"/>
            </a:endParaRPr>
          </a:p>
        </p:txBody>
      </p:sp>
      <p:pic>
        <p:nvPicPr>
          <p:cNvPr id="17" name="Picture 16"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29600" y="4876800"/>
            <a:ext cx="3657600" cy="610873"/>
          </a:xfrm>
          <a:prstGeom prst="rect">
            <a:avLst/>
          </a:prstGeom>
        </p:spPr>
      </p:pic>
      <p:pic>
        <p:nvPicPr>
          <p:cNvPr id="18" name="Picture 17" descr="latex-image-1.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8368" y="3422650"/>
            <a:ext cx="2010032" cy="387350"/>
          </a:xfrm>
          <a:prstGeom prst="rect">
            <a:avLst/>
          </a:prstGeom>
        </p:spPr>
      </p:pic>
    </p:spTree>
    <p:extLst>
      <p:ext uri="{BB962C8B-B14F-4D97-AF65-F5344CB8AC3E}">
        <p14:creationId xmlns:p14="http://schemas.microsoft.com/office/powerpoint/2010/main" val="1960064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4333282"/>
            <a:ext cx="7772399" cy="2524718"/>
          </a:xfrm>
          <a:prstGeom prst="rect">
            <a:avLst/>
          </a:prstGeom>
        </p:spPr>
      </p:pic>
      <p:sp>
        <p:nvSpPr>
          <p:cNvPr id="64513" name="Rectangle 2"/>
          <p:cNvSpPr>
            <a:spLocks noGrp="1" noChangeArrowheads="1"/>
          </p:cNvSpPr>
          <p:nvPr>
            <p:ph type="title"/>
          </p:nvPr>
        </p:nvSpPr>
        <p:spPr/>
        <p:txBody>
          <a:bodyPr/>
          <a:lstStyle/>
          <a:p>
            <a:r>
              <a:rPr lang="en-US">
                <a:latin typeface="Calibri"/>
                <a:ea typeface="ＭＳ Ｐゴシック" pitchFamily="34" charset="-128"/>
                <a:cs typeface="Calibri"/>
              </a:rPr>
              <a:t>Example: Passage of Time</a:t>
            </a:r>
          </a:p>
        </p:txBody>
      </p:sp>
      <p:sp>
        <p:nvSpPr>
          <p:cNvPr id="64514" name="Rectangle 3"/>
          <p:cNvSpPr>
            <a:spLocks noGrp="1" noChangeArrowheads="1"/>
          </p:cNvSpPr>
          <p:nvPr>
            <p:ph idx="1"/>
          </p:nvPr>
        </p:nvSpPr>
        <p:spPr>
          <a:xfrm>
            <a:off x="457200" y="1371600"/>
            <a:ext cx="8534400" cy="4525963"/>
          </a:xfrm>
        </p:spPr>
        <p:txBody>
          <a:bodyPr/>
          <a:lstStyle/>
          <a:p>
            <a:r>
              <a:rPr lang="en-US" sz="2400" dirty="0">
                <a:latin typeface="Calibri"/>
                <a:ea typeface="ＭＳ Ｐゴシック" pitchFamily="34" charset="-128"/>
                <a:cs typeface="Calibri"/>
              </a:rPr>
              <a:t>As time passes, uncertainty </a:t>
            </a:r>
            <a:r>
              <a:rPr lang="ja-JP" altLang="en-US" sz="2400" dirty="0">
                <a:latin typeface="Calibri"/>
                <a:ea typeface="ＭＳ Ｐゴシック" pitchFamily="34" charset="-128"/>
                <a:cs typeface="Calibri"/>
              </a:rPr>
              <a:t>“</a:t>
            </a:r>
            <a:r>
              <a:rPr lang="en-US" altLang="ja-JP" sz="2400" dirty="0">
                <a:latin typeface="Calibri"/>
                <a:ea typeface="ＭＳ Ｐゴシック" pitchFamily="34" charset="-128"/>
                <a:cs typeface="Calibri"/>
              </a:rPr>
              <a:t>accumulates</a:t>
            </a:r>
            <a:r>
              <a:rPr lang="ja-JP" altLang="en-US" sz="2400" dirty="0">
                <a:latin typeface="Calibri"/>
                <a:ea typeface="ＭＳ Ｐゴシック" pitchFamily="34" charset="-128"/>
                <a:cs typeface="Calibri"/>
              </a:rPr>
              <a:t>”</a:t>
            </a:r>
            <a:endParaRPr lang="en-US" sz="2400" dirty="0">
              <a:latin typeface="Calibri"/>
              <a:ea typeface="ＭＳ Ｐゴシック" pitchFamily="34" charset="-128"/>
              <a:cs typeface="Calibri"/>
            </a:endParaRPr>
          </a:p>
        </p:txBody>
      </p:sp>
      <p:graphicFrame>
        <p:nvGraphicFramePr>
          <p:cNvPr id="64515" name="Object 2"/>
          <p:cNvGraphicFramePr>
            <a:graphicFrameLocks noChangeAspect="1"/>
          </p:cNvGraphicFramePr>
          <p:nvPr>
            <p:extLst>
              <p:ext uri="{D42A27DB-BD31-4B8C-83A1-F6EECF244321}">
                <p14:modId xmlns:p14="http://schemas.microsoft.com/office/powerpoint/2010/main" val="1218178239"/>
              </p:ext>
            </p:extLst>
          </p:nvPr>
        </p:nvGraphicFramePr>
        <p:xfrm>
          <a:off x="1127125" y="2041525"/>
          <a:ext cx="2559050" cy="1714500"/>
        </p:xfrm>
        <a:graphic>
          <a:graphicData uri="http://schemas.openxmlformats.org/presentationml/2006/ole">
            <mc:AlternateContent xmlns:mc="http://schemas.openxmlformats.org/markup-compatibility/2006">
              <mc:Choice xmlns:v="urn:schemas-microsoft-com:vml" Requires="v">
                <p:oleObj spid="_x0000_s1056" name="Photo Editor Photo" r:id="rId4" imgW="3878916" imgH="2598645" progId="MSPhotoEd.3">
                  <p:embed/>
                </p:oleObj>
              </mc:Choice>
              <mc:Fallback>
                <p:oleObj name="Photo Editor Photo" r:id="rId4" imgW="3878916" imgH="2598645"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1065" t="1222" r="1474" b="1222"/>
                      <a:stretch>
                        <a:fillRect/>
                      </a:stretch>
                    </p:blipFill>
                    <p:spPr bwMode="auto">
                      <a:xfrm>
                        <a:off x="1127125" y="2041525"/>
                        <a:ext cx="2559050" cy="1714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10373" name="Object 3"/>
          <p:cNvGraphicFramePr>
            <a:graphicFrameLocks noChangeAspect="1"/>
          </p:cNvGraphicFramePr>
          <p:nvPr>
            <p:extLst>
              <p:ext uri="{D42A27DB-BD31-4B8C-83A1-F6EECF244321}">
                <p14:modId xmlns:p14="http://schemas.microsoft.com/office/powerpoint/2010/main" val="1882418888"/>
              </p:ext>
            </p:extLst>
          </p:nvPr>
        </p:nvGraphicFramePr>
        <p:xfrm>
          <a:off x="4071937" y="2041525"/>
          <a:ext cx="2568575" cy="1744663"/>
        </p:xfrm>
        <a:graphic>
          <a:graphicData uri="http://schemas.openxmlformats.org/presentationml/2006/ole">
            <mc:AlternateContent xmlns:mc="http://schemas.openxmlformats.org/markup-compatibility/2006">
              <mc:Choice xmlns:v="urn:schemas-microsoft-com:vml" Requires="v">
                <p:oleObj spid="_x0000_s1057" name="Photo Editor Photo" r:id="rId6" imgW="3894157" imgH="2644369" progId="MSPhotoEd.3">
                  <p:embed/>
                </p:oleObj>
              </mc:Choice>
              <mc:Fallback>
                <p:oleObj name="Photo Editor Photo" r:id="rId6" imgW="3894157" imgH="2644369"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l="1019" t="1501" r="2078" b="2400"/>
                      <a:stretch>
                        <a:fillRect/>
                      </a:stretch>
                    </p:blipFill>
                    <p:spPr bwMode="auto">
                      <a:xfrm>
                        <a:off x="4071937" y="2041525"/>
                        <a:ext cx="2568575" cy="1744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10374" name="Object 4"/>
          <p:cNvGraphicFramePr>
            <a:graphicFrameLocks noChangeAspect="1"/>
          </p:cNvGraphicFramePr>
          <p:nvPr>
            <p:extLst>
              <p:ext uri="{D42A27DB-BD31-4B8C-83A1-F6EECF244321}">
                <p14:modId xmlns:p14="http://schemas.microsoft.com/office/powerpoint/2010/main" val="266521099"/>
              </p:ext>
            </p:extLst>
          </p:nvPr>
        </p:nvGraphicFramePr>
        <p:xfrm>
          <a:off x="8078787" y="2041525"/>
          <a:ext cx="2589213" cy="1754188"/>
        </p:xfrm>
        <a:graphic>
          <a:graphicData uri="http://schemas.openxmlformats.org/presentationml/2006/ole">
            <mc:AlternateContent xmlns:mc="http://schemas.openxmlformats.org/markup-compatibility/2006">
              <mc:Choice xmlns:v="urn:schemas-microsoft-com:vml" Requires="v">
                <p:oleObj spid="_x0000_s1058" name="Photo Editor Photo" r:id="rId8" imgW="3924640" imgH="2659048" progId="MSPhotoEd.3">
                  <p:embed/>
                </p:oleObj>
              </mc:Choice>
              <mc:Fallback>
                <p:oleObj name="Photo Editor Photo" r:id="rId8" imgW="3924640" imgH="2659048" progId="MSPhotoEd.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l="1659" t="1492" r="2426" b="2866"/>
                      <a:stretch>
                        <a:fillRect/>
                      </a:stretch>
                    </p:blipFill>
                    <p:spPr bwMode="auto">
                      <a:xfrm>
                        <a:off x="8078787" y="2041525"/>
                        <a:ext cx="2589213" cy="17541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alpha val="74997"/>
                                </a:schemeClr>
                              </a:outerShdw>
                            </a:effectLst>
                          </a14:hiddenEffects>
                        </a:ext>
                      </a:extLst>
                    </p:spPr>
                  </p:pic>
                </p:oleObj>
              </mc:Fallback>
            </mc:AlternateContent>
          </a:graphicData>
        </a:graphic>
      </p:graphicFrame>
      <p:sp>
        <p:nvSpPr>
          <p:cNvPr id="64518" name="Text Box 7"/>
          <p:cNvSpPr txBox="1">
            <a:spLocks noChangeArrowheads="1"/>
          </p:cNvSpPr>
          <p:nvPr/>
        </p:nvSpPr>
        <p:spPr bwMode="auto">
          <a:xfrm>
            <a:off x="2057400" y="3717925"/>
            <a:ext cx="7937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2000">
                <a:latin typeface="Calibri"/>
                <a:cs typeface="Calibri"/>
              </a:rPr>
              <a:t>T = 1</a:t>
            </a:r>
          </a:p>
        </p:txBody>
      </p:sp>
      <p:sp>
        <p:nvSpPr>
          <p:cNvPr id="1210376" name="Text Box 8"/>
          <p:cNvSpPr txBox="1">
            <a:spLocks noChangeArrowheads="1"/>
          </p:cNvSpPr>
          <p:nvPr/>
        </p:nvSpPr>
        <p:spPr bwMode="auto">
          <a:xfrm>
            <a:off x="5029200" y="3717925"/>
            <a:ext cx="7937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2000">
                <a:latin typeface="Calibri"/>
                <a:cs typeface="Calibri"/>
              </a:rPr>
              <a:t>T = 2</a:t>
            </a:r>
          </a:p>
        </p:txBody>
      </p:sp>
      <p:sp>
        <p:nvSpPr>
          <p:cNvPr id="1210377" name="Text Box 9"/>
          <p:cNvSpPr txBox="1">
            <a:spLocks noChangeArrowheads="1"/>
          </p:cNvSpPr>
          <p:nvPr/>
        </p:nvSpPr>
        <p:spPr bwMode="auto">
          <a:xfrm>
            <a:off x="9072793" y="3717925"/>
            <a:ext cx="7937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2000" dirty="0">
                <a:latin typeface="Calibri"/>
                <a:cs typeface="Calibri"/>
              </a:rPr>
              <a:t>T = 5</a:t>
            </a:r>
          </a:p>
        </p:txBody>
      </p:sp>
      <p:sp>
        <p:nvSpPr>
          <p:cNvPr id="64521" name="Text Box 10"/>
          <p:cNvSpPr txBox="1">
            <a:spLocks noChangeArrowheads="1"/>
          </p:cNvSpPr>
          <p:nvPr/>
        </p:nvSpPr>
        <p:spPr bwMode="auto">
          <a:xfrm>
            <a:off x="7391400" y="1447800"/>
            <a:ext cx="52578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dirty="0">
                <a:latin typeface="Calibri"/>
                <a:cs typeface="Calibri"/>
              </a:rPr>
              <a:t>(Transition model: ghosts usually go clockwise)</a:t>
            </a:r>
          </a:p>
        </p:txBody>
      </p:sp>
    </p:spTree>
    <p:extLst>
      <p:ext uri="{BB962C8B-B14F-4D97-AF65-F5344CB8AC3E}">
        <p14:creationId xmlns:p14="http://schemas.microsoft.com/office/powerpoint/2010/main" val="26132593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1037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1037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21037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1037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0376" grpId="0"/>
      <p:bldP spid="121037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a:cs typeface="Calibri"/>
              </a:rPr>
              <a:t>Observation</a:t>
            </a:r>
          </a:p>
        </p:txBody>
      </p:sp>
      <p:sp>
        <p:nvSpPr>
          <p:cNvPr id="3" name="Content Placeholder 2"/>
          <p:cNvSpPr>
            <a:spLocks noGrp="1"/>
          </p:cNvSpPr>
          <p:nvPr>
            <p:ph idx="1"/>
          </p:nvPr>
        </p:nvSpPr>
        <p:spPr>
          <a:xfrm>
            <a:off x="406400" y="1219200"/>
            <a:ext cx="11379200" cy="4906965"/>
          </a:xfrm>
        </p:spPr>
        <p:txBody>
          <a:bodyPr/>
          <a:lstStyle/>
          <a:p>
            <a:pPr>
              <a:lnSpc>
                <a:spcPct val="90000"/>
              </a:lnSpc>
            </a:pPr>
            <a:r>
              <a:rPr lang="en-US" sz="2400" dirty="0">
                <a:latin typeface="Calibri"/>
                <a:cs typeface="Calibri"/>
              </a:rPr>
              <a:t>Assume we have current belief P(X | previous evidence):</a:t>
            </a:r>
          </a:p>
          <a:p>
            <a:pPr>
              <a:lnSpc>
                <a:spcPct val="90000"/>
              </a:lnSpc>
            </a:pPr>
            <a:endParaRPr lang="en-US" sz="2400" dirty="0">
              <a:latin typeface="Calibri"/>
              <a:cs typeface="Calibri"/>
            </a:endParaRPr>
          </a:p>
          <a:p>
            <a:pPr>
              <a:lnSpc>
                <a:spcPct val="90000"/>
              </a:lnSpc>
            </a:pPr>
            <a:endParaRPr lang="en-US" sz="2400" dirty="0">
              <a:latin typeface="Calibri"/>
              <a:cs typeface="Calibri"/>
            </a:endParaRPr>
          </a:p>
          <a:p>
            <a:pPr>
              <a:lnSpc>
                <a:spcPct val="90000"/>
              </a:lnSpc>
            </a:pPr>
            <a:r>
              <a:rPr lang="en-US" sz="2400" dirty="0">
                <a:latin typeface="Calibri"/>
                <a:cs typeface="Calibri"/>
              </a:rPr>
              <a:t>Then, after evidence comes in:</a:t>
            </a:r>
          </a:p>
          <a:p>
            <a:pPr>
              <a:lnSpc>
                <a:spcPct val="90000"/>
              </a:lnSpc>
            </a:pPr>
            <a:endParaRPr lang="en-US" sz="2400" dirty="0">
              <a:latin typeface="Calibri"/>
              <a:cs typeface="Calibri"/>
            </a:endParaRPr>
          </a:p>
          <a:p>
            <a:pPr>
              <a:lnSpc>
                <a:spcPct val="90000"/>
              </a:lnSpc>
            </a:pPr>
            <a:endParaRPr lang="en-US" sz="2400" dirty="0">
              <a:latin typeface="Calibri"/>
              <a:cs typeface="Calibri"/>
            </a:endParaRPr>
          </a:p>
          <a:p>
            <a:pPr>
              <a:lnSpc>
                <a:spcPct val="90000"/>
              </a:lnSpc>
            </a:pPr>
            <a:endParaRPr lang="en-US" sz="2400" dirty="0">
              <a:latin typeface="Calibri"/>
              <a:cs typeface="Calibri"/>
            </a:endParaRPr>
          </a:p>
          <a:p>
            <a:pPr>
              <a:lnSpc>
                <a:spcPct val="90000"/>
              </a:lnSpc>
            </a:pPr>
            <a:endParaRPr lang="en-US" sz="2400" dirty="0">
              <a:latin typeface="Calibri"/>
              <a:cs typeface="Calibri"/>
            </a:endParaRPr>
          </a:p>
          <a:p>
            <a:pPr>
              <a:lnSpc>
                <a:spcPct val="90000"/>
              </a:lnSpc>
            </a:pPr>
            <a:endParaRPr lang="en-US" sz="2400" dirty="0">
              <a:latin typeface="Calibri"/>
              <a:cs typeface="Calibri"/>
            </a:endParaRPr>
          </a:p>
          <a:p>
            <a:pPr>
              <a:lnSpc>
                <a:spcPct val="90000"/>
              </a:lnSpc>
            </a:pPr>
            <a:endParaRPr lang="en-US" sz="2400" dirty="0">
              <a:latin typeface="Calibri"/>
              <a:cs typeface="Calibri"/>
            </a:endParaRPr>
          </a:p>
          <a:p>
            <a:pPr>
              <a:lnSpc>
                <a:spcPct val="90000"/>
              </a:lnSpc>
            </a:pPr>
            <a:endParaRPr lang="en-US" sz="2400" dirty="0">
              <a:latin typeface="Calibri"/>
              <a:cs typeface="Calibri"/>
            </a:endParaRPr>
          </a:p>
          <a:p>
            <a:pPr>
              <a:lnSpc>
                <a:spcPct val="90000"/>
              </a:lnSpc>
            </a:pPr>
            <a:r>
              <a:rPr lang="en-US" sz="2400" dirty="0">
                <a:latin typeface="Calibri"/>
                <a:cs typeface="Calibri"/>
              </a:rPr>
              <a:t>Or, compactly:</a:t>
            </a:r>
          </a:p>
          <a:p>
            <a:pPr>
              <a:lnSpc>
                <a:spcPct val="90000"/>
              </a:lnSpc>
            </a:pPr>
            <a:endParaRPr lang="en-US" sz="2400" dirty="0">
              <a:latin typeface="Calibri"/>
              <a:cs typeface="Calibri"/>
            </a:endParaRPr>
          </a:p>
          <a:p>
            <a:pPr>
              <a:lnSpc>
                <a:spcPct val="90000"/>
              </a:lnSpc>
            </a:pPr>
            <a:endParaRPr lang="en-US" sz="2400" dirty="0">
              <a:latin typeface="Calibri"/>
              <a:cs typeface="Calibri"/>
            </a:endParaRPr>
          </a:p>
          <a:p>
            <a:endParaRPr lang="en-US" sz="2400" dirty="0">
              <a:latin typeface="Calibri"/>
              <a:cs typeface="Calibri"/>
            </a:endParaRPr>
          </a:p>
        </p:txBody>
      </p:sp>
      <p:grpSp>
        <p:nvGrpSpPr>
          <p:cNvPr id="8" name="Group 19"/>
          <p:cNvGrpSpPr>
            <a:grpSpLocks/>
          </p:cNvGrpSpPr>
          <p:nvPr/>
        </p:nvGrpSpPr>
        <p:grpSpPr bwMode="auto">
          <a:xfrm>
            <a:off x="9144000" y="1143000"/>
            <a:ext cx="588962" cy="1766890"/>
            <a:chOff x="8173954" y="2209800"/>
            <a:chExt cx="284246" cy="852487"/>
          </a:xfrm>
        </p:grpSpPr>
        <p:sp>
          <p:nvSpPr>
            <p:cNvPr id="9" name="Oval 20"/>
            <p:cNvSpPr>
              <a:spLocks noChangeArrowheads="1"/>
            </p:cNvSpPr>
            <p:nvPr/>
          </p:nvSpPr>
          <p:spPr bwMode="auto">
            <a:xfrm>
              <a:off x="8173954" y="2778125"/>
              <a:ext cx="284246" cy="284162"/>
            </a:xfrm>
            <a:prstGeom prst="ellipse">
              <a:avLst/>
            </a:prstGeom>
            <a:solidFill>
              <a:schemeClr val="bg2"/>
            </a:solidFill>
            <a:ln w="28575">
              <a:solidFill>
                <a:schemeClr val="tx1"/>
              </a:solidFill>
              <a:round/>
              <a:headEnd/>
              <a:tailEnd/>
            </a:ln>
          </p:spPr>
          <p:txBody>
            <a:bodyPr wrap="none" anchor="ctr"/>
            <a:lstStyle/>
            <a:p>
              <a:pPr algn="ctr"/>
              <a:r>
                <a:rPr lang="en-US" sz="2400" i="1" dirty="0">
                  <a:latin typeface="Calibri"/>
                  <a:cs typeface="Calibri"/>
                </a:rPr>
                <a:t>E</a:t>
              </a:r>
              <a:r>
                <a:rPr lang="en-US" sz="2400" baseline="-25000" dirty="0">
                  <a:latin typeface="Calibri"/>
                  <a:cs typeface="Calibri"/>
                </a:rPr>
                <a:t>1</a:t>
              </a:r>
              <a:endParaRPr lang="en-US" sz="1400" baseline="-25000" dirty="0">
                <a:latin typeface="Calibri"/>
                <a:cs typeface="Calibri"/>
              </a:endParaRPr>
            </a:p>
          </p:txBody>
        </p:sp>
        <p:sp>
          <p:nvSpPr>
            <p:cNvPr id="10" name="Oval 22"/>
            <p:cNvSpPr>
              <a:spLocks noChangeArrowheads="1"/>
            </p:cNvSpPr>
            <p:nvPr/>
          </p:nvSpPr>
          <p:spPr bwMode="auto">
            <a:xfrm>
              <a:off x="8173954" y="2209800"/>
              <a:ext cx="284246" cy="284162"/>
            </a:xfrm>
            <a:prstGeom prst="ellipse">
              <a:avLst/>
            </a:prstGeom>
            <a:solidFill>
              <a:schemeClr val="bg1"/>
            </a:solidFill>
            <a:ln w="28575">
              <a:solidFill>
                <a:schemeClr val="tx1"/>
              </a:solidFill>
              <a:round/>
              <a:headEnd/>
              <a:tailEnd/>
            </a:ln>
          </p:spPr>
          <p:txBody>
            <a:bodyPr wrap="none" anchor="ctr"/>
            <a:lstStyle/>
            <a:p>
              <a:pPr algn="ctr"/>
              <a:r>
                <a:rPr lang="en-US" sz="2400" i="1" dirty="0">
                  <a:latin typeface="Calibri"/>
                  <a:cs typeface="Calibri"/>
                </a:rPr>
                <a:t>X</a:t>
              </a:r>
              <a:r>
                <a:rPr lang="en-US" sz="2400" baseline="-25000" dirty="0">
                  <a:latin typeface="Calibri"/>
                  <a:cs typeface="Calibri"/>
                </a:rPr>
                <a:t>1</a:t>
              </a:r>
            </a:p>
          </p:txBody>
        </p:sp>
        <p:cxnSp>
          <p:nvCxnSpPr>
            <p:cNvPr id="11" name="AutoShape 23"/>
            <p:cNvCxnSpPr>
              <a:cxnSpLocks noChangeShapeType="1"/>
              <a:stCxn id="10" idx="4"/>
              <a:endCxn id="9" idx="0"/>
            </p:cNvCxnSpPr>
            <p:nvPr/>
          </p:nvCxnSpPr>
          <p:spPr bwMode="auto">
            <a:xfrm>
              <a:off x="8316077" y="2501574"/>
              <a:ext cx="0" cy="268939"/>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gr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8400" y="1219200"/>
            <a:ext cx="2209799" cy="2020506"/>
          </a:xfrm>
          <a:prstGeom prst="rect">
            <a:avLst/>
          </a:prstGeom>
        </p:spPr>
      </p:pic>
      <p:pic>
        <p:nvPicPr>
          <p:cNvPr id="4" name="Picture 3"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 y="1828800"/>
            <a:ext cx="3625850" cy="367294"/>
          </a:xfrm>
          <a:prstGeom prst="rect">
            <a:avLst/>
          </a:prstGeom>
        </p:spPr>
      </p:pic>
      <p:pic>
        <p:nvPicPr>
          <p:cNvPr id="15" name="Picture 14"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3000" y="3048000"/>
            <a:ext cx="2529703" cy="349250"/>
          </a:xfrm>
          <a:prstGeom prst="rect">
            <a:avLst/>
          </a:prstGeom>
        </p:spPr>
      </p:pic>
      <p:pic>
        <p:nvPicPr>
          <p:cNvPr id="16" name="Picture 15"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6200" y="3048000"/>
            <a:ext cx="4464050" cy="347726"/>
          </a:xfrm>
          <a:prstGeom prst="rect">
            <a:avLst/>
          </a:prstGeom>
        </p:spPr>
      </p:pic>
      <p:pic>
        <p:nvPicPr>
          <p:cNvPr id="17" name="Picture 16"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9000" y="3581400"/>
            <a:ext cx="3733800" cy="394069"/>
          </a:xfrm>
          <a:prstGeom prst="rect">
            <a:avLst/>
          </a:prstGeom>
        </p:spPr>
      </p:pic>
      <p:pic>
        <p:nvPicPr>
          <p:cNvPr id="19" name="Picture 18"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29000" y="5029200"/>
            <a:ext cx="4153243" cy="349250"/>
          </a:xfrm>
          <a:prstGeom prst="rect">
            <a:avLst/>
          </a:prstGeom>
        </p:spPr>
      </p:pic>
      <p:pic>
        <p:nvPicPr>
          <p:cNvPr id="20" name="Picture 19" descr="latex-image-1.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29000" y="4343400"/>
            <a:ext cx="4800600" cy="349650"/>
          </a:xfrm>
          <a:prstGeom prst="rect">
            <a:avLst/>
          </a:prstGeom>
        </p:spPr>
      </p:pic>
      <p:pic>
        <p:nvPicPr>
          <p:cNvPr id="22" name="Picture 21" descr="latex-image-1.pd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43000" y="6172200"/>
            <a:ext cx="5029200" cy="350293"/>
          </a:xfrm>
          <a:prstGeom prst="rect">
            <a:avLst/>
          </a:prstGeom>
        </p:spPr>
      </p:pic>
      <p:sp>
        <p:nvSpPr>
          <p:cNvPr id="23" name="Content Placeholder 2"/>
          <p:cNvSpPr txBox="1">
            <a:spLocks/>
          </p:cNvSpPr>
          <p:nvPr/>
        </p:nvSpPr>
        <p:spPr bwMode="auto">
          <a:xfrm>
            <a:off x="7772400" y="5410200"/>
            <a:ext cx="4572000" cy="16002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pPr>
              <a:lnSpc>
                <a:spcPct val="90000"/>
              </a:lnSpc>
            </a:pPr>
            <a:r>
              <a:rPr lang="en-US" sz="2400" dirty="0">
                <a:latin typeface="Calibri"/>
                <a:cs typeface="Calibri"/>
              </a:rPr>
              <a:t>Basic idea: beliefs “reweighted” by likelihood of evidence</a:t>
            </a:r>
          </a:p>
          <a:p>
            <a:pPr>
              <a:lnSpc>
                <a:spcPct val="90000"/>
              </a:lnSpc>
            </a:pPr>
            <a:r>
              <a:rPr lang="en-US" sz="2400" dirty="0">
                <a:latin typeface="Calibri"/>
                <a:cs typeface="Calibri"/>
              </a:rPr>
              <a:t>Unlike passage of time, we have to renormalize</a:t>
            </a:r>
          </a:p>
          <a:p>
            <a:endParaRPr lang="en-US" sz="2400" dirty="0">
              <a:latin typeface="Calibri"/>
              <a:cs typeface="Calibri"/>
            </a:endParaRPr>
          </a:p>
        </p:txBody>
      </p:sp>
    </p:spTree>
    <p:extLst>
      <p:ext uri="{BB962C8B-B14F-4D97-AF65-F5344CB8AC3E}">
        <p14:creationId xmlns:p14="http://schemas.microsoft.com/office/powerpoint/2010/main" val="2046983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ChangeArrowheads="1"/>
          </p:cNvSpPr>
          <p:nvPr>
            <p:ph type="title"/>
          </p:nvPr>
        </p:nvSpPr>
        <p:spPr/>
        <p:txBody>
          <a:bodyPr/>
          <a:lstStyle/>
          <a:p>
            <a:r>
              <a:rPr lang="en-US">
                <a:latin typeface="Calibri"/>
                <a:ea typeface="ＭＳ Ｐゴシック" pitchFamily="34" charset="-128"/>
                <a:cs typeface="Calibri"/>
              </a:rPr>
              <a:t>Example: Observation</a:t>
            </a:r>
          </a:p>
        </p:txBody>
      </p:sp>
      <p:sp>
        <p:nvSpPr>
          <p:cNvPr id="65538" name="Rectangle 3"/>
          <p:cNvSpPr>
            <a:spLocks noGrp="1" noChangeArrowheads="1"/>
          </p:cNvSpPr>
          <p:nvPr>
            <p:ph idx="1"/>
          </p:nvPr>
        </p:nvSpPr>
        <p:spPr>
          <a:xfrm>
            <a:off x="990600" y="1397001"/>
            <a:ext cx="10795000" cy="4729164"/>
          </a:xfrm>
        </p:spPr>
        <p:txBody>
          <a:bodyPr/>
          <a:lstStyle/>
          <a:p>
            <a:r>
              <a:rPr lang="en-US" sz="2400" dirty="0">
                <a:latin typeface="Calibri"/>
                <a:ea typeface="ＭＳ Ｐゴシック" pitchFamily="34" charset="-128"/>
                <a:cs typeface="Calibri"/>
              </a:rPr>
              <a:t>As we get observations, beliefs get reweighted, uncertainty </a:t>
            </a:r>
            <a:r>
              <a:rPr lang="ja-JP" altLang="en-US" sz="2400" dirty="0">
                <a:latin typeface="Calibri"/>
                <a:ea typeface="ＭＳ Ｐゴシック" pitchFamily="34" charset="-128"/>
                <a:cs typeface="Calibri"/>
              </a:rPr>
              <a:t>“</a:t>
            </a:r>
            <a:r>
              <a:rPr lang="en-US" altLang="ja-JP" sz="2400" dirty="0">
                <a:latin typeface="Calibri"/>
                <a:ea typeface="ＭＳ Ｐゴシック" pitchFamily="34" charset="-128"/>
                <a:cs typeface="Calibri"/>
              </a:rPr>
              <a:t>decreases</a:t>
            </a:r>
            <a:r>
              <a:rPr lang="ja-JP" altLang="en-US" sz="2400" dirty="0">
                <a:latin typeface="Calibri"/>
                <a:ea typeface="ＭＳ Ｐゴシック" pitchFamily="34" charset="-128"/>
                <a:cs typeface="Calibri"/>
              </a:rPr>
              <a:t>”</a:t>
            </a:r>
            <a:endParaRPr lang="en-US" sz="2400" dirty="0">
              <a:latin typeface="Calibri"/>
              <a:ea typeface="ＭＳ Ｐゴシック" pitchFamily="34" charset="-128"/>
              <a:cs typeface="Calibri"/>
            </a:endParaRPr>
          </a:p>
        </p:txBody>
      </p:sp>
      <p:graphicFrame>
        <p:nvGraphicFramePr>
          <p:cNvPr id="65539" name="Object 2"/>
          <p:cNvGraphicFramePr>
            <a:graphicFrameLocks noChangeAspect="1"/>
          </p:cNvGraphicFramePr>
          <p:nvPr>
            <p:extLst>
              <p:ext uri="{D42A27DB-BD31-4B8C-83A1-F6EECF244321}">
                <p14:modId xmlns:p14="http://schemas.microsoft.com/office/powerpoint/2010/main" val="747159229"/>
              </p:ext>
            </p:extLst>
          </p:nvPr>
        </p:nvGraphicFramePr>
        <p:xfrm>
          <a:off x="6553200" y="2514600"/>
          <a:ext cx="2505075" cy="1692275"/>
        </p:xfrm>
        <a:graphic>
          <a:graphicData uri="http://schemas.openxmlformats.org/presentationml/2006/ole">
            <mc:AlternateContent xmlns:mc="http://schemas.openxmlformats.org/markup-compatibility/2006">
              <mc:Choice xmlns:v="urn:schemas-microsoft-com:vml" Requires="v">
                <p:oleObj spid="_x0000_s2060" name="Photo Editor Photo" r:id="rId4" imgW="3802710" imgH="2567619" progId="MSPhotoEd.3">
                  <p:embed/>
                </p:oleObj>
              </mc:Choice>
              <mc:Fallback>
                <p:oleObj name="Photo Editor Photo" r:id="rId4" imgW="3802710" imgH="2567619"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2514600"/>
                        <a:ext cx="2505075" cy="1692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alpha val="74997"/>
                                </a:schemeClr>
                              </a:outerShdw>
                            </a:effectLst>
                          </a14:hiddenEffects>
                        </a:ext>
                      </a:extLst>
                    </p:spPr>
                  </p:pic>
                </p:oleObj>
              </mc:Fallback>
            </mc:AlternateContent>
          </a:graphicData>
        </a:graphic>
      </p:graphicFrame>
      <p:pic>
        <p:nvPicPr>
          <p:cNvPr id="65540" name="Picture 5"/>
          <p:cNvPicPr>
            <a:picLocks noChangeAspect="1" noChangeArrowheads="1"/>
          </p:cNvPicPr>
          <p:nvPr/>
        </p:nvPicPr>
        <p:blipFill>
          <a:blip r:embed="rId6">
            <a:extLst>
              <a:ext uri="{28A0092B-C50C-407E-A947-70E740481C1C}">
                <a14:useLocalDpi xmlns:a14="http://schemas.microsoft.com/office/drawing/2010/main" val="0"/>
              </a:ext>
            </a:extLst>
          </a:blip>
          <a:srcRect l="1595" t="905" r="2145" b="2351"/>
          <a:stretch>
            <a:fillRect/>
          </a:stretch>
        </p:blipFill>
        <p:spPr bwMode="auto">
          <a:xfrm>
            <a:off x="2994025" y="2517775"/>
            <a:ext cx="2492375" cy="1697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541" name="Text Box 6"/>
          <p:cNvSpPr txBox="1">
            <a:spLocks noChangeArrowheads="1"/>
          </p:cNvSpPr>
          <p:nvPr/>
        </p:nvSpPr>
        <p:spPr bwMode="auto">
          <a:xfrm>
            <a:off x="3048000" y="4335462"/>
            <a:ext cx="25177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2000" dirty="0">
                <a:latin typeface="Calibri"/>
                <a:cs typeface="Calibri"/>
              </a:rPr>
              <a:t>Before observation</a:t>
            </a:r>
          </a:p>
        </p:txBody>
      </p:sp>
      <p:sp>
        <p:nvSpPr>
          <p:cNvPr id="65542" name="Text Box 7"/>
          <p:cNvSpPr txBox="1">
            <a:spLocks noChangeArrowheads="1"/>
          </p:cNvSpPr>
          <p:nvPr/>
        </p:nvSpPr>
        <p:spPr bwMode="auto">
          <a:xfrm>
            <a:off x="6778625" y="4335462"/>
            <a:ext cx="25177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2000">
                <a:latin typeface="Calibri"/>
                <a:cs typeface="Calibri"/>
              </a:rPr>
              <a:t>After observation</a:t>
            </a:r>
          </a:p>
        </p:txBody>
      </p:sp>
      <p:pic>
        <p:nvPicPr>
          <p:cNvPr id="65543" name="Picture 8" descr="txp_fig"/>
          <p:cNvPicPr>
            <a:picLocks noChangeAspect="1" noChangeArrowheads="1"/>
          </p:cNvPicPr>
          <p:nvPr>
            <p:custDataLst>
              <p:tags r:id="rId2"/>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4549775" y="5257800"/>
            <a:ext cx="2765425" cy="31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72600" y="4058769"/>
            <a:ext cx="2436812" cy="2521887"/>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2903" y="4114800"/>
            <a:ext cx="2561219" cy="2524718"/>
          </a:xfrm>
          <a:prstGeom prst="rect">
            <a:avLst/>
          </a:prstGeom>
        </p:spPr>
      </p:pic>
    </p:spTree>
    <p:extLst>
      <p:ext uri="{BB962C8B-B14F-4D97-AF65-F5344CB8AC3E}">
        <p14:creationId xmlns:p14="http://schemas.microsoft.com/office/powerpoint/2010/main" val="3437457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0" y="-25400"/>
            <a:ext cx="9982200" cy="1143000"/>
          </a:xfrm>
        </p:spPr>
        <p:txBody>
          <a:bodyPr/>
          <a:lstStyle/>
          <a:p>
            <a:r>
              <a:rPr lang="en-US" dirty="0">
                <a:latin typeface="Calibri"/>
                <a:cs typeface="Calibri"/>
              </a:rPr>
              <a:t>Example: Weather HMM</a:t>
            </a:r>
          </a:p>
        </p:txBody>
      </p:sp>
      <p:cxnSp>
        <p:nvCxnSpPr>
          <p:cNvPr id="11" name="Straight Arrow Connector 10"/>
          <p:cNvCxnSpPr>
            <a:endCxn id="52" idx="2"/>
          </p:cNvCxnSpPr>
          <p:nvPr/>
        </p:nvCxnSpPr>
        <p:spPr>
          <a:xfrm>
            <a:off x="2133600" y="4327525"/>
            <a:ext cx="533400" cy="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graphicFrame>
        <p:nvGraphicFramePr>
          <p:cNvPr id="23" name="Table 22"/>
          <p:cNvGraphicFramePr>
            <a:graphicFrameLocks noGrp="1"/>
          </p:cNvGraphicFramePr>
          <p:nvPr>
            <p:extLst>
              <p:ext uri="{D42A27DB-BD31-4B8C-83A1-F6EECF244321}">
                <p14:modId xmlns:p14="http://schemas.microsoft.com/office/powerpoint/2010/main" val="2536520485"/>
              </p:ext>
            </p:extLst>
          </p:nvPr>
        </p:nvGraphicFramePr>
        <p:xfrm>
          <a:off x="7543800" y="4251325"/>
          <a:ext cx="2209800" cy="1844675"/>
        </p:xfrm>
        <a:graphic>
          <a:graphicData uri="http://schemas.openxmlformats.org/drawingml/2006/table">
            <a:tbl>
              <a:tblPr firstRow="1" bandRow="1">
                <a:tableStyleId>{10A1B5D5-9B99-4C35-A422-299274C87663}</a:tableStyleId>
              </a:tblPr>
              <a:tblGrid>
                <a:gridCol w="570669">
                  <a:extLst>
                    <a:ext uri="{9D8B030D-6E8A-4147-A177-3AD203B41FA5}">
                      <a16:colId xmlns:a16="http://schemas.microsoft.com/office/drawing/2014/main" val="20000"/>
                    </a:ext>
                  </a:extLst>
                </a:gridCol>
                <a:gridCol w="574431">
                  <a:extLst>
                    <a:ext uri="{9D8B030D-6E8A-4147-A177-3AD203B41FA5}">
                      <a16:colId xmlns:a16="http://schemas.microsoft.com/office/drawing/2014/main" val="20001"/>
                    </a:ext>
                  </a:extLst>
                </a:gridCol>
                <a:gridCol w="1064700">
                  <a:extLst>
                    <a:ext uri="{9D8B030D-6E8A-4147-A177-3AD203B41FA5}">
                      <a16:colId xmlns:a16="http://schemas.microsoft.com/office/drawing/2014/main" val="20002"/>
                    </a:ext>
                  </a:extLst>
                </a:gridCol>
              </a:tblGrid>
              <a:tr h="381131">
                <a:tc>
                  <a:txBody>
                    <a:bodyPr/>
                    <a:lstStyle/>
                    <a:p>
                      <a:pPr algn="ctr"/>
                      <a:r>
                        <a:rPr lang="en-US" sz="1800" b="0" dirty="0" err="1">
                          <a:solidFill>
                            <a:srgbClr val="333399"/>
                          </a:solidFill>
                          <a:latin typeface="Calibri"/>
                          <a:cs typeface="Calibri"/>
                        </a:rPr>
                        <a:t>R</a:t>
                      </a:r>
                      <a:r>
                        <a:rPr lang="en-US" sz="1800" b="0" baseline="-25000" dirty="0" err="1">
                          <a:solidFill>
                            <a:srgbClr val="333399"/>
                          </a:solidFill>
                          <a:latin typeface="Calibri"/>
                          <a:cs typeface="Calibri"/>
                        </a:rPr>
                        <a:t>t</a:t>
                      </a:r>
                      <a:endParaRPr lang="en-US" sz="1800" b="0" baseline="-2500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R</a:t>
                      </a:r>
                      <a:r>
                        <a:rPr lang="en-US" sz="1800" b="0" baseline="-25000" dirty="0">
                          <a:solidFill>
                            <a:srgbClr val="333399"/>
                          </a:solidFill>
                          <a:latin typeface="Calibri"/>
                          <a:cs typeface="Calibri"/>
                        </a:rPr>
                        <a:t>t+1</a:t>
                      </a: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marL="0" marR="0" indent="0" algn="ctr" defTabSz="914354"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rPr>
                        <a:t>P(R</a:t>
                      </a:r>
                      <a:r>
                        <a:rPr lang="en-US" sz="1800" b="0" baseline="-25000" dirty="0">
                          <a:solidFill>
                            <a:srgbClr val="333399"/>
                          </a:solidFill>
                          <a:latin typeface="Calibri"/>
                          <a:cs typeface="Calibri"/>
                        </a:rPr>
                        <a:t>t+1</a:t>
                      </a:r>
                      <a:r>
                        <a:rPr lang="en-US" sz="1800" b="0" dirty="0">
                          <a:solidFill>
                            <a:srgbClr val="333399"/>
                          </a:solidFill>
                          <a:latin typeface="Calibri"/>
                          <a:cs typeface="Calibri"/>
                        </a:rPr>
                        <a:t>|R</a:t>
                      </a:r>
                      <a:r>
                        <a:rPr lang="en-US" sz="1800" b="0" baseline="-25000" dirty="0">
                          <a:solidFill>
                            <a:srgbClr val="333399"/>
                          </a:solidFill>
                          <a:latin typeface="Calibri"/>
                          <a:cs typeface="Calibri"/>
                        </a:rPr>
                        <a:t>t</a:t>
                      </a:r>
                      <a:r>
                        <a:rPr lang="en-US" sz="1800" b="0" dirty="0">
                          <a:solidFill>
                            <a:srgbClr val="333399"/>
                          </a:solidFill>
                          <a:latin typeface="Calibri"/>
                          <a:cs typeface="Calibri"/>
                        </a:rPr>
                        <a:t>)</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0"/>
                  </a:ext>
                </a:extLst>
              </a:tr>
              <a:tr h="365886">
                <a:tc>
                  <a:txBody>
                    <a:bodyPr/>
                    <a:lstStyle/>
                    <a:p>
                      <a:pPr algn="ctr"/>
                      <a:r>
                        <a:rPr lang="en-US" sz="1800" b="0" dirty="0">
                          <a:solidFill>
                            <a:srgbClr val="333399"/>
                          </a:solidFill>
                          <a:latin typeface="Calibri"/>
                          <a:cs typeface="Calibri"/>
                        </a:rPr>
                        <a:t>+r</a:t>
                      </a: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+r</a:t>
                      </a: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0.7</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0.3</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+r</a:t>
                      </a: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0.3</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0.7</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cxnSp>
        <p:nvCxnSpPr>
          <p:cNvPr id="31" name="Straight Arrow Connector 30"/>
          <p:cNvCxnSpPr/>
          <p:nvPr/>
        </p:nvCxnSpPr>
        <p:spPr>
          <a:xfrm>
            <a:off x="3657600" y="4716463"/>
            <a:ext cx="0" cy="50323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37" name="Straight Arrow Connector 36"/>
          <p:cNvCxnSpPr>
            <a:endCxn id="53" idx="2"/>
          </p:cNvCxnSpPr>
          <p:nvPr/>
        </p:nvCxnSpPr>
        <p:spPr>
          <a:xfrm flipV="1">
            <a:off x="4419600" y="4327525"/>
            <a:ext cx="533400" cy="793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42" name="Straight Arrow Connector 41"/>
          <p:cNvCxnSpPr/>
          <p:nvPr/>
        </p:nvCxnSpPr>
        <p:spPr>
          <a:xfrm>
            <a:off x="5943600" y="4724401"/>
            <a:ext cx="0" cy="50323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graphicFrame>
        <p:nvGraphicFramePr>
          <p:cNvPr id="44" name="Table 43"/>
          <p:cNvGraphicFramePr>
            <a:graphicFrameLocks noGrp="1"/>
          </p:cNvGraphicFramePr>
          <p:nvPr>
            <p:extLst>
              <p:ext uri="{D42A27DB-BD31-4B8C-83A1-F6EECF244321}">
                <p14:modId xmlns:p14="http://schemas.microsoft.com/office/powerpoint/2010/main" val="2655553260"/>
              </p:ext>
            </p:extLst>
          </p:nvPr>
        </p:nvGraphicFramePr>
        <p:xfrm>
          <a:off x="9906000" y="4251325"/>
          <a:ext cx="2209800" cy="1844675"/>
        </p:xfrm>
        <a:graphic>
          <a:graphicData uri="http://schemas.openxmlformats.org/drawingml/2006/table">
            <a:tbl>
              <a:tblPr firstRow="1" bandRow="1">
                <a:tableStyleId>{10A1B5D5-9B99-4C35-A422-299274C87663}</a:tableStyleId>
              </a:tblPr>
              <a:tblGrid>
                <a:gridCol w="570669">
                  <a:extLst>
                    <a:ext uri="{9D8B030D-6E8A-4147-A177-3AD203B41FA5}">
                      <a16:colId xmlns:a16="http://schemas.microsoft.com/office/drawing/2014/main" val="20000"/>
                    </a:ext>
                  </a:extLst>
                </a:gridCol>
                <a:gridCol w="574431">
                  <a:extLst>
                    <a:ext uri="{9D8B030D-6E8A-4147-A177-3AD203B41FA5}">
                      <a16:colId xmlns:a16="http://schemas.microsoft.com/office/drawing/2014/main" val="20001"/>
                    </a:ext>
                  </a:extLst>
                </a:gridCol>
                <a:gridCol w="1064700">
                  <a:extLst>
                    <a:ext uri="{9D8B030D-6E8A-4147-A177-3AD203B41FA5}">
                      <a16:colId xmlns:a16="http://schemas.microsoft.com/office/drawing/2014/main" val="20002"/>
                    </a:ext>
                  </a:extLst>
                </a:gridCol>
              </a:tblGrid>
              <a:tr h="381131">
                <a:tc>
                  <a:txBody>
                    <a:bodyPr/>
                    <a:lstStyle/>
                    <a:p>
                      <a:pPr algn="ctr"/>
                      <a:r>
                        <a:rPr lang="en-US" sz="1800" b="0" dirty="0" err="1">
                          <a:solidFill>
                            <a:srgbClr val="333399"/>
                          </a:solidFill>
                          <a:latin typeface="Calibri"/>
                          <a:cs typeface="Calibri"/>
                        </a:rPr>
                        <a:t>R</a:t>
                      </a:r>
                      <a:r>
                        <a:rPr lang="en-US" sz="1800" b="0" baseline="-25000" dirty="0" err="1">
                          <a:solidFill>
                            <a:srgbClr val="333399"/>
                          </a:solidFill>
                          <a:latin typeface="Calibri"/>
                          <a:cs typeface="Calibri"/>
                        </a:rPr>
                        <a:t>t</a:t>
                      </a:r>
                      <a:endParaRPr lang="en-US" sz="1800" b="0" baseline="-2500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0" baseline="0" dirty="0" err="1">
                          <a:solidFill>
                            <a:srgbClr val="333399"/>
                          </a:solidFill>
                          <a:latin typeface="Calibri"/>
                          <a:cs typeface="Calibri"/>
                        </a:rPr>
                        <a:t>U</a:t>
                      </a:r>
                      <a:r>
                        <a:rPr lang="en-US" sz="1800" b="0" baseline="-25000" dirty="0" err="1">
                          <a:solidFill>
                            <a:srgbClr val="333399"/>
                          </a:solidFill>
                          <a:latin typeface="Calibri"/>
                          <a:cs typeface="Calibri"/>
                        </a:rPr>
                        <a:t>t</a:t>
                      </a:r>
                      <a:endParaRPr lang="en-US" sz="1800" b="0" baseline="-25000" dirty="0">
                        <a:solidFill>
                          <a:srgbClr val="333399"/>
                        </a:solidFill>
                        <a:latin typeface="Calibri"/>
                        <a:cs typeface="Calibri"/>
                      </a:endParaRP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marL="0" marR="0" indent="0" algn="ctr" defTabSz="914354"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rPr>
                        <a:t>P(</a:t>
                      </a:r>
                      <a:r>
                        <a:rPr lang="en-US" sz="1800" b="0" dirty="0" err="1">
                          <a:solidFill>
                            <a:srgbClr val="333399"/>
                          </a:solidFill>
                          <a:latin typeface="Calibri"/>
                          <a:cs typeface="Calibri"/>
                        </a:rPr>
                        <a:t>U</a:t>
                      </a:r>
                      <a:r>
                        <a:rPr lang="en-US" sz="1800" b="0" baseline="-25000" dirty="0" err="1">
                          <a:solidFill>
                            <a:srgbClr val="333399"/>
                          </a:solidFill>
                          <a:latin typeface="Calibri"/>
                          <a:cs typeface="Calibri"/>
                        </a:rPr>
                        <a:t>t</a:t>
                      </a:r>
                      <a:r>
                        <a:rPr lang="en-US" sz="1800" b="0" dirty="0" err="1">
                          <a:solidFill>
                            <a:srgbClr val="333399"/>
                          </a:solidFill>
                          <a:latin typeface="Calibri"/>
                          <a:cs typeface="Calibri"/>
                        </a:rPr>
                        <a:t>|R</a:t>
                      </a:r>
                      <a:r>
                        <a:rPr lang="en-US" sz="1800" b="0" baseline="-25000" dirty="0" err="1">
                          <a:solidFill>
                            <a:srgbClr val="333399"/>
                          </a:solidFill>
                          <a:latin typeface="Calibri"/>
                          <a:cs typeface="Calibri"/>
                        </a:rPr>
                        <a:t>t</a:t>
                      </a:r>
                      <a:r>
                        <a:rPr lang="en-US" sz="1800" b="0" dirty="0">
                          <a:solidFill>
                            <a:srgbClr val="333399"/>
                          </a:solidFill>
                          <a:latin typeface="Calibri"/>
                          <a:cs typeface="Calibri"/>
                        </a:rPr>
                        <a:t>)</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0"/>
                  </a:ext>
                </a:extLst>
              </a:tr>
              <a:tr h="365886">
                <a:tc>
                  <a:txBody>
                    <a:bodyPr/>
                    <a:lstStyle/>
                    <a:p>
                      <a:pPr algn="ctr"/>
                      <a:r>
                        <a:rPr lang="en-US" sz="1800" b="0" dirty="0">
                          <a:solidFill>
                            <a:srgbClr val="333399"/>
                          </a:solidFill>
                          <a:latin typeface="Calibri"/>
                          <a:cs typeface="Calibri"/>
                        </a:rPr>
                        <a:t>+r</a:t>
                      </a: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+u</a:t>
                      </a: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0.9</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-u</a:t>
                      </a:r>
                      <a:endParaRPr lang="en-US" sz="1800" b="0" dirty="0">
                        <a:solidFill>
                          <a:srgbClr val="333399"/>
                        </a:solidFill>
                        <a:latin typeface="Calibri"/>
                        <a:cs typeface="Calibri"/>
                      </a:endParaRP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0.1</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+u</a:t>
                      </a: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0.2</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-u</a:t>
                      </a:r>
                      <a:endParaRPr lang="en-US" sz="1800" b="0" dirty="0">
                        <a:solidFill>
                          <a:srgbClr val="333399"/>
                        </a:solidFill>
                        <a:latin typeface="Calibri"/>
                        <a:cs typeface="Calibri"/>
                      </a:endParaRP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0.8</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49" name="Oval 48"/>
          <p:cNvSpPr/>
          <p:nvPr/>
        </p:nvSpPr>
        <p:spPr>
          <a:xfrm>
            <a:off x="2667000" y="5241925"/>
            <a:ext cx="1981200" cy="762000"/>
          </a:xfrm>
          <a:prstGeom prst="ellipse">
            <a:avLst/>
          </a:prstGeom>
          <a:solidFill>
            <a:schemeClr val="bg1">
              <a:lumMod val="75000"/>
            </a:schemeClr>
          </a:solidFill>
        </p:spPr>
        <p:style>
          <a:lnRef idx="2">
            <a:schemeClr val="accent6"/>
          </a:lnRef>
          <a:fillRef idx="1">
            <a:schemeClr val="lt1"/>
          </a:fillRef>
          <a:effectRef idx="0">
            <a:schemeClr val="accent6"/>
          </a:effectRef>
          <a:fontRef idx="minor">
            <a:schemeClr val="dk1"/>
          </a:fontRef>
        </p:style>
        <p:txBody>
          <a:bodyPr anchor="ctr"/>
          <a:lstStyle/>
          <a:p>
            <a:pPr algn="ctr"/>
            <a:r>
              <a:rPr lang="en-US" dirty="0">
                <a:solidFill>
                  <a:srgbClr val="333399"/>
                </a:solidFill>
                <a:latin typeface="Calibri"/>
                <a:cs typeface="Calibri"/>
              </a:rPr>
              <a:t>Umbrella</a:t>
            </a:r>
            <a:r>
              <a:rPr lang="en-US" baseline="-25000" dirty="0">
                <a:solidFill>
                  <a:srgbClr val="333399"/>
                </a:solidFill>
                <a:latin typeface="Calibri"/>
                <a:cs typeface="Calibri"/>
              </a:rPr>
              <a:t>1</a:t>
            </a:r>
          </a:p>
        </p:txBody>
      </p:sp>
      <p:sp>
        <p:nvSpPr>
          <p:cNvPr id="50" name="Oval 49"/>
          <p:cNvSpPr/>
          <p:nvPr/>
        </p:nvSpPr>
        <p:spPr>
          <a:xfrm>
            <a:off x="4953000" y="5241925"/>
            <a:ext cx="1981200" cy="762000"/>
          </a:xfrm>
          <a:prstGeom prst="ellipse">
            <a:avLst/>
          </a:prstGeom>
          <a:solidFill>
            <a:srgbClr val="BFBFBF"/>
          </a:solidFill>
        </p:spPr>
        <p:style>
          <a:lnRef idx="2">
            <a:schemeClr val="accent6"/>
          </a:lnRef>
          <a:fillRef idx="1">
            <a:schemeClr val="lt1"/>
          </a:fillRef>
          <a:effectRef idx="0">
            <a:schemeClr val="accent6"/>
          </a:effectRef>
          <a:fontRef idx="minor">
            <a:schemeClr val="dk1"/>
          </a:fontRef>
        </p:style>
        <p:txBody>
          <a:bodyPr anchor="ctr"/>
          <a:lstStyle/>
          <a:p>
            <a:pPr algn="ctr"/>
            <a:r>
              <a:rPr lang="en-US" dirty="0">
                <a:solidFill>
                  <a:srgbClr val="333399"/>
                </a:solidFill>
                <a:latin typeface="Calibri"/>
                <a:cs typeface="Calibri"/>
              </a:rPr>
              <a:t>Umbrella</a:t>
            </a:r>
            <a:r>
              <a:rPr lang="en-US" baseline="-25000" dirty="0">
                <a:solidFill>
                  <a:srgbClr val="333399"/>
                </a:solidFill>
                <a:latin typeface="Calibri"/>
                <a:cs typeface="Calibri"/>
              </a:rPr>
              <a:t>2</a:t>
            </a:r>
          </a:p>
        </p:txBody>
      </p:sp>
      <p:sp>
        <p:nvSpPr>
          <p:cNvPr id="51" name="Oval 50"/>
          <p:cNvSpPr/>
          <p:nvPr/>
        </p:nvSpPr>
        <p:spPr>
          <a:xfrm>
            <a:off x="381000" y="3946525"/>
            <a:ext cx="1981200" cy="7620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r>
              <a:rPr lang="en-US" dirty="0">
                <a:solidFill>
                  <a:srgbClr val="333399"/>
                </a:solidFill>
                <a:latin typeface="Calibri"/>
                <a:cs typeface="Calibri"/>
              </a:rPr>
              <a:t>Rain</a:t>
            </a:r>
            <a:r>
              <a:rPr lang="en-US" baseline="-25000" dirty="0">
                <a:solidFill>
                  <a:srgbClr val="333399"/>
                </a:solidFill>
                <a:latin typeface="Calibri"/>
                <a:cs typeface="Calibri"/>
              </a:rPr>
              <a:t>0</a:t>
            </a:r>
          </a:p>
        </p:txBody>
      </p:sp>
      <p:sp>
        <p:nvSpPr>
          <p:cNvPr id="52" name="Oval 51"/>
          <p:cNvSpPr/>
          <p:nvPr/>
        </p:nvSpPr>
        <p:spPr>
          <a:xfrm>
            <a:off x="2667000" y="3946525"/>
            <a:ext cx="1981200" cy="7620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r>
              <a:rPr lang="en-US" dirty="0">
                <a:solidFill>
                  <a:srgbClr val="333399"/>
                </a:solidFill>
                <a:latin typeface="Calibri"/>
                <a:cs typeface="Calibri"/>
              </a:rPr>
              <a:t>Rain</a:t>
            </a:r>
            <a:r>
              <a:rPr lang="en-US" baseline="-25000" dirty="0">
                <a:solidFill>
                  <a:srgbClr val="333399"/>
                </a:solidFill>
                <a:latin typeface="Calibri"/>
                <a:cs typeface="Calibri"/>
              </a:rPr>
              <a:t>1</a:t>
            </a:r>
          </a:p>
        </p:txBody>
      </p:sp>
      <p:sp>
        <p:nvSpPr>
          <p:cNvPr id="53" name="Oval 52"/>
          <p:cNvSpPr/>
          <p:nvPr/>
        </p:nvSpPr>
        <p:spPr>
          <a:xfrm>
            <a:off x="4953000" y="3946525"/>
            <a:ext cx="1981200" cy="7620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r>
              <a:rPr lang="en-US" dirty="0">
                <a:solidFill>
                  <a:srgbClr val="333399"/>
                </a:solidFill>
                <a:latin typeface="Calibri"/>
                <a:cs typeface="Calibri"/>
              </a:rPr>
              <a:t>Rain</a:t>
            </a:r>
            <a:r>
              <a:rPr lang="en-US" baseline="-25000" dirty="0">
                <a:solidFill>
                  <a:srgbClr val="333399"/>
                </a:solidFill>
                <a:latin typeface="Calibri"/>
                <a:cs typeface="Calibri"/>
              </a:rPr>
              <a:t>2</a:t>
            </a:r>
          </a:p>
        </p:txBody>
      </p:sp>
      <p:pic>
        <p:nvPicPr>
          <p:cNvPr id="54" name="Picture 5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5378" y="63500"/>
            <a:ext cx="2621611" cy="890016"/>
          </a:xfrm>
          <a:prstGeom prst="rect">
            <a:avLst/>
          </a:prstGeom>
        </p:spPr>
      </p:pic>
      <p:cxnSp>
        <p:nvCxnSpPr>
          <p:cNvPr id="58" name="Straight Arrow Connector 57"/>
          <p:cNvCxnSpPr/>
          <p:nvPr/>
        </p:nvCxnSpPr>
        <p:spPr>
          <a:xfrm>
            <a:off x="6934200" y="4327525"/>
            <a:ext cx="381000" cy="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762000" y="2895600"/>
            <a:ext cx="1165140" cy="646331"/>
          </a:xfrm>
          <a:prstGeom prst="rect">
            <a:avLst/>
          </a:prstGeom>
          <a:noFill/>
        </p:spPr>
        <p:txBody>
          <a:bodyPr wrap="none" rtlCol="0">
            <a:spAutoFit/>
          </a:bodyPr>
          <a:lstStyle/>
          <a:p>
            <a:r>
              <a:rPr lang="en-US" dirty="0">
                <a:latin typeface="Calibri"/>
                <a:cs typeface="Calibri"/>
              </a:rPr>
              <a:t>B(+r) = 0.5</a:t>
            </a:r>
          </a:p>
          <a:p>
            <a:r>
              <a:rPr lang="en-US" dirty="0">
                <a:latin typeface="Calibri"/>
                <a:cs typeface="Calibri"/>
              </a:rPr>
              <a:t>B(-r)  = 0.5</a:t>
            </a:r>
          </a:p>
        </p:txBody>
      </p:sp>
      <p:sp>
        <p:nvSpPr>
          <p:cNvPr id="27" name="TextBox 26"/>
          <p:cNvSpPr txBox="1"/>
          <p:nvPr/>
        </p:nvSpPr>
        <p:spPr>
          <a:xfrm>
            <a:off x="3055405" y="1828800"/>
            <a:ext cx="1222736" cy="646331"/>
          </a:xfrm>
          <a:prstGeom prst="rect">
            <a:avLst/>
          </a:prstGeom>
          <a:noFill/>
        </p:spPr>
        <p:txBody>
          <a:bodyPr wrap="none" rtlCol="0">
            <a:spAutoFit/>
          </a:bodyPr>
          <a:lstStyle/>
          <a:p>
            <a:r>
              <a:rPr lang="en-US" dirty="0">
                <a:latin typeface="Calibri"/>
                <a:cs typeface="Calibri"/>
              </a:rPr>
              <a:t>B’(+r) = 0.5</a:t>
            </a:r>
          </a:p>
          <a:p>
            <a:r>
              <a:rPr lang="en-US" dirty="0">
                <a:latin typeface="Calibri"/>
                <a:cs typeface="Calibri"/>
              </a:rPr>
              <a:t>B’(-r)  = 0.5</a:t>
            </a:r>
          </a:p>
        </p:txBody>
      </p:sp>
      <p:sp>
        <p:nvSpPr>
          <p:cNvPr id="28" name="TextBox 27"/>
          <p:cNvSpPr txBox="1"/>
          <p:nvPr/>
        </p:nvSpPr>
        <p:spPr>
          <a:xfrm>
            <a:off x="3048000" y="2858869"/>
            <a:ext cx="1399128" cy="646331"/>
          </a:xfrm>
          <a:prstGeom prst="rect">
            <a:avLst/>
          </a:prstGeom>
          <a:noFill/>
        </p:spPr>
        <p:txBody>
          <a:bodyPr wrap="none" rtlCol="0">
            <a:spAutoFit/>
          </a:bodyPr>
          <a:lstStyle/>
          <a:p>
            <a:r>
              <a:rPr lang="en-US" dirty="0">
                <a:latin typeface="Calibri"/>
                <a:cs typeface="Calibri"/>
              </a:rPr>
              <a:t>B(+r) = 0.818</a:t>
            </a:r>
          </a:p>
          <a:p>
            <a:r>
              <a:rPr lang="en-US" dirty="0">
                <a:latin typeface="Calibri"/>
                <a:cs typeface="Calibri"/>
              </a:rPr>
              <a:t>B(-r)  = 0.182</a:t>
            </a:r>
          </a:p>
        </p:txBody>
      </p:sp>
      <p:sp>
        <p:nvSpPr>
          <p:cNvPr id="29" name="TextBox 28"/>
          <p:cNvSpPr txBox="1"/>
          <p:nvPr/>
        </p:nvSpPr>
        <p:spPr>
          <a:xfrm>
            <a:off x="5265205" y="1828800"/>
            <a:ext cx="1456724" cy="646331"/>
          </a:xfrm>
          <a:prstGeom prst="rect">
            <a:avLst/>
          </a:prstGeom>
          <a:noFill/>
        </p:spPr>
        <p:txBody>
          <a:bodyPr wrap="none" rtlCol="0">
            <a:spAutoFit/>
          </a:bodyPr>
          <a:lstStyle/>
          <a:p>
            <a:r>
              <a:rPr lang="en-US" dirty="0">
                <a:latin typeface="Calibri"/>
                <a:cs typeface="Calibri"/>
              </a:rPr>
              <a:t>B’(+r) = 0.627</a:t>
            </a:r>
          </a:p>
          <a:p>
            <a:r>
              <a:rPr lang="en-US" dirty="0">
                <a:latin typeface="Calibri"/>
                <a:cs typeface="Calibri"/>
              </a:rPr>
              <a:t>B’(-r)  = 0.373</a:t>
            </a:r>
          </a:p>
        </p:txBody>
      </p:sp>
      <p:sp>
        <p:nvSpPr>
          <p:cNvPr id="30" name="TextBox 29"/>
          <p:cNvSpPr txBox="1"/>
          <p:nvPr/>
        </p:nvSpPr>
        <p:spPr>
          <a:xfrm>
            <a:off x="5257800" y="2895600"/>
            <a:ext cx="1399128" cy="646331"/>
          </a:xfrm>
          <a:prstGeom prst="rect">
            <a:avLst/>
          </a:prstGeom>
          <a:noFill/>
        </p:spPr>
        <p:txBody>
          <a:bodyPr wrap="none" rtlCol="0">
            <a:spAutoFit/>
          </a:bodyPr>
          <a:lstStyle/>
          <a:p>
            <a:r>
              <a:rPr lang="en-US" dirty="0">
                <a:latin typeface="Calibri"/>
                <a:cs typeface="Calibri"/>
              </a:rPr>
              <a:t>B(+r) = 0.883</a:t>
            </a:r>
          </a:p>
          <a:p>
            <a:r>
              <a:rPr lang="en-US" dirty="0">
                <a:latin typeface="Calibri"/>
                <a:cs typeface="Calibri"/>
              </a:rPr>
              <a:t>B(-r)  = 0.117</a:t>
            </a:r>
          </a:p>
        </p:txBody>
      </p:sp>
      <p:cxnSp>
        <p:nvCxnSpPr>
          <p:cNvPr id="32" name="Straight Arrow Connector 31"/>
          <p:cNvCxnSpPr>
            <a:stCxn id="3" idx="3"/>
            <a:endCxn id="27" idx="1"/>
          </p:cNvCxnSpPr>
          <p:nvPr/>
        </p:nvCxnSpPr>
        <p:spPr>
          <a:xfrm flipV="1">
            <a:off x="1927140" y="2151966"/>
            <a:ext cx="1128265" cy="106680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34" name="Straight Arrow Connector 33"/>
          <p:cNvCxnSpPr>
            <a:endCxn id="28" idx="0"/>
          </p:cNvCxnSpPr>
          <p:nvPr/>
        </p:nvCxnSpPr>
        <p:spPr>
          <a:xfrm flipH="1">
            <a:off x="3747564" y="2514600"/>
            <a:ext cx="62436" cy="344269"/>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36" name="Straight Arrow Connector 35"/>
          <p:cNvCxnSpPr/>
          <p:nvPr/>
        </p:nvCxnSpPr>
        <p:spPr>
          <a:xfrm>
            <a:off x="6019800" y="2514600"/>
            <a:ext cx="10376" cy="344269"/>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38" name="Straight Arrow Connector 37"/>
          <p:cNvCxnSpPr>
            <a:stCxn id="28" idx="3"/>
            <a:endCxn id="29" idx="1"/>
          </p:cNvCxnSpPr>
          <p:nvPr/>
        </p:nvCxnSpPr>
        <p:spPr>
          <a:xfrm flipV="1">
            <a:off x="4447128" y="2151966"/>
            <a:ext cx="818077" cy="1030069"/>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8918481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p:nvPr>
        </p:nvSpPr>
        <p:spPr/>
        <p:txBody>
          <a:bodyPr/>
          <a:lstStyle/>
          <a:p>
            <a:r>
              <a:rPr lang="en-US">
                <a:latin typeface="Calibri"/>
                <a:ea typeface="ＭＳ Ｐゴシック" pitchFamily="34" charset="-128"/>
                <a:cs typeface="Calibri"/>
              </a:rPr>
              <a:t>The Forward Algorithm</a:t>
            </a:r>
          </a:p>
        </p:txBody>
      </p:sp>
      <p:sp>
        <p:nvSpPr>
          <p:cNvPr id="33795" name="Rectangle 3"/>
          <p:cNvSpPr>
            <a:spLocks noGrp="1" noChangeArrowheads="1"/>
          </p:cNvSpPr>
          <p:nvPr>
            <p:ph idx="1"/>
          </p:nvPr>
        </p:nvSpPr>
        <p:spPr>
          <a:xfrm>
            <a:off x="1066800" y="1219200"/>
            <a:ext cx="8458200" cy="4525963"/>
          </a:xfrm>
        </p:spPr>
        <p:txBody>
          <a:bodyPr/>
          <a:lstStyle/>
          <a:p>
            <a:r>
              <a:rPr lang="en-US" sz="2400" dirty="0">
                <a:latin typeface="Calibri"/>
                <a:ea typeface="ＭＳ Ｐゴシック" pitchFamily="34" charset="-128"/>
                <a:cs typeface="Calibri"/>
              </a:rPr>
              <a:t>We are given evidence at each time and want to know</a:t>
            </a:r>
          </a:p>
          <a:p>
            <a:endParaRPr lang="en-US" sz="2400" dirty="0">
              <a:latin typeface="Calibri"/>
              <a:ea typeface="ＭＳ Ｐゴシック" pitchFamily="34" charset="-128"/>
              <a:cs typeface="Calibri"/>
            </a:endParaRPr>
          </a:p>
          <a:p>
            <a:endParaRPr lang="en-US" sz="2400" dirty="0">
              <a:latin typeface="Calibri"/>
              <a:ea typeface="ＭＳ Ｐゴシック" pitchFamily="34" charset="-128"/>
              <a:cs typeface="Calibri"/>
            </a:endParaRPr>
          </a:p>
          <a:p>
            <a:r>
              <a:rPr lang="en-US" sz="2400" dirty="0">
                <a:latin typeface="Calibri"/>
                <a:ea typeface="ＭＳ Ｐゴシック" pitchFamily="34" charset="-128"/>
                <a:cs typeface="Calibri"/>
              </a:rPr>
              <a:t>We can derive the following updates</a:t>
            </a:r>
          </a:p>
          <a:p>
            <a:endParaRPr lang="en-US" sz="2400" dirty="0">
              <a:latin typeface="Calibri"/>
              <a:ea typeface="ＭＳ Ｐゴシック" pitchFamily="34" charset="-128"/>
              <a:cs typeface="Calibri"/>
            </a:endParaRPr>
          </a:p>
          <a:p>
            <a:endParaRPr lang="en-US" sz="2400" dirty="0">
              <a:latin typeface="Calibri"/>
              <a:ea typeface="ＭＳ Ｐゴシック" pitchFamily="34" charset="-128"/>
              <a:cs typeface="Calibri"/>
            </a:endParaRPr>
          </a:p>
          <a:p>
            <a:endParaRPr lang="en-US" sz="2400" dirty="0">
              <a:latin typeface="Calibri"/>
              <a:ea typeface="ＭＳ Ｐゴシック" pitchFamily="34" charset="-128"/>
              <a:cs typeface="Calibri"/>
            </a:endParaRPr>
          </a:p>
          <a:p>
            <a:pPr>
              <a:buFont typeface="Wingdings" pitchFamily="2" charset="2"/>
              <a:buNone/>
            </a:pPr>
            <a:endParaRPr lang="en-US" sz="2400" dirty="0">
              <a:latin typeface="Calibri"/>
              <a:ea typeface="ＭＳ Ｐゴシック" pitchFamily="34" charset="-128"/>
              <a:cs typeface="Calibri"/>
            </a:endParaRPr>
          </a:p>
          <a:p>
            <a:endParaRPr lang="en-US" sz="2400" dirty="0">
              <a:latin typeface="Calibri"/>
              <a:ea typeface="ＭＳ Ｐゴシック" pitchFamily="34" charset="-128"/>
              <a:cs typeface="Calibri"/>
            </a:endParaRPr>
          </a:p>
          <a:p>
            <a:endParaRPr lang="en-US" sz="2400" dirty="0">
              <a:latin typeface="Calibri"/>
              <a:ea typeface="ＭＳ Ｐゴシック" pitchFamily="34" charset="-128"/>
              <a:cs typeface="Calibri"/>
            </a:endParaRPr>
          </a:p>
          <a:p>
            <a:endParaRPr lang="en-US" sz="2400" dirty="0">
              <a:latin typeface="Calibri"/>
              <a:ea typeface="ＭＳ Ｐゴシック" pitchFamily="34" charset="-128"/>
              <a:cs typeface="Calibri"/>
            </a:endParaRPr>
          </a:p>
          <a:p>
            <a:endParaRPr lang="en-US" dirty="0">
              <a:latin typeface="Calibri"/>
              <a:ea typeface="ＭＳ Ｐゴシック" pitchFamily="34" charset="-128"/>
              <a:cs typeface="Calibri"/>
            </a:endParaRPr>
          </a:p>
        </p:txBody>
      </p:sp>
      <p:pic>
        <p:nvPicPr>
          <p:cNvPr id="1216516" name="Picture 4" descr="txp_fig"/>
          <p:cNvPicPr>
            <a:picLocks noChangeAspect="1" noChangeArrowheads="1"/>
          </p:cNvPicPr>
          <p:nvPr>
            <p:custDataLst>
              <p:tags r:id="rId1"/>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2743200" y="3800475"/>
            <a:ext cx="3154363" cy="61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44" name="Picture 12" descr="txp_fig"/>
          <p:cNvPicPr>
            <a:picLocks noChangeAspect="1" noChangeArrowheads="1"/>
          </p:cNvPicPr>
          <p:nvPr>
            <p:custDataLst>
              <p:tags r:id="rId2"/>
            </p:custDataLst>
          </p:nvPr>
        </p:nvPicPr>
        <p:blipFill>
          <a:blip r:embed="rId9">
            <a:extLst>
              <a:ext uri="{28A0092B-C50C-407E-A947-70E740481C1C}">
                <a14:useLocalDpi xmlns:a14="http://schemas.microsoft.com/office/drawing/2010/main" val="0"/>
              </a:ext>
            </a:extLst>
          </a:blip>
          <a:srcRect/>
          <a:stretch>
            <a:fillRect/>
          </a:stretch>
        </p:blipFill>
        <p:spPr bwMode="auto">
          <a:xfrm>
            <a:off x="1255713" y="3260725"/>
            <a:ext cx="3468687" cy="315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16518" name="Picture 6" descr="txp_fig"/>
          <p:cNvPicPr>
            <a:picLocks noChangeAspect="1" noChangeArrowheads="1"/>
          </p:cNvPicPr>
          <p:nvPr>
            <p:custDataLst>
              <p:tags r:id="rId3"/>
            </p:custDataLst>
          </p:nvPr>
        </p:nvPicPr>
        <p:blipFill>
          <a:blip r:embed="rId10">
            <a:extLst>
              <a:ext uri="{28A0092B-C50C-407E-A947-70E740481C1C}">
                <a14:useLocalDpi xmlns:a14="http://schemas.microsoft.com/office/drawing/2010/main" val="0"/>
              </a:ext>
            </a:extLst>
          </a:blip>
          <a:srcRect/>
          <a:stretch>
            <a:fillRect/>
          </a:stretch>
        </p:blipFill>
        <p:spPr bwMode="auto">
          <a:xfrm>
            <a:off x="2727325" y="4632325"/>
            <a:ext cx="5781675" cy="61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16519" name="Picture 7" descr="txp_fig"/>
          <p:cNvPicPr>
            <a:picLocks noChangeAspect="1" noChangeArrowheads="1"/>
          </p:cNvPicPr>
          <p:nvPr>
            <p:custDataLst>
              <p:tags r:id="rId4"/>
            </p:custDataLst>
          </p:nvPr>
        </p:nvPicPr>
        <p:blipFill>
          <a:blip r:embed="rId11">
            <a:extLst>
              <a:ext uri="{28A0092B-C50C-407E-A947-70E740481C1C}">
                <a14:useLocalDpi xmlns:a14="http://schemas.microsoft.com/office/drawing/2010/main" val="0"/>
              </a:ext>
            </a:extLst>
          </a:blip>
          <a:srcRect/>
          <a:stretch>
            <a:fillRect/>
          </a:stretch>
        </p:blipFill>
        <p:spPr bwMode="auto">
          <a:xfrm>
            <a:off x="2773363" y="5470525"/>
            <a:ext cx="5840412" cy="61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47" name="Picture 10" descr="txp_fig"/>
          <p:cNvPicPr>
            <a:picLocks noChangeAspect="1" noChangeArrowheads="1"/>
          </p:cNvPicPr>
          <p:nvPr>
            <p:custDataLst>
              <p:tags r:id="rId5"/>
            </p:custDataLst>
          </p:nvPr>
        </p:nvPicPr>
        <p:blipFill>
          <a:blip r:embed="rId12">
            <a:extLst>
              <a:ext uri="{28A0092B-C50C-407E-A947-70E740481C1C}">
                <a14:useLocalDpi xmlns:a14="http://schemas.microsoft.com/office/drawing/2010/main" val="0"/>
              </a:ext>
            </a:extLst>
          </a:blip>
          <a:srcRect/>
          <a:stretch>
            <a:fillRect/>
          </a:stretch>
        </p:blipFill>
        <p:spPr bwMode="auto">
          <a:xfrm>
            <a:off x="3424238" y="1905000"/>
            <a:ext cx="2822575" cy="315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8" name="AutoShape 11"/>
          <p:cNvSpPr>
            <a:spLocks noChangeArrowheads="1"/>
          </p:cNvSpPr>
          <p:nvPr/>
        </p:nvSpPr>
        <p:spPr bwMode="auto">
          <a:xfrm>
            <a:off x="8305800" y="2819400"/>
            <a:ext cx="3581400" cy="990600"/>
          </a:xfrm>
          <a:prstGeom prst="wedgeRectCallout">
            <a:avLst>
              <a:gd name="adj1" fmla="val -146411"/>
              <a:gd name="adj2" fmla="val 10671"/>
            </a:avLst>
          </a:prstGeom>
          <a:solidFill>
            <a:schemeClr val="accent1"/>
          </a:solidFill>
          <a:ln w="9525">
            <a:solidFill>
              <a:schemeClr val="tx1"/>
            </a:solidFill>
            <a:miter lim="800000"/>
            <a:headEnd/>
            <a:tailEnd/>
          </a:ln>
        </p:spPr>
        <p:txBody>
          <a:bodyPr/>
          <a:lstStyle/>
          <a:p>
            <a:pPr algn="ctr"/>
            <a:r>
              <a:rPr lang="en-US" dirty="0">
                <a:latin typeface="Calibri"/>
                <a:cs typeface="Calibri"/>
              </a:rPr>
              <a:t>We can normalize as we go if we want to have P(</a:t>
            </a:r>
            <a:r>
              <a:rPr lang="en-US" dirty="0" err="1">
                <a:latin typeface="Calibri"/>
                <a:cs typeface="Calibri"/>
              </a:rPr>
              <a:t>x|e</a:t>
            </a:r>
            <a:r>
              <a:rPr lang="en-US" dirty="0">
                <a:latin typeface="Calibri"/>
                <a:cs typeface="Calibri"/>
              </a:rPr>
              <a:t>) at each time step, or just once at the end…</a:t>
            </a:r>
          </a:p>
        </p:txBody>
      </p:sp>
    </p:spTree>
    <p:extLst>
      <p:ext uri="{BB962C8B-B14F-4D97-AF65-F5344CB8AC3E}">
        <p14:creationId xmlns:p14="http://schemas.microsoft.com/office/powerpoint/2010/main" val="30063521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165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1651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165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p:txBody>
          <a:bodyPr/>
          <a:lstStyle/>
          <a:p>
            <a:r>
              <a:rPr lang="en-US">
                <a:ea typeface="ＭＳ Ｐゴシック" pitchFamily="34" charset="-128"/>
              </a:rPr>
              <a:t>Markov Models</a:t>
            </a:r>
          </a:p>
        </p:txBody>
      </p:sp>
      <p:sp>
        <p:nvSpPr>
          <p:cNvPr id="6147" name="Rectangle 3"/>
          <p:cNvSpPr>
            <a:spLocks noGrp="1" noChangeArrowheads="1"/>
          </p:cNvSpPr>
          <p:nvPr>
            <p:ph idx="1"/>
          </p:nvPr>
        </p:nvSpPr>
        <p:spPr>
          <a:xfrm>
            <a:off x="685800" y="1447800"/>
            <a:ext cx="11277600" cy="5029200"/>
          </a:xfrm>
        </p:spPr>
        <p:txBody>
          <a:bodyPr/>
          <a:lstStyle/>
          <a:p>
            <a:pPr lvl="1">
              <a:lnSpc>
                <a:spcPct val="90000"/>
              </a:lnSpc>
            </a:pPr>
            <a:r>
              <a:rPr lang="en-US" sz="2400" dirty="0">
                <a:ea typeface="ＭＳ Ｐゴシック" pitchFamily="34" charset="-128"/>
              </a:rPr>
              <a:t>Value of X at a given time is called the </a:t>
            </a:r>
            <a:r>
              <a:rPr lang="en-US" sz="2400" dirty="0">
                <a:solidFill>
                  <a:srgbClr val="CC0000"/>
                </a:solidFill>
                <a:ea typeface="ＭＳ Ｐゴシック" pitchFamily="34" charset="-128"/>
              </a:rPr>
              <a:t>state</a:t>
            </a:r>
          </a:p>
          <a:p>
            <a:pPr lvl="1">
              <a:lnSpc>
                <a:spcPct val="90000"/>
              </a:lnSpc>
            </a:pPr>
            <a:endParaRPr lang="en-US" sz="2400" dirty="0">
              <a:ea typeface="ＭＳ Ｐゴシック" pitchFamily="34" charset="-128"/>
            </a:endParaRPr>
          </a:p>
          <a:p>
            <a:pPr lvl="1">
              <a:lnSpc>
                <a:spcPct val="90000"/>
              </a:lnSpc>
            </a:pPr>
            <a:endParaRPr lang="en-US" sz="2400" dirty="0">
              <a:ea typeface="ＭＳ Ｐゴシック" pitchFamily="34" charset="-128"/>
            </a:endParaRPr>
          </a:p>
          <a:p>
            <a:pPr lvl="1">
              <a:lnSpc>
                <a:spcPct val="90000"/>
              </a:lnSpc>
            </a:pPr>
            <a:endParaRPr lang="en-US" sz="2400" dirty="0">
              <a:ea typeface="ＭＳ Ｐゴシック" pitchFamily="34" charset="-128"/>
            </a:endParaRPr>
          </a:p>
          <a:p>
            <a:pPr lvl="1">
              <a:lnSpc>
                <a:spcPct val="90000"/>
              </a:lnSpc>
            </a:pPr>
            <a:endParaRPr lang="en-US" sz="2400" dirty="0">
              <a:ea typeface="ＭＳ Ｐゴシック" pitchFamily="34" charset="-128"/>
            </a:endParaRPr>
          </a:p>
          <a:p>
            <a:pPr lvl="1">
              <a:lnSpc>
                <a:spcPct val="90000"/>
              </a:lnSpc>
            </a:pPr>
            <a:endParaRPr lang="en-US" sz="2400" dirty="0">
              <a:ea typeface="ＭＳ Ｐゴシック" pitchFamily="34" charset="-128"/>
            </a:endParaRPr>
          </a:p>
          <a:p>
            <a:pPr lvl="1">
              <a:lnSpc>
                <a:spcPct val="90000"/>
              </a:lnSpc>
            </a:pPr>
            <a:endParaRPr lang="en-US" sz="2400" dirty="0">
              <a:ea typeface="ＭＳ Ｐゴシック" pitchFamily="34" charset="-128"/>
            </a:endParaRPr>
          </a:p>
          <a:p>
            <a:pPr lvl="1">
              <a:lnSpc>
                <a:spcPct val="90000"/>
              </a:lnSpc>
            </a:pPr>
            <a:r>
              <a:rPr lang="en-US" sz="2400" dirty="0">
                <a:ea typeface="ＭＳ Ｐゴシック" pitchFamily="34" charset="-128"/>
              </a:rPr>
              <a:t>Parameters: called </a:t>
            </a:r>
            <a:r>
              <a:rPr lang="en-US" sz="2400" dirty="0">
                <a:solidFill>
                  <a:srgbClr val="CC0000"/>
                </a:solidFill>
                <a:ea typeface="ＭＳ Ｐゴシック" pitchFamily="34" charset="-128"/>
              </a:rPr>
              <a:t>transition probabilities </a:t>
            </a:r>
            <a:r>
              <a:rPr lang="en-US" sz="2400" dirty="0">
                <a:ea typeface="ＭＳ Ｐゴシック" pitchFamily="34" charset="-128"/>
              </a:rPr>
              <a:t>or dynamics, specify how the state evolves over time (also, initial state probabilities)</a:t>
            </a:r>
          </a:p>
          <a:p>
            <a:pPr lvl="1">
              <a:lnSpc>
                <a:spcPct val="90000"/>
              </a:lnSpc>
            </a:pPr>
            <a:r>
              <a:rPr lang="en-US" sz="2400" dirty="0" err="1">
                <a:ea typeface="ＭＳ Ｐゴシック" pitchFamily="34" charset="-128"/>
              </a:rPr>
              <a:t>Stationarity</a:t>
            </a:r>
            <a:r>
              <a:rPr lang="en-US" sz="2400" dirty="0">
                <a:ea typeface="ＭＳ Ｐゴシック" pitchFamily="34" charset="-128"/>
              </a:rPr>
              <a:t> assumption: transition probabilities the same at all times</a:t>
            </a:r>
          </a:p>
          <a:p>
            <a:pPr lvl="1">
              <a:lnSpc>
                <a:spcPct val="90000"/>
              </a:lnSpc>
            </a:pPr>
            <a:r>
              <a:rPr lang="en-US" sz="2400" dirty="0">
                <a:ea typeface="ＭＳ Ｐゴシック" pitchFamily="34" charset="-128"/>
              </a:rPr>
              <a:t>Same as MDP transition model, but no choice of action</a:t>
            </a:r>
          </a:p>
        </p:txBody>
      </p:sp>
      <p:sp>
        <p:nvSpPr>
          <p:cNvPr id="22531" name="Oval 4"/>
          <p:cNvSpPr>
            <a:spLocks noChangeArrowheads="1"/>
          </p:cNvSpPr>
          <p:nvPr/>
        </p:nvSpPr>
        <p:spPr bwMode="auto">
          <a:xfrm>
            <a:off x="8010076" y="2590800"/>
            <a:ext cx="542842" cy="533400"/>
          </a:xfrm>
          <a:prstGeom prst="ellipse">
            <a:avLst/>
          </a:prstGeom>
          <a:solidFill>
            <a:schemeClr val="bg1"/>
          </a:solidFill>
          <a:ln w="28575">
            <a:solidFill>
              <a:schemeClr val="bg1"/>
            </a:solidFill>
            <a:round/>
            <a:headEnd/>
            <a:tailEnd/>
          </a:ln>
        </p:spPr>
        <p:txBody>
          <a:bodyPr wrap="none" anchor="ctr"/>
          <a:lstStyle/>
          <a:p>
            <a:pPr algn="ctr"/>
            <a:endParaRPr lang="en-US" sz="2400" baseline="-25000">
              <a:latin typeface="Times New Roman" pitchFamily="18" charset="0"/>
              <a:cs typeface="Times New Roman" pitchFamily="18" charset="0"/>
            </a:endParaRPr>
          </a:p>
        </p:txBody>
      </p:sp>
      <p:sp>
        <p:nvSpPr>
          <p:cNvPr id="22532" name="Oval 5"/>
          <p:cNvSpPr>
            <a:spLocks noChangeArrowheads="1"/>
          </p:cNvSpPr>
          <p:nvPr/>
        </p:nvSpPr>
        <p:spPr bwMode="auto">
          <a:xfrm>
            <a:off x="4809676" y="25908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2</a:t>
            </a:r>
          </a:p>
        </p:txBody>
      </p:sp>
      <p:cxnSp>
        <p:nvCxnSpPr>
          <p:cNvPr id="22533" name="AutoShape 6"/>
          <p:cNvCxnSpPr>
            <a:cxnSpLocks noChangeShapeType="1"/>
            <a:stCxn id="22534" idx="6"/>
            <a:endCxn id="22532" idx="2"/>
          </p:cNvCxnSpPr>
          <p:nvPr/>
        </p:nvCxnSpPr>
        <p:spPr bwMode="auto">
          <a:xfrm>
            <a:off x="4438118" y="2857500"/>
            <a:ext cx="371558"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22534" name="Oval 7"/>
          <p:cNvSpPr>
            <a:spLocks noChangeArrowheads="1"/>
          </p:cNvSpPr>
          <p:nvPr/>
        </p:nvSpPr>
        <p:spPr bwMode="auto">
          <a:xfrm>
            <a:off x="3895276" y="25908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1</a:t>
            </a:r>
          </a:p>
        </p:txBody>
      </p:sp>
      <p:sp>
        <p:nvSpPr>
          <p:cNvPr id="22535" name="Oval 8"/>
          <p:cNvSpPr>
            <a:spLocks noChangeArrowheads="1"/>
          </p:cNvSpPr>
          <p:nvPr/>
        </p:nvSpPr>
        <p:spPr bwMode="auto">
          <a:xfrm>
            <a:off x="5724076" y="25908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3</a:t>
            </a:r>
          </a:p>
        </p:txBody>
      </p:sp>
      <p:cxnSp>
        <p:nvCxnSpPr>
          <p:cNvPr id="22536" name="AutoShape 9"/>
          <p:cNvCxnSpPr>
            <a:cxnSpLocks noChangeShapeType="1"/>
            <a:stCxn id="22535" idx="6"/>
            <a:endCxn id="22538" idx="2"/>
          </p:cNvCxnSpPr>
          <p:nvPr/>
        </p:nvCxnSpPr>
        <p:spPr bwMode="auto">
          <a:xfrm>
            <a:off x="6266918" y="2857500"/>
            <a:ext cx="371558"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cxnSp>
        <p:nvCxnSpPr>
          <p:cNvPr id="22537" name="AutoShape 10"/>
          <p:cNvCxnSpPr>
            <a:cxnSpLocks noChangeShapeType="1"/>
            <a:stCxn id="22532" idx="6"/>
            <a:endCxn id="22535" idx="2"/>
          </p:cNvCxnSpPr>
          <p:nvPr/>
        </p:nvCxnSpPr>
        <p:spPr bwMode="auto">
          <a:xfrm>
            <a:off x="5352518" y="2857500"/>
            <a:ext cx="371558"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22538" name="Oval 11"/>
          <p:cNvSpPr>
            <a:spLocks noChangeArrowheads="1"/>
          </p:cNvSpPr>
          <p:nvPr/>
        </p:nvSpPr>
        <p:spPr bwMode="auto">
          <a:xfrm>
            <a:off x="6638476" y="25908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4</a:t>
            </a:r>
          </a:p>
        </p:txBody>
      </p:sp>
      <p:cxnSp>
        <p:nvCxnSpPr>
          <p:cNvPr id="22539" name="AutoShape 12"/>
          <p:cNvCxnSpPr>
            <a:cxnSpLocks noChangeShapeType="1"/>
            <a:stCxn id="22538" idx="6"/>
            <a:endCxn id="22531" idx="2"/>
          </p:cNvCxnSpPr>
          <p:nvPr/>
        </p:nvCxnSpPr>
        <p:spPr bwMode="auto">
          <a:xfrm>
            <a:off x="7181318" y="2857500"/>
            <a:ext cx="828758" cy="0"/>
          </a:xfrm>
          <a:prstGeom prst="straightConnector1">
            <a:avLst/>
          </a:prstGeom>
          <a:noFill/>
          <a:ln w="28575">
            <a:solidFill>
              <a:schemeClr val="tx1"/>
            </a:solidFill>
            <a:prstDash val="dash"/>
            <a:round/>
            <a:headEnd/>
            <a:tailEnd type="triangle" w="lg" len="lg"/>
          </a:ln>
          <a:extLst>
            <a:ext uri="{909E8E84-426E-40dd-AFC4-6F175D3DCCD1}">
              <a14:hiddenFill xmlns:a14="http://schemas.microsoft.com/office/drawing/2010/main" xmlns="">
                <a:noFill/>
              </a14:hiddenFill>
            </a:ext>
          </a:extLst>
        </p:spPr>
      </p:cxnSp>
      <p:pic>
        <p:nvPicPr>
          <p:cNvPr id="2" name="Picture 1" descr="txp_fig.png"/>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bwMode="auto">
          <a:xfrm>
            <a:off x="5072138" y="3505200"/>
            <a:ext cx="1728179" cy="36004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7357" dir="2700000" rotWithShape="0">
                    <a:scrgbClr r="0" g="0" b="0"/>
                  </a:outerShdw>
                </a:effectLst>
              </a14:hiddenEffects>
            </a:ext>
            <a:ext uri="{31F19639-BCED-4a60-ADC4-E9642A236FB7}">
              <a14:hiddenScene3d xmlns:a14="http://schemas.microsoft.com/office/drawing/2010/main" xmlns="">
                <a:camera prst="orthographicFront">
                  <a:rot lat="0" lon="0" rev="0"/>
                </a:camera>
                <a:lightRig rig="threePt" dir="t">
                  <a:rot lat="0" lon="0" rev="0"/>
                </a:lightRig>
              </a14:hiddenScene3d>
            </a:ext>
            <a:ext uri="{E45631CC-5BF2-4c18-A39C-3461C7D3F71A}">
              <a14:hiddenSp3d xmlns:a14="http://schemas.microsoft.com/office/drawing/2010/main" xmlns="" extrusionH="457200">
                <a:contourClr>
                  <a:srgbClr val="000000"/>
                </a:contourClr>
              </a14:hiddenSp3d>
            </a:ext>
            <a:ext uri="{53640926-AAD7-44d8-BBD7-CCE9431645EC}">
              <a14:shadowObscured xmlns:a14="http://schemas.microsoft.com/office/drawing/2010/main" xmlns=""/>
            </a:ext>
          </a:extLst>
        </p:spPr>
      </p:pic>
      <p:pic>
        <p:nvPicPr>
          <p:cNvPr id="6158" name="Picture 14" descr="txp_fig"/>
          <p:cNvPicPr>
            <a:picLocks noChangeAspect="1" noChangeArrowheads="1"/>
          </p:cNvPicPr>
          <p:nvPr>
            <p:custDataLst>
              <p:tags r:id="rId2"/>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3276600" y="3505200"/>
            <a:ext cx="1009117"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15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6147">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147">
                                            <p:txEl>
                                              <p:pRg st="8" end="8"/>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614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a:cs typeface="Calibri"/>
              </a:rPr>
              <a:t>Online Belief Updates</a:t>
            </a:r>
          </a:p>
        </p:txBody>
      </p:sp>
      <p:sp>
        <p:nvSpPr>
          <p:cNvPr id="3" name="Content Placeholder 2"/>
          <p:cNvSpPr>
            <a:spLocks noGrp="1"/>
          </p:cNvSpPr>
          <p:nvPr>
            <p:ph idx="1"/>
          </p:nvPr>
        </p:nvSpPr>
        <p:spPr/>
        <p:txBody>
          <a:bodyPr/>
          <a:lstStyle/>
          <a:p>
            <a:r>
              <a:rPr lang="en-US" sz="2400" dirty="0">
                <a:latin typeface="Calibri"/>
                <a:cs typeface="Calibri"/>
              </a:rPr>
              <a:t>Every time step, we start with current P(X | evidence)</a:t>
            </a:r>
          </a:p>
          <a:p>
            <a:r>
              <a:rPr lang="en-US" sz="2400" dirty="0">
                <a:latin typeface="Calibri"/>
                <a:cs typeface="Calibri"/>
              </a:rPr>
              <a:t>We update for time:</a:t>
            </a:r>
          </a:p>
          <a:p>
            <a:endParaRPr lang="en-US" sz="2400" dirty="0">
              <a:latin typeface="Calibri"/>
              <a:cs typeface="Calibri"/>
            </a:endParaRPr>
          </a:p>
          <a:p>
            <a:endParaRPr lang="en-US" sz="2400" dirty="0">
              <a:latin typeface="Calibri"/>
              <a:cs typeface="Calibri"/>
            </a:endParaRPr>
          </a:p>
          <a:p>
            <a:endParaRPr lang="en-US" sz="2400" dirty="0">
              <a:latin typeface="Calibri"/>
              <a:cs typeface="Calibri"/>
            </a:endParaRPr>
          </a:p>
          <a:p>
            <a:endParaRPr lang="en-US" sz="2400" dirty="0">
              <a:latin typeface="Calibri"/>
              <a:cs typeface="Calibri"/>
            </a:endParaRPr>
          </a:p>
          <a:p>
            <a:r>
              <a:rPr lang="en-US" sz="2400" dirty="0">
                <a:latin typeface="Calibri"/>
                <a:cs typeface="Calibri"/>
              </a:rPr>
              <a:t>We update for evidence:</a:t>
            </a:r>
          </a:p>
          <a:p>
            <a:endParaRPr lang="en-US" sz="2400" dirty="0">
              <a:latin typeface="Calibri"/>
              <a:cs typeface="Calibri"/>
            </a:endParaRPr>
          </a:p>
          <a:p>
            <a:endParaRPr lang="en-US" sz="2400" dirty="0">
              <a:latin typeface="Calibri"/>
              <a:cs typeface="Calibri"/>
            </a:endParaRPr>
          </a:p>
          <a:p>
            <a:endParaRPr lang="en-US" sz="2400" dirty="0">
              <a:latin typeface="Calibri"/>
              <a:cs typeface="Calibri"/>
            </a:endParaRPr>
          </a:p>
          <a:p>
            <a:r>
              <a:rPr lang="en-US" sz="2400" dirty="0">
                <a:latin typeface="Calibri"/>
                <a:cs typeface="Calibri"/>
              </a:rPr>
              <a:t>The forward algorithm does both at once (and </a:t>
            </a:r>
            <a:r>
              <a:rPr lang="en-US" sz="2400" dirty="0" err="1">
                <a:latin typeface="Calibri"/>
                <a:cs typeface="Calibri"/>
              </a:rPr>
              <a:t>doesn</a:t>
            </a:r>
            <a:r>
              <a:rPr lang="ja-JP" altLang="en-US" sz="2400" dirty="0">
                <a:latin typeface="Calibri"/>
                <a:cs typeface="Calibri"/>
              </a:rPr>
              <a:t>’</a:t>
            </a:r>
            <a:r>
              <a:rPr lang="en-US" sz="2400" dirty="0">
                <a:latin typeface="Calibri"/>
                <a:cs typeface="Calibri"/>
              </a:rPr>
              <a:t>t normalize)</a:t>
            </a:r>
          </a:p>
          <a:p>
            <a:endParaRPr lang="en-US" sz="2400" dirty="0">
              <a:latin typeface="Calibri"/>
              <a:cs typeface="Calibri"/>
            </a:endParaRPr>
          </a:p>
          <a:p>
            <a:endParaRPr lang="en-US" sz="2400" dirty="0">
              <a:latin typeface="Calibri"/>
              <a:cs typeface="Calibri"/>
            </a:endParaRPr>
          </a:p>
        </p:txBody>
      </p:sp>
      <p:pic>
        <p:nvPicPr>
          <p:cNvPr id="5" name="Picture 13" descr="txp_fig"/>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1295400" y="2740025"/>
            <a:ext cx="6629400" cy="61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4" descr="txp_fig"/>
          <p:cNvPicPr>
            <a:picLocks noChangeAspect="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1219200" y="4945062"/>
            <a:ext cx="5114925" cy="312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 name="Group 17"/>
          <p:cNvGrpSpPr>
            <a:grpSpLocks/>
          </p:cNvGrpSpPr>
          <p:nvPr/>
        </p:nvGrpSpPr>
        <p:grpSpPr bwMode="auto">
          <a:xfrm>
            <a:off x="8991600" y="2338607"/>
            <a:ext cx="2133600" cy="785593"/>
            <a:chOff x="4800" y="1056"/>
            <a:chExt cx="912" cy="336"/>
          </a:xfrm>
        </p:grpSpPr>
        <p:sp>
          <p:nvSpPr>
            <p:cNvPr id="8" name="Oval 12"/>
            <p:cNvSpPr>
              <a:spLocks noChangeArrowheads="1"/>
            </p:cNvSpPr>
            <p:nvPr/>
          </p:nvSpPr>
          <p:spPr bwMode="auto">
            <a:xfrm>
              <a:off x="5376" y="1056"/>
              <a:ext cx="336" cy="336"/>
            </a:xfrm>
            <a:prstGeom prst="ellipse">
              <a:avLst/>
            </a:prstGeom>
            <a:solidFill>
              <a:schemeClr val="bg1"/>
            </a:solidFill>
            <a:ln w="28575">
              <a:solidFill>
                <a:schemeClr val="tx1"/>
              </a:solidFill>
              <a:round/>
              <a:headEnd/>
              <a:tailEnd/>
            </a:ln>
          </p:spPr>
          <p:txBody>
            <a:bodyPr wrap="none" anchor="ctr"/>
            <a:lstStyle/>
            <a:p>
              <a:pPr algn="ctr"/>
              <a:r>
                <a:rPr lang="en-US" sz="2400" i="1" dirty="0">
                  <a:latin typeface="Calibri"/>
                  <a:cs typeface="Calibri"/>
                </a:rPr>
                <a:t>X</a:t>
              </a:r>
              <a:r>
                <a:rPr lang="en-US" sz="2400" baseline="-25000" dirty="0">
                  <a:latin typeface="Calibri"/>
                  <a:cs typeface="Calibri"/>
                </a:rPr>
                <a:t>2</a:t>
              </a:r>
            </a:p>
          </p:txBody>
        </p:sp>
        <p:cxnSp>
          <p:nvCxnSpPr>
            <p:cNvPr id="9" name="AutoShape 14"/>
            <p:cNvCxnSpPr>
              <a:cxnSpLocks noChangeShapeType="1"/>
              <a:stCxn id="10" idx="6"/>
              <a:endCxn id="8" idx="2"/>
            </p:cNvCxnSpPr>
            <p:nvPr/>
          </p:nvCxnSpPr>
          <p:spPr bwMode="auto">
            <a:xfrm>
              <a:off x="5145" y="1224"/>
              <a:ext cx="222"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10" name="Oval 15"/>
            <p:cNvSpPr>
              <a:spLocks noChangeArrowheads="1"/>
            </p:cNvSpPr>
            <p:nvPr/>
          </p:nvSpPr>
          <p:spPr bwMode="auto">
            <a:xfrm>
              <a:off x="4800" y="1056"/>
              <a:ext cx="336" cy="336"/>
            </a:xfrm>
            <a:prstGeom prst="ellipse">
              <a:avLst/>
            </a:prstGeom>
            <a:solidFill>
              <a:schemeClr val="bg1"/>
            </a:solidFill>
            <a:ln w="28575">
              <a:solidFill>
                <a:schemeClr val="tx1"/>
              </a:solidFill>
              <a:round/>
              <a:headEnd/>
              <a:tailEnd/>
            </a:ln>
          </p:spPr>
          <p:txBody>
            <a:bodyPr wrap="none" anchor="ctr"/>
            <a:lstStyle/>
            <a:p>
              <a:pPr algn="ctr"/>
              <a:r>
                <a:rPr lang="en-US" sz="2400" i="1" dirty="0">
                  <a:latin typeface="Calibri"/>
                  <a:cs typeface="Calibri"/>
                </a:rPr>
                <a:t>X</a:t>
              </a:r>
              <a:r>
                <a:rPr lang="en-US" sz="2400" baseline="-25000" dirty="0">
                  <a:latin typeface="Calibri"/>
                  <a:cs typeface="Calibri"/>
                </a:rPr>
                <a:t>1</a:t>
              </a:r>
            </a:p>
          </p:txBody>
        </p:sp>
      </p:grpSp>
      <p:grpSp>
        <p:nvGrpSpPr>
          <p:cNvPr id="11" name="Group 25"/>
          <p:cNvGrpSpPr>
            <a:grpSpLocks/>
          </p:cNvGrpSpPr>
          <p:nvPr/>
        </p:nvGrpSpPr>
        <p:grpSpPr bwMode="auto">
          <a:xfrm>
            <a:off x="9525000" y="3657600"/>
            <a:ext cx="762000" cy="2285997"/>
            <a:chOff x="5256" y="2199"/>
            <a:chExt cx="336" cy="1008"/>
          </a:xfrm>
        </p:grpSpPr>
        <p:sp>
          <p:nvSpPr>
            <p:cNvPr id="12" name="Oval 18"/>
            <p:cNvSpPr>
              <a:spLocks noChangeArrowheads="1"/>
            </p:cNvSpPr>
            <p:nvPr/>
          </p:nvSpPr>
          <p:spPr bwMode="auto">
            <a:xfrm>
              <a:off x="5256" y="2199"/>
              <a:ext cx="336" cy="336"/>
            </a:xfrm>
            <a:prstGeom prst="ellipse">
              <a:avLst/>
            </a:prstGeom>
            <a:solidFill>
              <a:schemeClr val="bg1"/>
            </a:solidFill>
            <a:ln w="28575">
              <a:solidFill>
                <a:schemeClr val="tx1"/>
              </a:solidFill>
              <a:round/>
              <a:headEnd/>
              <a:tailEnd/>
            </a:ln>
          </p:spPr>
          <p:txBody>
            <a:bodyPr wrap="none" anchor="ctr"/>
            <a:lstStyle/>
            <a:p>
              <a:pPr algn="ctr"/>
              <a:r>
                <a:rPr lang="en-US" sz="2400" i="1" dirty="0">
                  <a:latin typeface="Calibri"/>
                  <a:cs typeface="Calibri"/>
                </a:rPr>
                <a:t>X</a:t>
              </a:r>
              <a:r>
                <a:rPr lang="en-US" sz="2400" baseline="-25000" dirty="0">
                  <a:latin typeface="Calibri"/>
                  <a:cs typeface="Calibri"/>
                </a:rPr>
                <a:t>2</a:t>
              </a:r>
              <a:endParaRPr lang="en-US" sz="1400" baseline="-25000" dirty="0">
                <a:latin typeface="Calibri"/>
                <a:cs typeface="Calibri"/>
              </a:endParaRPr>
            </a:p>
          </p:txBody>
        </p:sp>
        <p:cxnSp>
          <p:nvCxnSpPr>
            <p:cNvPr id="13" name="AutoShape 19"/>
            <p:cNvCxnSpPr>
              <a:cxnSpLocks noChangeShapeType="1"/>
              <a:stCxn id="12" idx="4"/>
              <a:endCxn id="14" idx="0"/>
            </p:cNvCxnSpPr>
            <p:nvPr/>
          </p:nvCxnSpPr>
          <p:spPr bwMode="auto">
            <a:xfrm>
              <a:off x="5424" y="2544"/>
              <a:ext cx="0" cy="318"/>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14" name="Oval 24"/>
            <p:cNvSpPr>
              <a:spLocks noChangeArrowheads="1"/>
            </p:cNvSpPr>
            <p:nvPr/>
          </p:nvSpPr>
          <p:spPr bwMode="auto">
            <a:xfrm>
              <a:off x="5256" y="2871"/>
              <a:ext cx="336" cy="336"/>
            </a:xfrm>
            <a:prstGeom prst="ellipse">
              <a:avLst/>
            </a:prstGeom>
            <a:solidFill>
              <a:schemeClr val="bg2"/>
            </a:solidFill>
            <a:ln w="28575">
              <a:solidFill>
                <a:schemeClr val="tx1"/>
              </a:solidFill>
              <a:round/>
              <a:headEnd/>
              <a:tailEnd/>
            </a:ln>
          </p:spPr>
          <p:txBody>
            <a:bodyPr wrap="none" anchor="ctr"/>
            <a:lstStyle/>
            <a:p>
              <a:pPr algn="ctr"/>
              <a:r>
                <a:rPr lang="en-US" sz="2400" i="1" dirty="0">
                  <a:latin typeface="Calibri"/>
                  <a:cs typeface="Calibri"/>
                </a:rPr>
                <a:t>E</a:t>
              </a:r>
              <a:r>
                <a:rPr lang="en-US" sz="2400" baseline="-25000" dirty="0">
                  <a:latin typeface="Calibri"/>
                  <a:cs typeface="Calibri"/>
                </a:rPr>
                <a:t>2</a:t>
              </a:r>
              <a:endParaRPr lang="en-US" sz="1400" baseline="-25000" dirty="0">
                <a:latin typeface="Calibri"/>
                <a:cs typeface="Calibri"/>
              </a:endParaRPr>
            </a:p>
          </p:txBody>
        </p:sp>
      </p:grpSp>
    </p:spTree>
    <p:extLst>
      <p:ext uri="{BB962C8B-B14F-4D97-AF65-F5344CB8AC3E}">
        <p14:creationId xmlns:p14="http://schemas.microsoft.com/office/powerpoint/2010/main" val="10524852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Pacman</a:t>
            </a:r>
            <a:r>
              <a:rPr lang="en-US" dirty="0"/>
              <a:t> – Sonar (P4)</a:t>
            </a:r>
          </a:p>
        </p:txBody>
      </p:sp>
      <p:pic>
        <p:nvPicPr>
          <p:cNvPr id="5" name="Picture 4" descr="Screen Shot 2014-08-21 at 7.49.2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7058" y="1219200"/>
            <a:ext cx="6297884" cy="5277193"/>
          </a:xfrm>
          <a:prstGeom prst="rect">
            <a:avLst/>
          </a:prstGeom>
        </p:spPr>
      </p:pic>
      <p:sp>
        <p:nvSpPr>
          <p:cNvPr id="6" name="TextBox 5"/>
          <p:cNvSpPr txBox="1"/>
          <p:nvPr/>
        </p:nvSpPr>
        <p:spPr>
          <a:xfrm>
            <a:off x="7785911" y="6507901"/>
            <a:ext cx="4400514" cy="369332"/>
          </a:xfrm>
          <a:prstGeom prst="rect">
            <a:avLst/>
          </a:prstGeom>
          <a:noFill/>
        </p:spPr>
        <p:txBody>
          <a:bodyPr wrap="none" rtlCol="0">
            <a:spAutoFit/>
          </a:bodyPr>
          <a:lstStyle/>
          <a:p>
            <a:r>
              <a:rPr lang="en-US" dirty="0">
                <a:solidFill>
                  <a:srgbClr val="FF0000"/>
                </a:solidFill>
                <a:latin typeface="Calibri"/>
                <a:cs typeface="Calibri"/>
              </a:rPr>
              <a:t>[Demo: </a:t>
            </a:r>
            <a:r>
              <a:rPr lang="en-US" dirty="0" err="1">
                <a:solidFill>
                  <a:srgbClr val="FF0000"/>
                </a:solidFill>
                <a:latin typeface="Calibri"/>
                <a:cs typeface="Calibri"/>
              </a:rPr>
              <a:t>Pacman</a:t>
            </a:r>
            <a:r>
              <a:rPr lang="en-US" dirty="0">
                <a:solidFill>
                  <a:srgbClr val="FF0000"/>
                </a:solidFill>
                <a:latin typeface="Calibri"/>
                <a:cs typeface="Calibri"/>
              </a:rPr>
              <a:t> – Sonar – No Beliefs(L14D1)]</a:t>
            </a:r>
          </a:p>
        </p:txBody>
      </p:sp>
    </p:spTree>
    <p:extLst>
      <p:ext uri="{BB962C8B-B14F-4D97-AF65-F5344CB8AC3E}">
        <p14:creationId xmlns:p14="http://schemas.microsoft.com/office/powerpoint/2010/main" val="26141303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a:t>
            </a:r>
            <a:r>
              <a:rPr lang="en-US" dirty="0" err="1"/>
              <a:t>Pacman</a:t>
            </a:r>
            <a:r>
              <a:rPr lang="en-US" dirty="0"/>
              <a:t> – Sonar (with beliefs)</a:t>
            </a:r>
          </a:p>
        </p:txBody>
      </p:sp>
      <p:pic>
        <p:nvPicPr>
          <p:cNvPr id="5" name="Pacman sonar (P4) -- with belief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0" y="1143000"/>
            <a:ext cx="8290560" cy="5181600"/>
          </a:xfrm>
          <a:prstGeom prst="rect">
            <a:avLst/>
          </a:prstGeom>
        </p:spPr>
      </p:pic>
    </p:spTree>
    <p:extLst>
      <p:ext uri="{BB962C8B-B14F-4D97-AF65-F5344CB8AC3E}">
        <p14:creationId xmlns:p14="http://schemas.microsoft.com/office/powerpoint/2010/main" val="28414422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Next Time: Particle Filtering and Applications of HMMs</a:t>
            </a:r>
          </a:p>
        </p:txBody>
      </p:sp>
    </p:spTree>
    <p:extLst>
      <p:ext uri="{BB962C8B-B14F-4D97-AF65-F5344CB8AC3E}">
        <p14:creationId xmlns:p14="http://schemas.microsoft.com/office/powerpoint/2010/main" val="182865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p:txBody>
          <a:bodyPr/>
          <a:lstStyle/>
          <a:p>
            <a:r>
              <a:rPr lang="en-US">
                <a:ea typeface="ＭＳ Ｐゴシック" pitchFamily="34" charset="-128"/>
              </a:rPr>
              <a:t>Conditional Independence</a:t>
            </a:r>
          </a:p>
        </p:txBody>
      </p:sp>
      <p:sp>
        <p:nvSpPr>
          <p:cNvPr id="24578" name="Rectangle 3"/>
          <p:cNvSpPr>
            <a:spLocks noGrp="1" noChangeArrowheads="1"/>
          </p:cNvSpPr>
          <p:nvPr>
            <p:ph idx="1"/>
          </p:nvPr>
        </p:nvSpPr>
        <p:spPr>
          <a:xfrm>
            <a:off x="2438400" y="3200400"/>
            <a:ext cx="8077200" cy="3154363"/>
          </a:xfrm>
        </p:spPr>
        <p:txBody>
          <a:bodyPr/>
          <a:lstStyle/>
          <a:p>
            <a:pPr>
              <a:lnSpc>
                <a:spcPct val="80000"/>
              </a:lnSpc>
            </a:pPr>
            <a:r>
              <a:rPr lang="en-US" sz="2800" dirty="0">
                <a:ea typeface="ＭＳ Ｐゴシック" pitchFamily="34" charset="-128"/>
              </a:rPr>
              <a:t>Basic conditional independence:</a:t>
            </a:r>
          </a:p>
          <a:p>
            <a:pPr lvl="1">
              <a:lnSpc>
                <a:spcPct val="80000"/>
              </a:lnSpc>
            </a:pPr>
            <a:r>
              <a:rPr lang="en-US" sz="2400" dirty="0">
                <a:ea typeface="ＭＳ Ｐゴシック" pitchFamily="34" charset="-128"/>
              </a:rPr>
              <a:t>Past and future </a:t>
            </a:r>
            <a:r>
              <a:rPr lang="en-US" sz="2400">
                <a:ea typeface="ＭＳ Ｐゴシック" pitchFamily="34" charset="-128"/>
              </a:rPr>
              <a:t>independent given </a:t>
            </a:r>
            <a:r>
              <a:rPr lang="en-US" sz="2400" dirty="0">
                <a:ea typeface="ＭＳ Ｐゴシック" pitchFamily="34" charset="-128"/>
              </a:rPr>
              <a:t>the present</a:t>
            </a:r>
          </a:p>
          <a:p>
            <a:pPr lvl="1">
              <a:lnSpc>
                <a:spcPct val="80000"/>
              </a:lnSpc>
            </a:pPr>
            <a:r>
              <a:rPr lang="en-US" sz="2400" dirty="0">
                <a:ea typeface="ＭＳ Ｐゴシック" pitchFamily="34" charset="-128"/>
              </a:rPr>
              <a:t>Each time step only depends on the previous</a:t>
            </a:r>
          </a:p>
          <a:p>
            <a:pPr lvl="1">
              <a:lnSpc>
                <a:spcPct val="80000"/>
              </a:lnSpc>
            </a:pPr>
            <a:r>
              <a:rPr lang="en-US" sz="2400" dirty="0">
                <a:ea typeface="ＭＳ Ｐゴシック" pitchFamily="34" charset="-128"/>
              </a:rPr>
              <a:t>This is called the (first order) Markov property</a:t>
            </a:r>
          </a:p>
          <a:p>
            <a:pPr lvl="1">
              <a:lnSpc>
                <a:spcPct val="80000"/>
              </a:lnSpc>
            </a:pPr>
            <a:endParaRPr lang="en-US" sz="2400" dirty="0">
              <a:ea typeface="ＭＳ Ｐゴシック" pitchFamily="34" charset="-128"/>
            </a:endParaRPr>
          </a:p>
          <a:p>
            <a:pPr>
              <a:lnSpc>
                <a:spcPct val="80000"/>
              </a:lnSpc>
            </a:pPr>
            <a:r>
              <a:rPr lang="en-US" sz="2800" dirty="0">
                <a:ea typeface="ＭＳ Ｐゴシック" pitchFamily="34" charset="-128"/>
              </a:rPr>
              <a:t>Note that the chain is just a (</a:t>
            </a:r>
            <a:r>
              <a:rPr lang="en-US" sz="2800" dirty="0" err="1">
                <a:ea typeface="ＭＳ Ｐゴシック" pitchFamily="34" charset="-128"/>
              </a:rPr>
              <a:t>growable</a:t>
            </a:r>
            <a:r>
              <a:rPr lang="en-US" sz="2800" dirty="0">
                <a:ea typeface="ＭＳ Ｐゴシック" pitchFamily="34" charset="-128"/>
              </a:rPr>
              <a:t>) BN</a:t>
            </a:r>
          </a:p>
          <a:p>
            <a:pPr lvl="1">
              <a:lnSpc>
                <a:spcPct val="80000"/>
              </a:lnSpc>
            </a:pPr>
            <a:r>
              <a:rPr lang="en-US" sz="2400" dirty="0">
                <a:ea typeface="ＭＳ Ｐゴシック" pitchFamily="34" charset="-128"/>
              </a:rPr>
              <a:t>We can always use generic BN reasoning on it if we truncate the chain at a fixed length</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2" y="1399767"/>
            <a:ext cx="6790812" cy="1495832"/>
          </a:xfrm>
          <a:prstGeom prst="rect">
            <a:avLst/>
          </a:prstGeom>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a:xfrm>
            <a:off x="0" y="-38100"/>
            <a:ext cx="12192000" cy="1143000"/>
          </a:xfrm>
        </p:spPr>
        <p:txBody>
          <a:bodyPr/>
          <a:lstStyle/>
          <a:p>
            <a:r>
              <a:rPr lang="en-US" dirty="0">
                <a:ea typeface="ＭＳ Ｐゴシック" pitchFamily="34" charset="-128"/>
              </a:rPr>
              <a:t>Example Markov Chain: Weather</a:t>
            </a:r>
          </a:p>
        </p:txBody>
      </p:sp>
      <p:sp>
        <p:nvSpPr>
          <p:cNvPr id="28674" name="Rectangle 3"/>
          <p:cNvSpPr>
            <a:spLocks noGrp="1" noChangeArrowheads="1"/>
          </p:cNvSpPr>
          <p:nvPr>
            <p:ph idx="1"/>
          </p:nvPr>
        </p:nvSpPr>
        <p:spPr>
          <a:xfrm>
            <a:off x="457200" y="1447800"/>
            <a:ext cx="4267200" cy="838200"/>
          </a:xfrm>
        </p:spPr>
        <p:txBody>
          <a:bodyPr/>
          <a:lstStyle/>
          <a:p>
            <a:r>
              <a:rPr lang="en-US" sz="2800" dirty="0">
                <a:ea typeface="ＭＳ Ｐゴシック" pitchFamily="34" charset="-128"/>
              </a:rPr>
              <a:t>States: X = {rain, sun}</a:t>
            </a:r>
          </a:p>
          <a:p>
            <a:pPr marL="457176" lvl="1" indent="0">
              <a:buNone/>
            </a:pPr>
            <a:endParaRPr lang="en-US" sz="2400" dirty="0">
              <a:ea typeface="ＭＳ Ｐゴシック" pitchFamily="34" charset="-128"/>
            </a:endParaRPr>
          </a:p>
          <a:p>
            <a:pPr lvl="1"/>
            <a:endParaRPr lang="en-US" sz="2400" dirty="0">
              <a:ea typeface="ＭＳ Ｐゴシック" pitchFamily="34" charset="-128"/>
            </a:endParaRPr>
          </a:p>
          <a:p>
            <a:pPr lvl="1"/>
            <a:endParaRPr lang="en-US" sz="2400" dirty="0">
              <a:ea typeface="ＭＳ Ｐゴシック" pitchFamily="34" charset="-128"/>
            </a:endParaRPr>
          </a:p>
        </p:txBody>
      </p:sp>
      <p:sp>
        <p:nvSpPr>
          <p:cNvPr id="28675" name="Oval 4"/>
          <p:cNvSpPr>
            <a:spLocks noChangeArrowheads="1"/>
          </p:cNvSpPr>
          <p:nvPr/>
        </p:nvSpPr>
        <p:spPr bwMode="auto">
          <a:xfrm>
            <a:off x="5853113" y="5057775"/>
            <a:ext cx="609600" cy="609600"/>
          </a:xfrm>
          <a:prstGeom prst="ellipse">
            <a:avLst/>
          </a:prstGeom>
          <a:solidFill>
            <a:schemeClr val="accent1"/>
          </a:solidFill>
          <a:ln w="28575">
            <a:solidFill>
              <a:schemeClr val="tx1"/>
            </a:solidFill>
            <a:round/>
            <a:headEnd/>
            <a:tailEnd/>
          </a:ln>
        </p:spPr>
        <p:txBody>
          <a:bodyPr wrap="none" anchor="ctr"/>
          <a:lstStyle/>
          <a:p>
            <a:pPr algn="ctr"/>
            <a:r>
              <a:rPr lang="en-US" dirty="0">
                <a:latin typeface="Calibri"/>
                <a:cs typeface="Calibri"/>
              </a:rPr>
              <a:t>rain</a:t>
            </a:r>
          </a:p>
        </p:txBody>
      </p:sp>
      <p:sp>
        <p:nvSpPr>
          <p:cNvPr id="28676" name="Oval 5"/>
          <p:cNvSpPr>
            <a:spLocks noChangeArrowheads="1"/>
          </p:cNvSpPr>
          <p:nvPr/>
        </p:nvSpPr>
        <p:spPr bwMode="auto">
          <a:xfrm>
            <a:off x="7300913" y="5057775"/>
            <a:ext cx="609600" cy="609600"/>
          </a:xfrm>
          <a:prstGeom prst="ellipse">
            <a:avLst/>
          </a:prstGeom>
          <a:solidFill>
            <a:srgbClr val="FFCC00"/>
          </a:solidFill>
          <a:ln w="28575">
            <a:solidFill>
              <a:schemeClr val="tx1"/>
            </a:solidFill>
            <a:round/>
            <a:headEnd/>
            <a:tailEnd/>
          </a:ln>
        </p:spPr>
        <p:txBody>
          <a:bodyPr wrap="none" anchor="ctr"/>
          <a:lstStyle/>
          <a:p>
            <a:pPr algn="ctr"/>
            <a:r>
              <a:rPr lang="en-US">
                <a:latin typeface="Calibri"/>
                <a:cs typeface="Calibri"/>
              </a:rPr>
              <a:t>sun</a:t>
            </a:r>
          </a:p>
        </p:txBody>
      </p:sp>
      <p:cxnSp>
        <p:nvCxnSpPr>
          <p:cNvPr id="28677" name="AutoShape 6"/>
          <p:cNvCxnSpPr>
            <a:cxnSpLocks noChangeShapeType="1"/>
            <a:stCxn id="28675" idx="0"/>
            <a:endCxn id="28676" idx="0"/>
          </p:cNvCxnSpPr>
          <p:nvPr/>
        </p:nvCxnSpPr>
        <p:spPr bwMode="auto">
          <a:xfrm rot="5400000" flipV="1">
            <a:off x="6881019" y="4320381"/>
            <a:ext cx="1588" cy="1447800"/>
          </a:xfrm>
          <a:prstGeom prst="curvedConnector3">
            <a:avLst>
              <a:gd name="adj1" fmla="val -25800009"/>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8678" name="AutoShape 7"/>
          <p:cNvCxnSpPr>
            <a:cxnSpLocks noChangeShapeType="1"/>
            <a:stCxn id="28676" idx="4"/>
            <a:endCxn id="28675" idx="4"/>
          </p:cNvCxnSpPr>
          <p:nvPr/>
        </p:nvCxnSpPr>
        <p:spPr bwMode="auto">
          <a:xfrm rot="5400000">
            <a:off x="6881019" y="4958556"/>
            <a:ext cx="1588" cy="1447800"/>
          </a:xfrm>
          <a:prstGeom prst="curvedConnector3">
            <a:avLst>
              <a:gd name="adj1" fmla="val 28800009"/>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8679" name="AutoShape 8"/>
          <p:cNvCxnSpPr>
            <a:cxnSpLocks noChangeShapeType="1"/>
            <a:stCxn id="28676" idx="7"/>
            <a:endCxn id="28676" idx="6"/>
          </p:cNvCxnSpPr>
          <p:nvPr/>
        </p:nvCxnSpPr>
        <p:spPr bwMode="auto">
          <a:xfrm rot="5400000" flipV="1">
            <a:off x="7758113" y="5195887"/>
            <a:ext cx="230188" cy="103187"/>
          </a:xfrm>
          <a:prstGeom prst="curvedConnector4">
            <a:avLst>
              <a:gd name="adj1" fmla="val -212417"/>
              <a:gd name="adj2" fmla="val 472306"/>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8680" name="AutoShape 9"/>
          <p:cNvCxnSpPr>
            <a:cxnSpLocks noChangeShapeType="1"/>
            <a:stCxn id="28675" idx="3"/>
            <a:endCxn id="28675" idx="2"/>
          </p:cNvCxnSpPr>
          <p:nvPr/>
        </p:nvCxnSpPr>
        <p:spPr bwMode="auto">
          <a:xfrm rot="16200000" flipV="1">
            <a:off x="5775325" y="5426075"/>
            <a:ext cx="230187" cy="103188"/>
          </a:xfrm>
          <a:prstGeom prst="curvedConnector4">
            <a:avLst>
              <a:gd name="adj1" fmla="val -249657"/>
              <a:gd name="adj2" fmla="val 478458"/>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8681" name="Text Box 10"/>
          <p:cNvSpPr txBox="1">
            <a:spLocks noChangeArrowheads="1"/>
          </p:cNvSpPr>
          <p:nvPr/>
        </p:nvSpPr>
        <p:spPr bwMode="auto">
          <a:xfrm>
            <a:off x="8153400" y="4510087"/>
            <a:ext cx="5334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0.9</a:t>
            </a:r>
          </a:p>
        </p:txBody>
      </p:sp>
      <p:sp>
        <p:nvSpPr>
          <p:cNvPr id="28682" name="Text Box 11"/>
          <p:cNvSpPr txBox="1">
            <a:spLocks noChangeArrowheads="1"/>
          </p:cNvSpPr>
          <p:nvPr/>
        </p:nvSpPr>
        <p:spPr bwMode="auto">
          <a:xfrm>
            <a:off x="5638800" y="6048375"/>
            <a:ext cx="5334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0.7</a:t>
            </a:r>
          </a:p>
        </p:txBody>
      </p:sp>
      <p:sp>
        <p:nvSpPr>
          <p:cNvPr id="28683" name="Text Box 12"/>
          <p:cNvSpPr txBox="1">
            <a:spLocks noChangeArrowheads="1"/>
          </p:cNvSpPr>
          <p:nvPr/>
        </p:nvSpPr>
        <p:spPr bwMode="auto">
          <a:xfrm>
            <a:off x="6629400" y="4676775"/>
            <a:ext cx="5334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0.3</a:t>
            </a:r>
          </a:p>
        </p:txBody>
      </p:sp>
      <p:sp>
        <p:nvSpPr>
          <p:cNvPr id="28684" name="Text Box 13"/>
          <p:cNvSpPr txBox="1">
            <a:spLocks noChangeArrowheads="1"/>
          </p:cNvSpPr>
          <p:nvPr/>
        </p:nvSpPr>
        <p:spPr bwMode="auto">
          <a:xfrm>
            <a:off x="6629400" y="6200775"/>
            <a:ext cx="5334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0.1</a:t>
            </a:r>
          </a:p>
        </p:txBody>
      </p:sp>
      <p:sp>
        <p:nvSpPr>
          <p:cNvPr id="28685" name="AutoShape 14"/>
          <p:cNvSpPr>
            <a:spLocks noChangeArrowheads="1"/>
          </p:cNvSpPr>
          <p:nvPr/>
        </p:nvSpPr>
        <p:spPr bwMode="auto">
          <a:xfrm>
            <a:off x="5562600" y="3810000"/>
            <a:ext cx="6019800" cy="457200"/>
          </a:xfrm>
          <a:prstGeom prst="wedgeRectCallout">
            <a:avLst>
              <a:gd name="adj1" fmla="val -49866"/>
              <a:gd name="adj2" fmla="val -26079"/>
            </a:avLst>
          </a:prstGeom>
          <a:solidFill>
            <a:schemeClr val="bg1"/>
          </a:solidFill>
          <a:ln w="9525">
            <a:solidFill>
              <a:schemeClr val="tx1"/>
            </a:solidFill>
            <a:miter lim="800000"/>
            <a:headEnd/>
            <a:tailEnd/>
          </a:ln>
        </p:spPr>
        <p:txBody>
          <a:bodyPr/>
          <a:lstStyle/>
          <a:p>
            <a:pPr algn="ctr"/>
            <a:r>
              <a:rPr lang="en-US" sz="2400" dirty="0">
                <a:solidFill>
                  <a:srgbClr val="CC0000"/>
                </a:solidFill>
                <a:latin typeface="Calibri"/>
                <a:cs typeface="Calibri"/>
              </a:rPr>
              <a:t>Two new ways of representing the same CPT</a:t>
            </a:r>
          </a:p>
        </p:txBody>
      </p:sp>
      <p:grpSp>
        <p:nvGrpSpPr>
          <p:cNvPr id="28687" name="Group 1"/>
          <p:cNvGrpSpPr>
            <a:grpSpLocks/>
          </p:cNvGrpSpPr>
          <p:nvPr/>
        </p:nvGrpSpPr>
        <p:grpSpPr bwMode="auto">
          <a:xfrm>
            <a:off x="8839200" y="5029200"/>
            <a:ext cx="2133600" cy="1066800"/>
            <a:chOff x="2057400" y="3260725"/>
            <a:chExt cx="2133600" cy="1066800"/>
          </a:xfrm>
        </p:grpSpPr>
        <p:sp>
          <p:nvSpPr>
            <p:cNvPr id="28718" name="Rectangle 7"/>
            <p:cNvSpPr>
              <a:spLocks noChangeArrowheads="1"/>
            </p:cNvSpPr>
            <p:nvPr/>
          </p:nvSpPr>
          <p:spPr bwMode="auto">
            <a:xfrm>
              <a:off x="2057400" y="3260725"/>
              <a:ext cx="685800" cy="381000"/>
            </a:xfrm>
            <a:prstGeom prst="rect">
              <a:avLst/>
            </a:prstGeom>
            <a:solidFill>
              <a:srgbClr val="FFCC00"/>
            </a:solidFill>
            <a:ln w="9525">
              <a:solidFill>
                <a:schemeClr val="tx1"/>
              </a:solidFill>
              <a:miter lim="800000"/>
              <a:headEnd/>
              <a:tailEnd/>
            </a:ln>
          </p:spPr>
          <p:txBody>
            <a:bodyPr wrap="none" anchor="ctr"/>
            <a:lstStyle/>
            <a:p>
              <a:pPr algn="ctr"/>
              <a:r>
                <a:rPr lang="en-US">
                  <a:latin typeface="Calibri"/>
                  <a:cs typeface="Calibri"/>
                </a:rPr>
                <a:t>sun</a:t>
              </a:r>
            </a:p>
          </p:txBody>
        </p:sp>
        <p:sp>
          <p:nvSpPr>
            <p:cNvPr id="28719" name="Rectangle 8"/>
            <p:cNvSpPr>
              <a:spLocks noChangeArrowheads="1"/>
            </p:cNvSpPr>
            <p:nvPr/>
          </p:nvSpPr>
          <p:spPr bwMode="auto">
            <a:xfrm>
              <a:off x="2057400" y="3946525"/>
              <a:ext cx="685800" cy="381000"/>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rain</a:t>
              </a:r>
            </a:p>
          </p:txBody>
        </p:sp>
        <p:sp>
          <p:nvSpPr>
            <p:cNvPr id="28720" name="Rectangle 9"/>
            <p:cNvSpPr>
              <a:spLocks noChangeArrowheads="1"/>
            </p:cNvSpPr>
            <p:nvPr/>
          </p:nvSpPr>
          <p:spPr bwMode="auto">
            <a:xfrm>
              <a:off x="3505200" y="3260725"/>
              <a:ext cx="685800" cy="381000"/>
            </a:xfrm>
            <a:prstGeom prst="rect">
              <a:avLst/>
            </a:prstGeom>
            <a:solidFill>
              <a:srgbClr val="FFCC00"/>
            </a:solidFill>
            <a:ln w="9525">
              <a:solidFill>
                <a:schemeClr val="tx1"/>
              </a:solidFill>
              <a:miter lim="800000"/>
              <a:headEnd/>
              <a:tailEnd/>
            </a:ln>
          </p:spPr>
          <p:txBody>
            <a:bodyPr wrap="none" anchor="ctr"/>
            <a:lstStyle/>
            <a:p>
              <a:pPr algn="ctr"/>
              <a:r>
                <a:rPr lang="en-US">
                  <a:latin typeface="Calibri"/>
                  <a:cs typeface="Calibri"/>
                </a:rPr>
                <a:t>sun</a:t>
              </a:r>
            </a:p>
          </p:txBody>
        </p:sp>
        <p:sp>
          <p:nvSpPr>
            <p:cNvPr id="28721" name="Rectangle 10"/>
            <p:cNvSpPr>
              <a:spLocks noChangeArrowheads="1"/>
            </p:cNvSpPr>
            <p:nvPr/>
          </p:nvSpPr>
          <p:spPr bwMode="auto">
            <a:xfrm>
              <a:off x="3505200" y="3946525"/>
              <a:ext cx="685800" cy="381000"/>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rain</a:t>
              </a:r>
            </a:p>
          </p:txBody>
        </p:sp>
        <p:cxnSp>
          <p:nvCxnSpPr>
            <p:cNvPr id="28722" name="AutoShape 15"/>
            <p:cNvCxnSpPr>
              <a:cxnSpLocks noChangeShapeType="1"/>
              <a:stCxn id="28718" idx="3"/>
              <a:endCxn id="28720" idx="1"/>
            </p:cNvCxnSpPr>
            <p:nvPr/>
          </p:nvCxnSpPr>
          <p:spPr bwMode="auto">
            <a:xfrm>
              <a:off x="2743200" y="3451225"/>
              <a:ext cx="762000" cy="0"/>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8723" name="AutoShape 16"/>
            <p:cNvCxnSpPr>
              <a:cxnSpLocks noChangeShapeType="1"/>
              <a:stCxn id="28718" idx="3"/>
              <a:endCxn id="28721" idx="1"/>
            </p:cNvCxnSpPr>
            <p:nvPr/>
          </p:nvCxnSpPr>
          <p:spPr bwMode="auto">
            <a:xfrm>
              <a:off x="2743200" y="3451225"/>
              <a:ext cx="762000" cy="6858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8724" name="AutoShape 17"/>
            <p:cNvCxnSpPr>
              <a:cxnSpLocks noChangeShapeType="1"/>
              <a:stCxn id="28719" idx="3"/>
              <a:endCxn id="28720" idx="1"/>
            </p:cNvCxnSpPr>
            <p:nvPr/>
          </p:nvCxnSpPr>
          <p:spPr bwMode="auto">
            <a:xfrm flipV="1">
              <a:off x="2743200" y="3451225"/>
              <a:ext cx="762000" cy="6858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8725" name="AutoShape 18"/>
            <p:cNvCxnSpPr>
              <a:cxnSpLocks noChangeShapeType="1"/>
              <a:stCxn id="28719" idx="3"/>
              <a:endCxn id="28721" idx="1"/>
            </p:cNvCxnSpPr>
            <p:nvPr/>
          </p:nvCxnSpPr>
          <p:spPr bwMode="auto">
            <a:xfrm>
              <a:off x="2743200" y="4137025"/>
              <a:ext cx="762000" cy="0"/>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cxnSp>
      </p:grpSp>
      <p:sp>
        <p:nvSpPr>
          <p:cNvPr id="28688" name="Text Box 12"/>
          <p:cNvSpPr txBox="1">
            <a:spLocks noChangeArrowheads="1"/>
          </p:cNvSpPr>
          <p:nvPr/>
        </p:nvSpPr>
        <p:spPr bwMode="auto">
          <a:xfrm>
            <a:off x="9829800" y="5181600"/>
            <a:ext cx="5334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0.1</a:t>
            </a:r>
          </a:p>
        </p:txBody>
      </p:sp>
      <p:sp>
        <p:nvSpPr>
          <p:cNvPr id="28689" name="Text Box 10"/>
          <p:cNvSpPr txBox="1">
            <a:spLocks noChangeArrowheads="1"/>
          </p:cNvSpPr>
          <p:nvPr/>
        </p:nvSpPr>
        <p:spPr bwMode="auto">
          <a:xfrm>
            <a:off x="9829800" y="4814887"/>
            <a:ext cx="5334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0.9</a:t>
            </a:r>
          </a:p>
        </p:txBody>
      </p:sp>
      <p:sp>
        <p:nvSpPr>
          <p:cNvPr id="28690" name="Text Box 10"/>
          <p:cNvSpPr txBox="1">
            <a:spLocks noChangeArrowheads="1"/>
          </p:cNvSpPr>
          <p:nvPr/>
        </p:nvSpPr>
        <p:spPr bwMode="auto">
          <a:xfrm>
            <a:off x="9829800" y="5943600"/>
            <a:ext cx="5334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0.7</a:t>
            </a:r>
          </a:p>
        </p:txBody>
      </p:sp>
      <p:sp>
        <p:nvSpPr>
          <p:cNvPr id="28691" name="Text Box 10"/>
          <p:cNvSpPr txBox="1">
            <a:spLocks noChangeArrowheads="1"/>
          </p:cNvSpPr>
          <p:nvPr/>
        </p:nvSpPr>
        <p:spPr bwMode="auto">
          <a:xfrm>
            <a:off x="9829800" y="5500687"/>
            <a:ext cx="5334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0.3</a:t>
            </a:r>
          </a:p>
        </p:txBody>
      </p:sp>
      <p:graphicFrame>
        <p:nvGraphicFramePr>
          <p:cNvPr id="29" name="Table 28"/>
          <p:cNvGraphicFramePr>
            <a:graphicFrameLocks noGrp="1"/>
          </p:cNvGraphicFramePr>
          <p:nvPr>
            <p:extLst>
              <p:ext uri="{D42A27DB-BD31-4B8C-83A1-F6EECF244321}">
                <p14:modId xmlns:p14="http://schemas.microsoft.com/office/powerpoint/2010/main" val="3275707149"/>
              </p:ext>
            </p:extLst>
          </p:nvPr>
        </p:nvGraphicFramePr>
        <p:xfrm>
          <a:off x="1219200" y="4495800"/>
          <a:ext cx="2220913" cy="1844675"/>
        </p:xfrm>
        <a:graphic>
          <a:graphicData uri="http://schemas.openxmlformats.org/drawingml/2006/table">
            <a:tbl>
              <a:tblPr firstRow="1" bandRow="1">
                <a:tableStyleId>{10A1B5D5-9B99-4C35-A422-299274C87663}</a:tableStyleId>
              </a:tblPr>
              <a:tblGrid>
                <a:gridCol w="563878">
                  <a:extLst>
                    <a:ext uri="{9D8B030D-6E8A-4147-A177-3AD203B41FA5}">
                      <a16:colId xmlns:a16="http://schemas.microsoft.com/office/drawing/2014/main" val="20000"/>
                    </a:ext>
                  </a:extLst>
                </a:gridCol>
                <a:gridCol w="563878">
                  <a:extLst>
                    <a:ext uri="{9D8B030D-6E8A-4147-A177-3AD203B41FA5}">
                      <a16:colId xmlns:a16="http://schemas.microsoft.com/office/drawing/2014/main" val="20001"/>
                    </a:ext>
                  </a:extLst>
                </a:gridCol>
                <a:gridCol w="1093157">
                  <a:extLst>
                    <a:ext uri="{9D8B030D-6E8A-4147-A177-3AD203B41FA5}">
                      <a16:colId xmlns:a16="http://schemas.microsoft.com/office/drawing/2014/main" val="20002"/>
                    </a:ext>
                  </a:extLst>
                </a:gridCol>
              </a:tblGrid>
              <a:tr h="381131">
                <a:tc>
                  <a:txBody>
                    <a:bodyPr/>
                    <a:lstStyle/>
                    <a:p>
                      <a:pPr algn="ctr"/>
                      <a:r>
                        <a:rPr lang="en-US" sz="1800" b="1" i="0" u="none" baseline="0" dirty="0">
                          <a:solidFill>
                            <a:schemeClr val="tx1"/>
                          </a:solidFill>
                          <a:latin typeface="Calibri"/>
                          <a:cs typeface="Calibri"/>
                        </a:rPr>
                        <a:t>X</a:t>
                      </a:r>
                      <a:r>
                        <a:rPr lang="en-US" sz="1800" b="1" i="0" u="none" baseline="-25000" dirty="0">
                          <a:solidFill>
                            <a:schemeClr val="tx1"/>
                          </a:solidFill>
                          <a:latin typeface="Calibri"/>
                          <a:cs typeface="Calibri"/>
                        </a:rPr>
                        <a:t>t</a:t>
                      </a:r>
                      <a:r>
                        <a:rPr lang="en-US" sz="1800" b="1" baseline="-25000" dirty="0">
                          <a:solidFill>
                            <a:schemeClr val="tx1"/>
                          </a:solidFill>
                          <a:latin typeface="Calibri"/>
                          <a:cs typeface="Calibri"/>
                        </a:rPr>
                        <a:t>-1</a:t>
                      </a: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1" i="0" u="none" baseline="0" dirty="0" err="1">
                          <a:solidFill>
                            <a:schemeClr val="tx1"/>
                          </a:solidFill>
                          <a:latin typeface="Calibri"/>
                          <a:cs typeface="Calibri"/>
                        </a:rPr>
                        <a:t>X</a:t>
                      </a:r>
                      <a:r>
                        <a:rPr lang="en-US" sz="1800" b="1" i="0" u="none" baseline="-25000" dirty="0" err="1">
                          <a:solidFill>
                            <a:schemeClr val="tx1"/>
                          </a:solidFill>
                          <a:latin typeface="Calibri"/>
                          <a:cs typeface="Calibri"/>
                        </a:rPr>
                        <a:t>t</a:t>
                      </a:r>
                      <a:endParaRPr lang="en-US" sz="1800" b="1" i="0" u="none" baseline="-25000" dirty="0">
                        <a:solidFill>
                          <a:schemeClr val="tx1"/>
                        </a:solidFill>
                        <a:latin typeface="Calibri"/>
                        <a:cs typeface="Calibri"/>
                      </a:endParaRP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1" dirty="0">
                          <a:solidFill>
                            <a:schemeClr val="tx1"/>
                          </a:solidFill>
                          <a:latin typeface="Calibri"/>
                          <a:cs typeface="Calibri"/>
                        </a:rPr>
                        <a:t>P(</a:t>
                      </a:r>
                      <a:r>
                        <a:rPr lang="en-US" sz="1800" b="1" i="0" u="none" baseline="0" dirty="0">
                          <a:solidFill>
                            <a:schemeClr val="tx1"/>
                          </a:solidFill>
                          <a:latin typeface="Calibri"/>
                          <a:cs typeface="Calibri"/>
                        </a:rPr>
                        <a:t>X</a:t>
                      </a:r>
                      <a:r>
                        <a:rPr lang="en-US" sz="1800" b="1" i="0" u="none" baseline="-25000" dirty="0">
                          <a:solidFill>
                            <a:schemeClr val="tx1"/>
                          </a:solidFill>
                          <a:latin typeface="Calibri"/>
                          <a:cs typeface="Calibri"/>
                        </a:rPr>
                        <a:t>t</a:t>
                      </a:r>
                      <a:r>
                        <a:rPr lang="en-US" sz="1800" b="1" dirty="0">
                          <a:solidFill>
                            <a:schemeClr val="tx1"/>
                          </a:solidFill>
                          <a:latin typeface="Calibri"/>
                          <a:cs typeface="Calibri"/>
                        </a:rPr>
                        <a:t>|</a:t>
                      </a:r>
                      <a:r>
                        <a:rPr lang="en-US" sz="1800" b="1" i="0" u="none" baseline="0" dirty="0">
                          <a:solidFill>
                            <a:schemeClr val="tx1"/>
                          </a:solidFill>
                          <a:latin typeface="Calibri"/>
                          <a:cs typeface="Calibri"/>
                        </a:rPr>
                        <a:t>X</a:t>
                      </a:r>
                      <a:r>
                        <a:rPr lang="en-US" sz="1800" b="1" i="0" u="none" baseline="-25000" dirty="0">
                          <a:solidFill>
                            <a:schemeClr val="tx1"/>
                          </a:solidFill>
                          <a:latin typeface="Calibri"/>
                          <a:cs typeface="Calibri"/>
                        </a:rPr>
                        <a:t>t</a:t>
                      </a:r>
                      <a:r>
                        <a:rPr lang="en-US" sz="1800" b="1" baseline="-25000" dirty="0">
                          <a:solidFill>
                            <a:schemeClr val="tx1"/>
                          </a:solidFill>
                          <a:latin typeface="Calibri"/>
                          <a:cs typeface="Calibri"/>
                        </a:rPr>
                        <a:t>-1</a:t>
                      </a:r>
                      <a:r>
                        <a:rPr lang="en-US" sz="1800" b="1" dirty="0">
                          <a:solidFill>
                            <a:schemeClr val="tx1"/>
                          </a:solidFill>
                          <a:latin typeface="Calibri"/>
                          <a:cs typeface="Calibri"/>
                        </a:rPr>
                        <a:t>)</a:t>
                      </a: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0"/>
                  </a:ext>
                </a:extLst>
              </a:tr>
              <a:tr h="365886">
                <a:tc>
                  <a:txBody>
                    <a:bodyPr/>
                    <a:lstStyle/>
                    <a:p>
                      <a:pPr algn="ctr"/>
                      <a:r>
                        <a:rPr lang="en-US" sz="1800" b="0" dirty="0">
                          <a:latin typeface="Calibri"/>
                          <a:cs typeface="Calibri"/>
                        </a:rPr>
                        <a:t>sun</a:t>
                      </a: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latin typeface="Calibri"/>
                          <a:cs typeface="Calibri"/>
                        </a:rPr>
                        <a:t>sun</a:t>
                      </a: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latin typeface="Calibri"/>
                          <a:cs typeface="Calibri"/>
                        </a:rPr>
                        <a:t>0.9</a:t>
                      </a: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latin typeface="Calibri"/>
                          <a:cs typeface="Calibri"/>
                          <a:sym typeface="Symbol"/>
                        </a:rPr>
                        <a:t>sun</a:t>
                      </a:r>
                      <a:endParaRPr lang="en-US" sz="1800" b="0" dirty="0">
                        <a:latin typeface="Calibri"/>
                        <a:cs typeface="Calibri"/>
                      </a:endParaRP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latin typeface="Calibri"/>
                          <a:cs typeface="Calibri"/>
                          <a:sym typeface="Symbol"/>
                        </a:rPr>
                        <a:t>rain</a:t>
                      </a:r>
                      <a:endParaRPr lang="en-US" sz="1800" b="0" dirty="0">
                        <a:latin typeface="Calibri"/>
                        <a:cs typeface="Calibri"/>
                      </a:endParaRP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latin typeface="Calibri"/>
                          <a:cs typeface="Calibri"/>
                        </a:rPr>
                        <a:t>0.1</a:t>
                      </a: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latin typeface="Calibri"/>
                          <a:cs typeface="Calibri"/>
                          <a:sym typeface="Symbol"/>
                        </a:rPr>
                        <a:t>rain</a:t>
                      </a:r>
                      <a:endParaRPr lang="en-US" sz="1800" b="0" dirty="0">
                        <a:latin typeface="Calibri"/>
                        <a:cs typeface="Calibri"/>
                      </a:endParaRP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latin typeface="Calibri"/>
                          <a:cs typeface="Calibri"/>
                        </a:rPr>
                        <a:t>sun</a:t>
                      </a: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latin typeface="Calibri"/>
                          <a:cs typeface="Calibri"/>
                        </a:rPr>
                        <a:t>0.3</a:t>
                      </a: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latin typeface="Calibri"/>
                          <a:cs typeface="Calibri"/>
                          <a:sym typeface="Symbol"/>
                        </a:rPr>
                        <a:t>rain</a:t>
                      </a:r>
                      <a:endParaRPr lang="en-US" sz="1800" b="0" dirty="0">
                        <a:latin typeface="Calibri"/>
                        <a:cs typeface="Calibri"/>
                      </a:endParaRP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latin typeface="Calibri"/>
                          <a:cs typeface="Calibri"/>
                          <a:sym typeface="Symbol"/>
                        </a:rPr>
                        <a:t>rain</a:t>
                      </a:r>
                      <a:endParaRPr lang="en-US" sz="1800" b="0" dirty="0">
                        <a:latin typeface="Calibri"/>
                        <a:cs typeface="Calibri"/>
                      </a:endParaRP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0" dirty="0">
                          <a:latin typeface="Calibri"/>
                          <a:cs typeface="Calibri"/>
                        </a:rPr>
                        <a:t>0.7</a:t>
                      </a: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39" name="Rectangle 3"/>
          <p:cNvSpPr txBox="1">
            <a:spLocks noChangeArrowheads="1"/>
          </p:cNvSpPr>
          <p:nvPr/>
        </p:nvSpPr>
        <p:spPr bwMode="auto">
          <a:xfrm>
            <a:off x="457200" y="2819400"/>
            <a:ext cx="4724400" cy="16002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r>
              <a:rPr lang="en-US" sz="2800" dirty="0">
                <a:ea typeface="ＭＳ Ｐゴシック" pitchFamily="34" charset="-128"/>
              </a:rPr>
              <a:t>Initial distribution: 1.0 sun</a:t>
            </a:r>
          </a:p>
          <a:p>
            <a:pPr lvl="2"/>
            <a:endParaRPr lang="en-US" dirty="0">
              <a:ea typeface="ＭＳ Ｐゴシック" pitchFamily="34" charset="-128"/>
            </a:endParaRPr>
          </a:p>
          <a:p>
            <a:r>
              <a:rPr lang="en-US" sz="2800" dirty="0">
                <a:ea typeface="ＭＳ Ｐゴシック" pitchFamily="34" charset="-128"/>
              </a:rPr>
              <a:t>CPT P(</a:t>
            </a:r>
            <a:r>
              <a:rPr lang="en-US" sz="2800" dirty="0" err="1">
                <a:ea typeface="ＭＳ Ｐゴシック" pitchFamily="34" charset="-128"/>
              </a:rPr>
              <a:t>X</a:t>
            </a:r>
            <a:r>
              <a:rPr lang="en-US" sz="2800" baseline="-25000" dirty="0" err="1">
                <a:ea typeface="ＭＳ Ｐゴシック" pitchFamily="34" charset="-128"/>
              </a:rPr>
              <a:t>t</a:t>
            </a:r>
            <a:r>
              <a:rPr lang="en-US" sz="2800" dirty="0">
                <a:ea typeface="ＭＳ Ｐゴシック" pitchFamily="34" charset="-128"/>
              </a:rPr>
              <a:t> | X</a:t>
            </a:r>
            <a:r>
              <a:rPr lang="en-US" sz="2800" baseline="-25000" dirty="0">
                <a:ea typeface="ＭＳ Ｐゴシック" pitchFamily="34" charset="-128"/>
              </a:rPr>
              <a:t>t-1</a:t>
            </a:r>
            <a:r>
              <a:rPr lang="en-US" sz="2800" dirty="0">
                <a:ea typeface="ＭＳ Ｐゴシック" pitchFamily="34" charset="-128"/>
              </a:rPr>
              <a:t>):</a:t>
            </a:r>
          </a:p>
          <a:p>
            <a:pPr lvl="1"/>
            <a:endParaRPr lang="en-US" sz="2400" dirty="0">
              <a:ea typeface="ＭＳ Ｐゴシック" pitchFamily="34" charset="-128"/>
            </a:endParaRPr>
          </a:p>
          <a:p>
            <a:pPr lvl="1"/>
            <a:endParaRPr lang="en-US" sz="2400" dirty="0">
              <a:ea typeface="ＭＳ Ｐゴシック" pitchFamily="34" charset="-128"/>
            </a:endParaRPr>
          </a:p>
          <a:p>
            <a:pPr lvl="1"/>
            <a:endParaRPr lang="en-US" sz="2400" dirty="0">
              <a:ea typeface="ＭＳ Ｐゴシック" pitchFamily="34" charset="-128"/>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0" y="1143000"/>
            <a:ext cx="5298851" cy="22669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68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67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67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67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67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67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68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68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68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68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68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868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68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868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869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86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animBg="1"/>
      <p:bldP spid="28676" grpId="0" animBg="1"/>
      <p:bldP spid="28681" grpId="0"/>
      <p:bldP spid="28682" grpId="0"/>
      <p:bldP spid="28683" grpId="0"/>
      <p:bldP spid="28684" grpId="0"/>
      <p:bldP spid="28685" grpId="0" animBg="1"/>
      <p:bldP spid="28688" grpId="0"/>
      <p:bldP spid="28689" grpId="0"/>
      <p:bldP spid="28690" grpId="0"/>
      <p:bldP spid="2869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Markov Chain: Weather</a:t>
            </a:r>
          </a:p>
        </p:txBody>
      </p:sp>
      <p:sp>
        <p:nvSpPr>
          <p:cNvPr id="3" name="Content Placeholder 2"/>
          <p:cNvSpPr>
            <a:spLocks noGrp="1"/>
          </p:cNvSpPr>
          <p:nvPr>
            <p:ph idx="1"/>
          </p:nvPr>
        </p:nvSpPr>
        <p:spPr/>
        <p:txBody>
          <a:bodyPr/>
          <a:lstStyle/>
          <a:p>
            <a:r>
              <a:rPr lang="en-US" dirty="0"/>
              <a:t>Initial distribution: 1.0 sun</a:t>
            </a:r>
          </a:p>
          <a:p>
            <a:endParaRPr lang="en-US" dirty="0"/>
          </a:p>
          <a:p>
            <a:endParaRPr lang="en-US" dirty="0"/>
          </a:p>
          <a:p>
            <a:endParaRPr lang="en-US" dirty="0"/>
          </a:p>
          <a:p>
            <a:r>
              <a:rPr lang="en-US" dirty="0"/>
              <a:t>What is the probability distribution after one step?</a:t>
            </a:r>
          </a:p>
        </p:txBody>
      </p:sp>
      <p:sp>
        <p:nvSpPr>
          <p:cNvPr id="5" name="Oval 4"/>
          <p:cNvSpPr>
            <a:spLocks noChangeArrowheads="1"/>
          </p:cNvSpPr>
          <p:nvPr/>
        </p:nvSpPr>
        <p:spPr bwMode="auto">
          <a:xfrm>
            <a:off x="7529513" y="1919288"/>
            <a:ext cx="609600" cy="609600"/>
          </a:xfrm>
          <a:prstGeom prst="ellipse">
            <a:avLst/>
          </a:prstGeom>
          <a:solidFill>
            <a:schemeClr val="accent1"/>
          </a:solidFill>
          <a:ln w="28575">
            <a:solidFill>
              <a:schemeClr val="tx1"/>
            </a:solidFill>
            <a:round/>
            <a:headEnd/>
            <a:tailEnd/>
          </a:ln>
        </p:spPr>
        <p:txBody>
          <a:bodyPr wrap="none" anchor="ctr"/>
          <a:lstStyle/>
          <a:p>
            <a:pPr algn="ctr"/>
            <a:r>
              <a:rPr lang="en-US" dirty="0">
                <a:latin typeface="Calibri"/>
                <a:cs typeface="Calibri"/>
              </a:rPr>
              <a:t>rain</a:t>
            </a:r>
          </a:p>
        </p:txBody>
      </p:sp>
      <p:sp>
        <p:nvSpPr>
          <p:cNvPr id="6" name="Oval 5"/>
          <p:cNvSpPr>
            <a:spLocks noChangeArrowheads="1"/>
          </p:cNvSpPr>
          <p:nvPr/>
        </p:nvSpPr>
        <p:spPr bwMode="auto">
          <a:xfrm>
            <a:off x="8977313" y="1919288"/>
            <a:ext cx="609600" cy="609600"/>
          </a:xfrm>
          <a:prstGeom prst="ellipse">
            <a:avLst/>
          </a:prstGeom>
          <a:solidFill>
            <a:srgbClr val="FFCC00"/>
          </a:solidFill>
          <a:ln w="28575">
            <a:solidFill>
              <a:schemeClr val="tx1"/>
            </a:solidFill>
            <a:round/>
            <a:headEnd/>
            <a:tailEnd/>
          </a:ln>
        </p:spPr>
        <p:txBody>
          <a:bodyPr wrap="none" anchor="ctr"/>
          <a:lstStyle/>
          <a:p>
            <a:pPr algn="ctr"/>
            <a:r>
              <a:rPr lang="en-US">
                <a:latin typeface="Calibri"/>
                <a:cs typeface="Calibri"/>
              </a:rPr>
              <a:t>sun</a:t>
            </a:r>
          </a:p>
        </p:txBody>
      </p:sp>
      <p:cxnSp>
        <p:nvCxnSpPr>
          <p:cNvPr id="7" name="AutoShape 6"/>
          <p:cNvCxnSpPr>
            <a:cxnSpLocks noChangeShapeType="1"/>
            <a:stCxn id="5" idx="0"/>
            <a:endCxn id="6" idx="0"/>
          </p:cNvCxnSpPr>
          <p:nvPr/>
        </p:nvCxnSpPr>
        <p:spPr bwMode="auto">
          <a:xfrm rot="5400000" flipV="1">
            <a:off x="8557419" y="1181894"/>
            <a:ext cx="1588" cy="1447800"/>
          </a:xfrm>
          <a:prstGeom prst="curvedConnector3">
            <a:avLst>
              <a:gd name="adj1" fmla="val -25800009"/>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8" name="AutoShape 7"/>
          <p:cNvCxnSpPr>
            <a:cxnSpLocks noChangeShapeType="1"/>
            <a:stCxn id="6" idx="4"/>
            <a:endCxn id="5" idx="4"/>
          </p:cNvCxnSpPr>
          <p:nvPr/>
        </p:nvCxnSpPr>
        <p:spPr bwMode="auto">
          <a:xfrm rot="5400000">
            <a:off x="8557419" y="1820069"/>
            <a:ext cx="1588" cy="1447800"/>
          </a:xfrm>
          <a:prstGeom prst="curvedConnector3">
            <a:avLst>
              <a:gd name="adj1" fmla="val 28800009"/>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9" name="AutoShape 8"/>
          <p:cNvCxnSpPr>
            <a:cxnSpLocks noChangeShapeType="1"/>
            <a:stCxn id="6" idx="7"/>
            <a:endCxn id="6" idx="6"/>
          </p:cNvCxnSpPr>
          <p:nvPr/>
        </p:nvCxnSpPr>
        <p:spPr bwMode="auto">
          <a:xfrm rot="5400000" flipV="1">
            <a:off x="9434513" y="2057400"/>
            <a:ext cx="230188" cy="103187"/>
          </a:xfrm>
          <a:prstGeom prst="curvedConnector4">
            <a:avLst>
              <a:gd name="adj1" fmla="val -212417"/>
              <a:gd name="adj2" fmla="val 472306"/>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10" name="AutoShape 9"/>
          <p:cNvCxnSpPr>
            <a:cxnSpLocks noChangeShapeType="1"/>
            <a:stCxn id="5" idx="3"/>
            <a:endCxn id="5" idx="2"/>
          </p:cNvCxnSpPr>
          <p:nvPr/>
        </p:nvCxnSpPr>
        <p:spPr bwMode="auto">
          <a:xfrm rot="16200000" flipV="1">
            <a:off x="7451725" y="2287588"/>
            <a:ext cx="230187" cy="103188"/>
          </a:xfrm>
          <a:prstGeom prst="curvedConnector4">
            <a:avLst>
              <a:gd name="adj1" fmla="val -249657"/>
              <a:gd name="adj2" fmla="val 478458"/>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 name="Text Box 10"/>
          <p:cNvSpPr txBox="1">
            <a:spLocks noChangeArrowheads="1"/>
          </p:cNvSpPr>
          <p:nvPr/>
        </p:nvSpPr>
        <p:spPr bwMode="auto">
          <a:xfrm>
            <a:off x="9829800" y="1371600"/>
            <a:ext cx="5334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0.9</a:t>
            </a:r>
          </a:p>
        </p:txBody>
      </p:sp>
      <p:sp>
        <p:nvSpPr>
          <p:cNvPr id="12" name="Text Box 11"/>
          <p:cNvSpPr txBox="1">
            <a:spLocks noChangeArrowheads="1"/>
          </p:cNvSpPr>
          <p:nvPr/>
        </p:nvSpPr>
        <p:spPr bwMode="auto">
          <a:xfrm>
            <a:off x="7315200" y="2909888"/>
            <a:ext cx="5334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0.7</a:t>
            </a:r>
          </a:p>
        </p:txBody>
      </p:sp>
      <p:sp>
        <p:nvSpPr>
          <p:cNvPr id="13" name="Text Box 12"/>
          <p:cNvSpPr txBox="1">
            <a:spLocks noChangeArrowheads="1"/>
          </p:cNvSpPr>
          <p:nvPr/>
        </p:nvSpPr>
        <p:spPr bwMode="auto">
          <a:xfrm>
            <a:off x="8305800" y="1538288"/>
            <a:ext cx="5334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0.3</a:t>
            </a:r>
          </a:p>
        </p:txBody>
      </p:sp>
      <p:sp>
        <p:nvSpPr>
          <p:cNvPr id="14" name="Text Box 13"/>
          <p:cNvSpPr txBox="1">
            <a:spLocks noChangeArrowheads="1"/>
          </p:cNvSpPr>
          <p:nvPr/>
        </p:nvSpPr>
        <p:spPr bwMode="auto">
          <a:xfrm>
            <a:off x="8305800" y="3062288"/>
            <a:ext cx="5334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0.1</a:t>
            </a:r>
          </a:p>
        </p:txBody>
      </p:sp>
      <p:pic>
        <p:nvPicPr>
          <p:cNvPr id="16" name="Picture 15" descr="txp_fig"/>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066800" y="4648200"/>
            <a:ext cx="8497887" cy="781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21" descr="txp_fig.png"/>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bwMode="auto">
          <a:xfrm>
            <a:off x="3962400" y="6019800"/>
            <a:ext cx="3632200" cy="25515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7357" dir="2700000" rotWithShape="0">
                    <a:scrgbClr r="0" g="0" b="0"/>
                  </a:outerShdw>
                </a:effectLst>
              </a14:hiddenEffects>
            </a:ext>
            <a:ext uri="{31F19639-BCED-4a60-ADC4-E9642A236FB7}">
              <a14:hiddenScene3d xmlns:a14="http://schemas.microsoft.com/office/drawing/2010/main" xmlns="">
                <a:camera prst="orthographicFront">
                  <a:rot lat="0" lon="0" rev="0"/>
                </a:camera>
                <a:lightRig rig="threePt" dir="t">
                  <a:rot lat="0" lon="0" rev="0"/>
                </a:lightRig>
              </a14:hiddenScene3d>
            </a:ext>
            <a:ext uri="{E45631CC-5BF2-4c18-A39C-3461C7D3F71A}">
              <a14:hiddenSp3d xmlns:a14="http://schemas.microsoft.com/office/drawing/2010/main" xmlns="" extrusionH="457200">
                <a:contourClr>
                  <a:srgbClr val="000000"/>
                </a:contourClr>
              </a14:hiddenSp3d>
            </a:ext>
            <a:ext uri="{53640926-AAD7-44d8-BBD7-CCE9431645EC}">
              <a14:shadowObscured xmlns:a14="http://schemas.microsoft.com/office/drawing/2010/main" xmlns=""/>
            </a:ext>
          </a:extLst>
        </p:spPr>
      </p:pic>
    </p:spTree>
    <p:extLst>
      <p:ext uri="{BB962C8B-B14F-4D97-AF65-F5344CB8AC3E}">
        <p14:creationId xmlns:p14="http://schemas.microsoft.com/office/powerpoint/2010/main" val="3837708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p:txBody>
          <a:bodyPr/>
          <a:lstStyle/>
          <a:p>
            <a:r>
              <a:rPr lang="en-US">
                <a:ea typeface="ＭＳ Ｐゴシック" pitchFamily="34" charset="-128"/>
              </a:rPr>
              <a:t>Mini-Forward Algorithm</a:t>
            </a:r>
          </a:p>
        </p:txBody>
      </p:sp>
      <p:sp>
        <p:nvSpPr>
          <p:cNvPr id="29698" name="Rectangle 3"/>
          <p:cNvSpPr>
            <a:spLocks noGrp="1" noChangeArrowheads="1"/>
          </p:cNvSpPr>
          <p:nvPr>
            <p:ph idx="1"/>
          </p:nvPr>
        </p:nvSpPr>
        <p:spPr>
          <a:xfrm>
            <a:off x="457200" y="1600200"/>
            <a:ext cx="8458200" cy="4525963"/>
          </a:xfrm>
        </p:spPr>
        <p:txBody>
          <a:bodyPr/>
          <a:lstStyle/>
          <a:p>
            <a:r>
              <a:rPr lang="en-US" sz="2800" dirty="0">
                <a:ea typeface="ＭＳ Ｐゴシック" pitchFamily="34" charset="-128"/>
              </a:rPr>
              <a:t>Question: What’</a:t>
            </a:r>
            <a:r>
              <a:rPr lang="en-US" altLang="ja-JP" sz="2800" dirty="0">
                <a:ea typeface="ＭＳ Ｐゴシック" pitchFamily="34" charset="-128"/>
              </a:rPr>
              <a:t>s P(X) on some day t?</a:t>
            </a:r>
          </a:p>
        </p:txBody>
      </p:sp>
      <p:pic>
        <p:nvPicPr>
          <p:cNvPr id="10265" name="Picture 28" descr="txp_fig"/>
          <p:cNvPicPr>
            <a:picLocks noChangeAspect="1" noChangeArrowheads="1"/>
          </p:cNvPicPr>
          <p:nvPr>
            <p:custDataLst>
              <p:tags r:id="rId1"/>
            </p:custDataLst>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4343400"/>
            <a:ext cx="2605087"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66" name="Line 29"/>
          <p:cNvSpPr>
            <a:spLocks noChangeShapeType="1"/>
          </p:cNvSpPr>
          <p:nvPr/>
        </p:nvSpPr>
        <p:spPr bwMode="auto">
          <a:xfrm flipH="1" flipV="1">
            <a:off x="4114800" y="6248400"/>
            <a:ext cx="10668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0267" name="Text Box 30"/>
          <p:cNvSpPr txBox="1">
            <a:spLocks noChangeArrowheads="1"/>
          </p:cNvSpPr>
          <p:nvPr/>
        </p:nvSpPr>
        <p:spPr bwMode="auto">
          <a:xfrm>
            <a:off x="5105400" y="6324600"/>
            <a:ext cx="24384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2000" i="1" dirty="0">
                <a:solidFill>
                  <a:srgbClr val="000000"/>
                </a:solidFill>
              </a:rPr>
              <a:t>Forward simulation</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1" y="2514600"/>
            <a:ext cx="4480838" cy="2743199"/>
          </a:xfrm>
          <a:prstGeom prst="rect">
            <a:avLst/>
          </a:prstGeom>
        </p:spPr>
      </p:pic>
      <p:sp>
        <p:nvSpPr>
          <p:cNvPr id="29" name="Oval 4"/>
          <p:cNvSpPr>
            <a:spLocks noChangeArrowheads="1"/>
          </p:cNvSpPr>
          <p:nvPr/>
        </p:nvSpPr>
        <p:spPr bwMode="auto">
          <a:xfrm>
            <a:off x="5638800" y="2514600"/>
            <a:ext cx="533400" cy="533400"/>
          </a:xfrm>
          <a:prstGeom prst="ellipse">
            <a:avLst/>
          </a:prstGeom>
          <a:solidFill>
            <a:schemeClr val="bg1"/>
          </a:solidFill>
          <a:ln w="28575">
            <a:solidFill>
              <a:schemeClr val="bg1"/>
            </a:solidFill>
            <a:round/>
            <a:headEnd/>
            <a:tailEnd/>
          </a:ln>
        </p:spPr>
        <p:txBody>
          <a:bodyPr wrap="none" anchor="ctr"/>
          <a:lstStyle/>
          <a:p>
            <a:pPr algn="ctr"/>
            <a:endParaRPr lang="en-US" sz="2400" baseline="-25000">
              <a:latin typeface="Times New Roman" pitchFamily="18" charset="0"/>
              <a:cs typeface="Times New Roman" pitchFamily="18" charset="0"/>
            </a:endParaRPr>
          </a:p>
        </p:txBody>
      </p:sp>
      <p:sp>
        <p:nvSpPr>
          <p:cNvPr id="30" name="Oval 5"/>
          <p:cNvSpPr>
            <a:spLocks noChangeArrowheads="1"/>
          </p:cNvSpPr>
          <p:nvPr/>
        </p:nvSpPr>
        <p:spPr bwMode="auto">
          <a:xfrm>
            <a:off x="2438400" y="25146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2</a:t>
            </a:r>
          </a:p>
        </p:txBody>
      </p:sp>
      <p:cxnSp>
        <p:nvCxnSpPr>
          <p:cNvPr id="31" name="AutoShape 6"/>
          <p:cNvCxnSpPr>
            <a:cxnSpLocks noChangeShapeType="1"/>
            <a:stCxn id="32" idx="6"/>
            <a:endCxn id="30" idx="2"/>
          </p:cNvCxnSpPr>
          <p:nvPr/>
        </p:nvCxnSpPr>
        <p:spPr bwMode="auto">
          <a:xfrm>
            <a:off x="2071688" y="2781300"/>
            <a:ext cx="352425"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32" name="Oval 7"/>
          <p:cNvSpPr>
            <a:spLocks noChangeArrowheads="1"/>
          </p:cNvSpPr>
          <p:nvPr/>
        </p:nvSpPr>
        <p:spPr bwMode="auto">
          <a:xfrm>
            <a:off x="1524000" y="25146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1</a:t>
            </a:r>
          </a:p>
        </p:txBody>
      </p:sp>
      <p:sp>
        <p:nvSpPr>
          <p:cNvPr id="33" name="Oval 8"/>
          <p:cNvSpPr>
            <a:spLocks noChangeArrowheads="1"/>
          </p:cNvSpPr>
          <p:nvPr/>
        </p:nvSpPr>
        <p:spPr bwMode="auto">
          <a:xfrm>
            <a:off x="3352800" y="2514600"/>
            <a:ext cx="533400" cy="533400"/>
          </a:xfrm>
          <a:prstGeom prst="ellipse">
            <a:avLst/>
          </a:prstGeom>
          <a:noFill/>
          <a:ln w="28575">
            <a:solidFill>
              <a:schemeClr val="tx1"/>
            </a:solidFill>
            <a:round/>
            <a:headEnd/>
            <a:tailEnd/>
          </a:ln>
        </p:spPr>
        <p:txBody>
          <a:bodyPr wrap="none" anchor="ctr"/>
          <a:lstStyle/>
          <a:p>
            <a:pPr algn="ctr"/>
            <a:r>
              <a:rPr lang="en-US" sz="2400" i="1" dirty="0">
                <a:latin typeface="Times New Roman" pitchFamily="18" charset="0"/>
                <a:cs typeface="Times New Roman" pitchFamily="18" charset="0"/>
              </a:rPr>
              <a:t>X</a:t>
            </a:r>
            <a:r>
              <a:rPr lang="en-US" sz="2400" baseline="-25000" dirty="0">
                <a:latin typeface="Times New Roman" pitchFamily="18" charset="0"/>
                <a:cs typeface="Times New Roman" pitchFamily="18" charset="0"/>
              </a:rPr>
              <a:t>3</a:t>
            </a:r>
          </a:p>
        </p:txBody>
      </p:sp>
      <p:cxnSp>
        <p:nvCxnSpPr>
          <p:cNvPr id="34" name="AutoShape 9"/>
          <p:cNvCxnSpPr>
            <a:cxnSpLocks noChangeShapeType="1"/>
            <a:stCxn id="33" idx="6"/>
            <a:endCxn id="36" idx="2"/>
          </p:cNvCxnSpPr>
          <p:nvPr/>
        </p:nvCxnSpPr>
        <p:spPr bwMode="auto">
          <a:xfrm>
            <a:off x="3900488" y="2781300"/>
            <a:ext cx="352425"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cxnSp>
        <p:nvCxnSpPr>
          <p:cNvPr id="35" name="AutoShape 10"/>
          <p:cNvCxnSpPr>
            <a:cxnSpLocks noChangeShapeType="1"/>
            <a:stCxn id="30" idx="6"/>
            <a:endCxn id="33" idx="2"/>
          </p:cNvCxnSpPr>
          <p:nvPr/>
        </p:nvCxnSpPr>
        <p:spPr bwMode="auto">
          <a:xfrm>
            <a:off x="2986088" y="2781300"/>
            <a:ext cx="352425"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36" name="Oval 11"/>
          <p:cNvSpPr>
            <a:spLocks noChangeArrowheads="1"/>
          </p:cNvSpPr>
          <p:nvPr/>
        </p:nvSpPr>
        <p:spPr bwMode="auto">
          <a:xfrm>
            <a:off x="4267200" y="25146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4</a:t>
            </a:r>
          </a:p>
        </p:txBody>
      </p:sp>
      <p:cxnSp>
        <p:nvCxnSpPr>
          <p:cNvPr id="37" name="AutoShape 12"/>
          <p:cNvCxnSpPr>
            <a:cxnSpLocks noChangeShapeType="1"/>
            <a:stCxn id="36" idx="6"/>
            <a:endCxn id="29" idx="2"/>
          </p:cNvCxnSpPr>
          <p:nvPr/>
        </p:nvCxnSpPr>
        <p:spPr bwMode="auto">
          <a:xfrm>
            <a:off x="4814888" y="2781300"/>
            <a:ext cx="809625" cy="0"/>
          </a:xfrm>
          <a:prstGeom prst="straightConnector1">
            <a:avLst/>
          </a:prstGeom>
          <a:noFill/>
          <a:ln w="28575">
            <a:solidFill>
              <a:schemeClr val="tx1"/>
            </a:solidFill>
            <a:prstDash val="dash"/>
            <a:round/>
            <a:headEnd/>
            <a:tailEnd type="triangle" w="lg" len="lg"/>
          </a:ln>
          <a:extLst>
            <a:ext uri="{909E8E84-426E-40dd-AFC4-6F175D3DCCD1}">
              <a14:hiddenFill xmlns:a14="http://schemas.microsoft.com/office/drawing/2010/main" xmlns="">
                <a:noFill/>
              </a14:hiddenFill>
            </a:ext>
          </a:extLst>
        </p:spPr>
      </p:cxnSp>
      <p:pic>
        <p:nvPicPr>
          <p:cNvPr id="3" name="Picture 2"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1600" y="5029200"/>
            <a:ext cx="1282700" cy="382741"/>
          </a:xfrm>
          <a:prstGeom prst="rect">
            <a:avLst/>
          </a:prstGeom>
        </p:spPr>
      </p:pic>
      <p:pic>
        <p:nvPicPr>
          <p:cNvPr id="4" name="Picture 3"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9400" y="5029200"/>
            <a:ext cx="1905000" cy="643038"/>
          </a:xfrm>
          <a:prstGeom prst="rect">
            <a:avLst/>
          </a:prstGeom>
        </p:spPr>
      </p:pic>
      <p:pic>
        <p:nvPicPr>
          <p:cNvPr id="5" name="Picture 4"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38400" y="5791200"/>
            <a:ext cx="3583303" cy="685800"/>
          </a:xfrm>
          <a:prstGeom prst="rect">
            <a:avLst/>
          </a:prstGeom>
        </p:spPr>
      </p:pic>
    </p:spTree>
    <p:extLst>
      <p:ext uri="{BB962C8B-B14F-4D97-AF65-F5344CB8AC3E}">
        <p14:creationId xmlns:p14="http://schemas.microsoft.com/office/powerpoint/2010/main" val="8409934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1026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6" grpId="0" animBg="1"/>
      <p:bldP spid="10267"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a:xfrm>
            <a:off x="0" y="-38100"/>
            <a:ext cx="12192000" cy="1143000"/>
          </a:xfrm>
        </p:spPr>
        <p:txBody>
          <a:bodyPr/>
          <a:lstStyle/>
          <a:p>
            <a:r>
              <a:rPr lang="en-US" sz="4000" dirty="0">
                <a:ea typeface="ＭＳ Ｐゴシック" pitchFamily="34" charset="-128"/>
              </a:rPr>
              <a:t>Example Run of Mini-Forward Algorithm</a:t>
            </a:r>
          </a:p>
        </p:txBody>
      </p:sp>
      <p:sp>
        <p:nvSpPr>
          <p:cNvPr id="30722" name="Rectangle 3"/>
          <p:cNvSpPr>
            <a:spLocks noGrp="1" noChangeArrowheads="1"/>
          </p:cNvSpPr>
          <p:nvPr>
            <p:ph idx="1"/>
          </p:nvPr>
        </p:nvSpPr>
        <p:spPr>
          <a:xfrm>
            <a:off x="1219200" y="1219200"/>
            <a:ext cx="8229600" cy="4525963"/>
          </a:xfrm>
        </p:spPr>
        <p:txBody>
          <a:bodyPr/>
          <a:lstStyle/>
          <a:p>
            <a:pPr>
              <a:buFont typeface="Wingdings" charset="0"/>
              <a:buChar char="§"/>
              <a:defRPr/>
            </a:pPr>
            <a:r>
              <a:rPr lang="en-US" sz="2800" dirty="0"/>
              <a:t>From initial observation of sun</a:t>
            </a:r>
          </a:p>
          <a:p>
            <a:pPr lvl="1">
              <a:buFont typeface="Wingdings" charset="0"/>
              <a:buChar char="§"/>
              <a:defRPr/>
            </a:pPr>
            <a:endParaRPr lang="en-US" sz="2400" dirty="0"/>
          </a:p>
          <a:p>
            <a:pPr lvl="1">
              <a:buFont typeface="Wingdings" charset="0"/>
              <a:buChar char="§"/>
              <a:defRPr/>
            </a:pPr>
            <a:endParaRPr lang="en-US" sz="2400" dirty="0"/>
          </a:p>
          <a:p>
            <a:pPr marL="0" indent="0">
              <a:buFont typeface="Wingdings" charset="0"/>
              <a:buNone/>
              <a:defRPr/>
            </a:pPr>
            <a:r>
              <a:rPr lang="en-US" sz="2800" dirty="0"/>
              <a:t>	</a:t>
            </a:r>
          </a:p>
          <a:p>
            <a:pPr>
              <a:buFont typeface="Wingdings" charset="0"/>
              <a:buChar char="§"/>
              <a:defRPr/>
            </a:pPr>
            <a:r>
              <a:rPr lang="en-US" sz="2800" dirty="0"/>
              <a:t>From initial observation of rain</a:t>
            </a:r>
          </a:p>
          <a:p>
            <a:pPr>
              <a:buFont typeface="Wingdings" charset="0"/>
              <a:buChar char="§"/>
              <a:defRPr/>
            </a:pPr>
            <a:endParaRPr lang="en-US" sz="2800" dirty="0"/>
          </a:p>
          <a:p>
            <a:pPr>
              <a:buFont typeface="Wingdings" charset="0"/>
              <a:buChar char="§"/>
              <a:defRPr/>
            </a:pPr>
            <a:endParaRPr lang="en-US" sz="2800" dirty="0"/>
          </a:p>
          <a:p>
            <a:pPr lvl="4">
              <a:buFont typeface="Wingdings" charset="0"/>
              <a:buChar char="§"/>
              <a:defRPr/>
            </a:pPr>
            <a:endParaRPr lang="en-US" sz="1600" dirty="0"/>
          </a:p>
          <a:p>
            <a:pPr>
              <a:buFont typeface="Wingdings" charset="0"/>
              <a:buChar char="§"/>
              <a:defRPr/>
            </a:pPr>
            <a:r>
              <a:rPr lang="en-US" sz="2800" dirty="0"/>
              <a:t>From yet another initial distribution P(X</a:t>
            </a:r>
            <a:r>
              <a:rPr lang="en-US" sz="2800" baseline="-25000" dirty="0"/>
              <a:t>1</a:t>
            </a:r>
            <a:r>
              <a:rPr lang="en-US" sz="2800" dirty="0"/>
              <a:t>):</a:t>
            </a:r>
          </a:p>
        </p:txBody>
      </p:sp>
      <p:pic>
        <p:nvPicPr>
          <p:cNvPr id="30723" name="Picture 4" descr="txp_fig"/>
          <p:cNvPicPr>
            <a:picLocks noChangeAspect="1" noChangeArrowheads="1"/>
          </p:cNvPicPr>
          <p:nvPr>
            <p:custDataLst>
              <p:tags r:id="rId1"/>
            </p:custDataLst>
          </p:nvPr>
        </p:nvPicPr>
        <p:blipFill>
          <a:blip r:embed="rId14">
            <a:extLst>
              <a:ext uri="{28A0092B-C50C-407E-A947-70E740481C1C}">
                <a14:useLocalDpi xmlns:a14="http://schemas.microsoft.com/office/drawing/2010/main" val="0"/>
              </a:ext>
            </a:extLst>
          </a:blip>
          <a:srcRect/>
          <a:stretch>
            <a:fillRect/>
          </a:stretch>
        </p:blipFill>
        <p:spPr bwMode="auto">
          <a:xfrm>
            <a:off x="1681571" y="1795463"/>
            <a:ext cx="1050925" cy="795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descr="txp_fig.png"/>
          <p:cNvPicPr>
            <a:picLocks noChangeAspect="1"/>
          </p:cNvPicPr>
          <p:nvPr>
            <p:custDataLst>
              <p:tags r:id="rId2"/>
            </p:custDataLst>
          </p:nvPr>
        </p:nvPicPr>
        <p:blipFill>
          <a:blip r:embed="rId15" cstate="print">
            <a:extLst>
              <a:ext uri="{28A0092B-C50C-407E-A947-70E740481C1C}">
                <a14:useLocalDpi xmlns:a14="http://schemas.microsoft.com/office/drawing/2010/main" val="0"/>
              </a:ext>
            </a:extLst>
          </a:blip>
          <a:stretch>
            <a:fillRect/>
          </a:stretch>
        </p:blipFill>
        <p:spPr bwMode="auto">
          <a:xfrm>
            <a:off x="8598716" y="1792287"/>
            <a:ext cx="1231084" cy="795701"/>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7357" dir="2700000" rotWithShape="0">
                    <a:scrgbClr r="0" g="0" b="0"/>
                  </a:outerShdw>
                </a:effectLst>
              </a14:hiddenEffects>
            </a:ext>
            <a:ext uri="{31F19639-BCED-4a60-ADC4-E9642A236FB7}">
              <a14:hiddenScene3d xmlns:a14="http://schemas.microsoft.com/office/drawing/2010/main" xmlns="">
                <a:camera prst="orthographicFront">
                  <a:rot lat="0" lon="0" rev="0"/>
                </a:camera>
                <a:lightRig rig="threePt" dir="t">
                  <a:rot lat="0" lon="0" rev="0"/>
                </a:lightRig>
              </a14:hiddenScene3d>
            </a:ext>
            <a:ext uri="{E45631CC-5BF2-4c18-A39C-3461C7D3F71A}">
              <a14:hiddenSp3d xmlns:a14="http://schemas.microsoft.com/office/drawing/2010/main" xmlns="" extrusionH="457200">
                <a:contourClr>
                  <a:srgbClr val="000000"/>
                </a:contourClr>
              </a14:hiddenSp3d>
            </a:ext>
            <a:ext uri="{53640926-AAD7-44d8-BBD7-CCE9431645EC}">
              <a14:shadowObscured xmlns:a14="http://schemas.microsoft.com/office/drawing/2010/main" xmlns=""/>
            </a:ext>
          </a:extLst>
        </p:spPr>
      </p:pic>
      <p:sp>
        <p:nvSpPr>
          <p:cNvPr id="30725" name="AutoShape 8"/>
          <p:cNvSpPr>
            <a:spLocks noChangeArrowheads="1"/>
          </p:cNvSpPr>
          <p:nvPr/>
        </p:nvSpPr>
        <p:spPr bwMode="auto">
          <a:xfrm>
            <a:off x="7625171" y="2024063"/>
            <a:ext cx="914400" cy="304800"/>
          </a:xfrm>
          <a:prstGeom prst="rightArrow">
            <a:avLst>
              <a:gd name="adj1" fmla="val 50000"/>
              <a:gd name="adj2" fmla="val 75000"/>
            </a:avLst>
          </a:prstGeom>
          <a:solidFill>
            <a:schemeClr val="bg2"/>
          </a:solidFill>
          <a:ln w="9525">
            <a:solidFill>
              <a:schemeClr val="tx1"/>
            </a:solidFill>
            <a:miter lim="800000"/>
            <a:headEnd/>
            <a:tailEnd/>
          </a:ln>
        </p:spPr>
        <p:txBody>
          <a:bodyPr wrap="none" anchor="ctr"/>
          <a:lstStyle/>
          <a:p>
            <a:endParaRPr lang="en-US"/>
          </a:p>
        </p:txBody>
      </p:sp>
      <p:sp>
        <p:nvSpPr>
          <p:cNvPr id="30726" name="Text Box 9"/>
          <p:cNvSpPr txBox="1">
            <a:spLocks noChangeArrowheads="1"/>
          </p:cNvSpPr>
          <p:nvPr/>
        </p:nvSpPr>
        <p:spPr bwMode="auto">
          <a:xfrm>
            <a:off x="1757771" y="2589213"/>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rPr>
              <a:t>1</a:t>
            </a:r>
            <a:r>
              <a:rPr lang="en-US">
                <a:latin typeface="Times New Roman" pitchFamily="18" charset="0"/>
                <a:cs typeface="Times New Roman" pitchFamily="18" charset="0"/>
              </a:rPr>
              <a:t>)</a:t>
            </a:r>
          </a:p>
        </p:txBody>
      </p:sp>
      <p:sp>
        <p:nvSpPr>
          <p:cNvPr id="30727" name="Text Box 10"/>
          <p:cNvSpPr txBox="1">
            <a:spLocks noChangeArrowheads="1"/>
          </p:cNvSpPr>
          <p:nvPr/>
        </p:nvSpPr>
        <p:spPr bwMode="auto">
          <a:xfrm>
            <a:off x="3205571" y="2589213"/>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rPr>
              <a:t>2</a:t>
            </a:r>
            <a:r>
              <a:rPr lang="en-US">
                <a:latin typeface="Times New Roman" pitchFamily="18" charset="0"/>
                <a:cs typeface="Times New Roman" pitchFamily="18" charset="0"/>
              </a:rPr>
              <a:t>)</a:t>
            </a:r>
          </a:p>
        </p:txBody>
      </p:sp>
      <p:pic>
        <p:nvPicPr>
          <p:cNvPr id="6" name="Picture 5" descr="txp_fig.png"/>
          <p:cNvPicPr>
            <a:picLocks noChangeAspect="1"/>
          </p:cNvPicPr>
          <p:nvPr>
            <p:custDataLst>
              <p:tags r:id="rId3"/>
            </p:custDataLst>
          </p:nvPr>
        </p:nvPicPr>
        <p:blipFill>
          <a:blip r:embed="rId16" cstate="print">
            <a:extLst>
              <a:ext uri="{28A0092B-C50C-407E-A947-70E740481C1C}">
                <a14:useLocalDpi xmlns:a14="http://schemas.microsoft.com/office/drawing/2010/main" val="0"/>
              </a:ext>
            </a:extLst>
          </a:blip>
          <a:stretch>
            <a:fillRect/>
          </a:stretch>
        </p:blipFill>
        <p:spPr bwMode="auto">
          <a:xfrm>
            <a:off x="3129371" y="1792287"/>
            <a:ext cx="1050925" cy="7957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7357" dir="2700000" rotWithShape="0">
                    <a:scrgbClr r="0" g="0" b="0"/>
                  </a:outerShdw>
                </a:effectLst>
              </a14:hiddenEffects>
            </a:ext>
            <a:ext uri="{31F19639-BCED-4a60-ADC4-E9642A236FB7}">
              <a14:hiddenScene3d xmlns:a14="http://schemas.microsoft.com/office/drawing/2010/main" xmlns="">
                <a:camera prst="orthographicFront">
                  <a:rot lat="0" lon="0" rev="0"/>
                </a:camera>
                <a:lightRig rig="threePt" dir="t">
                  <a:rot lat="0" lon="0" rev="0"/>
                </a:lightRig>
              </a14:hiddenScene3d>
            </a:ext>
            <a:ext uri="{E45631CC-5BF2-4c18-A39C-3461C7D3F71A}">
              <a14:hiddenSp3d xmlns:a14="http://schemas.microsoft.com/office/drawing/2010/main" xmlns="" extrusionH="457200">
                <a:contourClr>
                  <a:srgbClr val="000000"/>
                </a:contourClr>
              </a14:hiddenSp3d>
            </a:ext>
            <a:ext uri="{53640926-AAD7-44d8-BBD7-CCE9431645EC}">
              <a14:shadowObscured xmlns:a14="http://schemas.microsoft.com/office/drawing/2010/main" xmlns=""/>
            </a:ext>
          </a:extLst>
        </p:spPr>
      </p:pic>
      <p:pic>
        <p:nvPicPr>
          <p:cNvPr id="7" name="Picture 6" descr="txp_fig.png"/>
          <p:cNvPicPr>
            <a:picLocks noChangeAspect="1"/>
          </p:cNvPicPr>
          <p:nvPr>
            <p:custDataLst>
              <p:tags r:id="rId4"/>
            </p:custDataLst>
          </p:nvPr>
        </p:nvPicPr>
        <p:blipFill>
          <a:blip r:embed="rId17" cstate="print">
            <a:extLst>
              <a:ext uri="{28A0092B-C50C-407E-A947-70E740481C1C}">
                <a14:useLocalDpi xmlns:a14="http://schemas.microsoft.com/office/drawing/2010/main" val="0"/>
              </a:ext>
            </a:extLst>
          </a:blip>
          <a:stretch>
            <a:fillRect/>
          </a:stretch>
        </p:blipFill>
        <p:spPr bwMode="auto">
          <a:xfrm>
            <a:off x="4577171" y="1792287"/>
            <a:ext cx="1230312" cy="795202"/>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7357" dir="2700000" rotWithShape="0">
                    <a:scrgbClr r="0" g="0" b="0"/>
                  </a:outerShdw>
                </a:effectLst>
              </a14:hiddenEffects>
            </a:ext>
            <a:ext uri="{31F19639-BCED-4a60-ADC4-E9642A236FB7}">
              <a14:hiddenScene3d xmlns:a14="http://schemas.microsoft.com/office/drawing/2010/main" xmlns="">
                <a:camera prst="orthographicFront">
                  <a:rot lat="0" lon="0" rev="0"/>
                </a:camera>
                <a:lightRig rig="threePt" dir="t">
                  <a:rot lat="0" lon="0" rev="0"/>
                </a:lightRig>
              </a14:hiddenScene3d>
            </a:ext>
            <a:ext uri="{E45631CC-5BF2-4c18-A39C-3461C7D3F71A}">
              <a14:hiddenSp3d xmlns:a14="http://schemas.microsoft.com/office/drawing/2010/main" xmlns="" extrusionH="457200">
                <a:contourClr>
                  <a:srgbClr val="000000"/>
                </a:contourClr>
              </a14:hiddenSp3d>
            </a:ext>
            <a:ext uri="{53640926-AAD7-44d8-BBD7-CCE9431645EC}">
              <a14:shadowObscured xmlns:a14="http://schemas.microsoft.com/office/drawing/2010/main" xmlns=""/>
            </a:ext>
          </a:extLst>
        </p:spPr>
      </p:pic>
      <p:sp>
        <p:nvSpPr>
          <p:cNvPr id="30730" name="Text Box 11"/>
          <p:cNvSpPr txBox="1">
            <a:spLocks noChangeArrowheads="1"/>
          </p:cNvSpPr>
          <p:nvPr/>
        </p:nvSpPr>
        <p:spPr bwMode="auto">
          <a:xfrm>
            <a:off x="4805771" y="2589213"/>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rPr>
              <a:t>3</a:t>
            </a:r>
            <a:r>
              <a:rPr lang="en-US">
                <a:latin typeface="Times New Roman" pitchFamily="18" charset="0"/>
                <a:cs typeface="Times New Roman" pitchFamily="18" charset="0"/>
              </a:rPr>
              <a:t>)</a:t>
            </a:r>
          </a:p>
        </p:txBody>
      </p:sp>
      <p:sp>
        <p:nvSpPr>
          <p:cNvPr id="30731" name="Text Box 12"/>
          <p:cNvSpPr txBox="1">
            <a:spLocks noChangeArrowheads="1"/>
          </p:cNvSpPr>
          <p:nvPr/>
        </p:nvSpPr>
        <p:spPr bwMode="auto">
          <a:xfrm>
            <a:off x="8768171" y="2589213"/>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sym typeface="Symbol" pitchFamily="18" charset="2"/>
              </a:rPr>
              <a:t></a:t>
            </a:r>
            <a:r>
              <a:rPr lang="en-US">
                <a:latin typeface="Times New Roman" pitchFamily="18" charset="0"/>
                <a:cs typeface="Times New Roman" pitchFamily="18" charset="0"/>
              </a:rPr>
              <a:t>)</a:t>
            </a:r>
          </a:p>
        </p:txBody>
      </p:sp>
      <p:pic>
        <p:nvPicPr>
          <p:cNvPr id="8" name="Picture 7" descr="txp_fig.png"/>
          <p:cNvPicPr>
            <a:picLocks noChangeAspect="1"/>
          </p:cNvPicPr>
          <p:nvPr>
            <p:custDataLst>
              <p:tags r:id="rId5"/>
            </p:custDataLst>
          </p:nvPr>
        </p:nvPicPr>
        <p:blipFill>
          <a:blip r:embed="rId18" cstate="print">
            <a:extLst>
              <a:ext uri="{28A0092B-C50C-407E-A947-70E740481C1C}">
                <a14:useLocalDpi xmlns:a14="http://schemas.microsoft.com/office/drawing/2010/main" val="0"/>
              </a:ext>
            </a:extLst>
          </a:blip>
          <a:stretch>
            <a:fillRect/>
          </a:stretch>
        </p:blipFill>
        <p:spPr bwMode="auto">
          <a:xfrm>
            <a:off x="6061232" y="1792287"/>
            <a:ext cx="1440365" cy="795202"/>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7357" dir="2700000" rotWithShape="0">
                    <a:scrgbClr r="0" g="0" b="0"/>
                  </a:outerShdw>
                </a:effectLst>
              </a14:hiddenEffects>
            </a:ext>
            <a:ext uri="{31F19639-BCED-4a60-ADC4-E9642A236FB7}">
              <a14:hiddenScene3d xmlns:a14="http://schemas.microsoft.com/office/drawing/2010/main" xmlns="">
                <a:camera prst="orthographicFront">
                  <a:rot lat="0" lon="0" rev="0"/>
                </a:camera>
                <a:lightRig rig="threePt" dir="t">
                  <a:rot lat="0" lon="0" rev="0"/>
                </a:lightRig>
              </a14:hiddenScene3d>
            </a:ext>
            <a:ext uri="{E45631CC-5BF2-4c18-A39C-3461C7D3F71A}">
              <a14:hiddenSp3d xmlns:a14="http://schemas.microsoft.com/office/drawing/2010/main" xmlns="" extrusionH="457200">
                <a:contourClr>
                  <a:srgbClr val="000000"/>
                </a:contourClr>
              </a14:hiddenSp3d>
            </a:ext>
            <a:ext uri="{53640926-AAD7-44d8-BBD7-CCE9431645EC}">
              <a14:shadowObscured xmlns:a14="http://schemas.microsoft.com/office/drawing/2010/main" xmlns=""/>
            </a:ext>
          </a:extLst>
        </p:spPr>
      </p:pic>
      <p:sp>
        <p:nvSpPr>
          <p:cNvPr id="30734" name="Text Box 11"/>
          <p:cNvSpPr txBox="1">
            <a:spLocks noChangeArrowheads="1"/>
          </p:cNvSpPr>
          <p:nvPr/>
        </p:nvSpPr>
        <p:spPr bwMode="auto">
          <a:xfrm>
            <a:off x="6405971" y="2586038"/>
            <a:ext cx="9144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rPr>
              <a:t>4</a:t>
            </a:r>
            <a:r>
              <a:rPr lang="en-US">
                <a:latin typeface="Times New Roman" pitchFamily="18" charset="0"/>
                <a:cs typeface="Times New Roman" pitchFamily="18" charset="0"/>
              </a:rPr>
              <a:t>)</a:t>
            </a:r>
          </a:p>
        </p:txBody>
      </p:sp>
      <p:pic>
        <p:nvPicPr>
          <p:cNvPr id="10" name="Picture 9" descr="txp_fig.png"/>
          <p:cNvPicPr>
            <a:picLocks noChangeAspect="1"/>
          </p:cNvPicPr>
          <p:nvPr>
            <p:custDataLst>
              <p:tags r:id="rId6"/>
            </p:custDataLst>
          </p:nvPr>
        </p:nvPicPr>
        <p:blipFill>
          <a:blip r:embed="rId19" cstate="print">
            <a:extLst>
              <a:ext uri="{28A0092B-C50C-407E-A947-70E740481C1C}">
                <a14:useLocalDpi xmlns:a14="http://schemas.microsoft.com/office/drawing/2010/main" val="0"/>
              </a:ext>
            </a:extLst>
          </a:blip>
          <a:stretch>
            <a:fillRect/>
          </a:stretch>
        </p:blipFill>
        <p:spPr bwMode="auto">
          <a:xfrm>
            <a:off x="1681571" y="3736975"/>
            <a:ext cx="1050925" cy="7957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7357" dir="2700000" rotWithShape="0">
                    <a:scrgbClr r="0" g="0" b="0"/>
                  </a:outerShdw>
                </a:effectLst>
              </a14:hiddenEffects>
            </a:ext>
            <a:ext uri="{31F19639-BCED-4a60-ADC4-E9642A236FB7}">
              <a14:hiddenScene3d xmlns:a14="http://schemas.microsoft.com/office/drawing/2010/main" xmlns="">
                <a:camera prst="orthographicFront">
                  <a:rot lat="0" lon="0" rev="0"/>
                </a:camera>
                <a:lightRig rig="threePt" dir="t">
                  <a:rot lat="0" lon="0" rev="0"/>
                </a:lightRig>
              </a14:hiddenScene3d>
            </a:ext>
            <a:ext uri="{E45631CC-5BF2-4c18-A39C-3461C7D3F71A}">
              <a14:hiddenSp3d xmlns:a14="http://schemas.microsoft.com/office/drawing/2010/main" xmlns="" extrusionH="457200">
                <a:contourClr>
                  <a:srgbClr val="000000"/>
                </a:contourClr>
              </a14:hiddenSp3d>
            </a:ext>
            <a:ext uri="{53640926-AAD7-44d8-BBD7-CCE9431645EC}">
              <a14:shadowObscured xmlns:a14="http://schemas.microsoft.com/office/drawing/2010/main" xmlns=""/>
            </a:ext>
          </a:extLst>
        </p:spPr>
      </p:pic>
      <p:pic>
        <p:nvPicPr>
          <p:cNvPr id="11" name="Picture 10" descr="txp_fig.png"/>
          <p:cNvPicPr>
            <a:picLocks noChangeAspect="1"/>
          </p:cNvPicPr>
          <p:nvPr>
            <p:custDataLst>
              <p:tags r:id="rId7"/>
            </p:custDataLst>
          </p:nvPr>
        </p:nvPicPr>
        <p:blipFill>
          <a:blip r:embed="rId20" cstate="print">
            <a:extLst>
              <a:ext uri="{28A0092B-C50C-407E-A947-70E740481C1C}">
                <a14:useLocalDpi xmlns:a14="http://schemas.microsoft.com/office/drawing/2010/main" val="0"/>
              </a:ext>
            </a:extLst>
          </a:blip>
          <a:stretch>
            <a:fillRect/>
          </a:stretch>
        </p:blipFill>
        <p:spPr bwMode="auto">
          <a:xfrm>
            <a:off x="3129371" y="3733800"/>
            <a:ext cx="1050925" cy="7957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7357" dir="2700000" rotWithShape="0">
                    <a:scrgbClr r="0" g="0" b="0"/>
                  </a:outerShdw>
                </a:effectLst>
              </a14:hiddenEffects>
            </a:ext>
            <a:ext uri="{31F19639-BCED-4a60-ADC4-E9642A236FB7}">
              <a14:hiddenScene3d xmlns:a14="http://schemas.microsoft.com/office/drawing/2010/main" xmlns="">
                <a:camera prst="orthographicFront">
                  <a:rot lat="0" lon="0" rev="0"/>
                </a:camera>
                <a:lightRig rig="threePt" dir="t">
                  <a:rot lat="0" lon="0" rev="0"/>
                </a:lightRig>
              </a14:hiddenScene3d>
            </a:ext>
            <a:ext uri="{E45631CC-5BF2-4c18-A39C-3461C7D3F71A}">
              <a14:hiddenSp3d xmlns:a14="http://schemas.microsoft.com/office/drawing/2010/main" xmlns="" extrusionH="457200">
                <a:contourClr>
                  <a:srgbClr val="000000"/>
                </a:contourClr>
              </a14:hiddenSp3d>
            </a:ext>
            <a:ext uri="{53640926-AAD7-44d8-BBD7-CCE9431645EC}">
              <a14:shadowObscured xmlns:a14="http://schemas.microsoft.com/office/drawing/2010/main" xmlns=""/>
            </a:ext>
          </a:extLst>
        </p:spPr>
      </p:pic>
      <p:pic>
        <p:nvPicPr>
          <p:cNvPr id="12" name="Picture 11" descr="txp_fig.png"/>
          <p:cNvPicPr>
            <a:picLocks noChangeAspect="1"/>
          </p:cNvPicPr>
          <p:nvPr>
            <p:custDataLst>
              <p:tags r:id="rId8"/>
            </p:custDataLst>
          </p:nvPr>
        </p:nvPicPr>
        <p:blipFill>
          <a:blip r:embed="rId21" cstate="print">
            <a:extLst>
              <a:ext uri="{28A0092B-C50C-407E-A947-70E740481C1C}">
                <a14:useLocalDpi xmlns:a14="http://schemas.microsoft.com/office/drawing/2010/main" val="0"/>
              </a:ext>
            </a:extLst>
          </a:blip>
          <a:stretch>
            <a:fillRect/>
          </a:stretch>
        </p:blipFill>
        <p:spPr bwMode="auto">
          <a:xfrm>
            <a:off x="4577171" y="3733800"/>
            <a:ext cx="1230312" cy="795202"/>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7357" dir="2700000" rotWithShape="0">
                    <a:scrgbClr r="0" g="0" b="0"/>
                  </a:outerShdw>
                </a:effectLst>
              </a14:hiddenEffects>
            </a:ext>
            <a:ext uri="{31F19639-BCED-4a60-ADC4-E9642A236FB7}">
              <a14:hiddenScene3d xmlns:a14="http://schemas.microsoft.com/office/drawing/2010/main" xmlns="">
                <a:camera prst="orthographicFront">
                  <a:rot lat="0" lon="0" rev="0"/>
                </a:camera>
                <a:lightRig rig="threePt" dir="t">
                  <a:rot lat="0" lon="0" rev="0"/>
                </a:lightRig>
              </a14:hiddenScene3d>
            </a:ext>
            <a:ext uri="{E45631CC-5BF2-4c18-A39C-3461C7D3F71A}">
              <a14:hiddenSp3d xmlns:a14="http://schemas.microsoft.com/office/drawing/2010/main" xmlns="" extrusionH="457200">
                <a:contourClr>
                  <a:srgbClr val="000000"/>
                </a:contourClr>
              </a14:hiddenSp3d>
            </a:ext>
            <a:ext uri="{53640926-AAD7-44d8-BBD7-CCE9431645EC}">
              <a14:shadowObscured xmlns:a14="http://schemas.microsoft.com/office/drawing/2010/main" xmlns=""/>
            </a:ext>
          </a:extLst>
        </p:spPr>
      </p:pic>
      <p:pic>
        <p:nvPicPr>
          <p:cNvPr id="14" name="Picture 13" descr="txp_fig.png"/>
          <p:cNvPicPr>
            <a:picLocks noChangeAspect="1"/>
          </p:cNvPicPr>
          <p:nvPr>
            <p:custDataLst>
              <p:tags r:id="rId9"/>
            </p:custDataLst>
          </p:nvPr>
        </p:nvPicPr>
        <p:blipFill>
          <a:blip r:embed="rId15" cstate="print">
            <a:extLst>
              <a:ext uri="{28A0092B-C50C-407E-A947-70E740481C1C}">
                <a14:useLocalDpi xmlns:a14="http://schemas.microsoft.com/office/drawing/2010/main" val="0"/>
              </a:ext>
            </a:extLst>
          </a:blip>
          <a:stretch>
            <a:fillRect/>
          </a:stretch>
        </p:blipFill>
        <p:spPr bwMode="auto">
          <a:xfrm>
            <a:off x="8598716" y="3733800"/>
            <a:ext cx="1231084" cy="795701"/>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7357" dir="2700000" rotWithShape="0">
                    <a:scrgbClr r="0" g="0" b="0"/>
                  </a:outerShdw>
                </a:effectLst>
              </a14:hiddenEffects>
            </a:ext>
            <a:ext uri="{31F19639-BCED-4a60-ADC4-E9642A236FB7}">
              <a14:hiddenScene3d xmlns:a14="http://schemas.microsoft.com/office/drawing/2010/main" xmlns="">
                <a:camera prst="orthographicFront">
                  <a:rot lat="0" lon="0" rev="0"/>
                </a:camera>
                <a:lightRig rig="threePt" dir="t">
                  <a:rot lat="0" lon="0" rev="0"/>
                </a:lightRig>
              </a14:hiddenScene3d>
            </a:ext>
            <a:ext uri="{E45631CC-5BF2-4c18-A39C-3461C7D3F71A}">
              <a14:hiddenSp3d xmlns:a14="http://schemas.microsoft.com/office/drawing/2010/main" xmlns="" extrusionH="457200">
                <a:contourClr>
                  <a:srgbClr val="000000"/>
                </a:contourClr>
              </a14:hiddenSp3d>
            </a:ext>
            <a:ext uri="{53640926-AAD7-44d8-BBD7-CCE9431645EC}">
              <a14:shadowObscured xmlns:a14="http://schemas.microsoft.com/office/drawing/2010/main" xmlns=""/>
            </a:ext>
          </a:extLst>
        </p:spPr>
      </p:pic>
      <p:sp>
        <p:nvSpPr>
          <p:cNvPr id="30739" name="AutoShape 8"/>
          <p:cNvSpPr>
            <a:spLocks noChangeArrowheads="1"/>
          </p:cNvSpPr>
          <p:nvPr/>
        </p:nvSpPr>
        <p:spPr bwMode="auto">
          <a:xfrm>
            <a:off x="7625171" y="3965575"/>
            <a:ext cx="914400" cy="304800"/>
          </a:xfrm>
          <a:prstGeom prst="rightArrow">
            <a:avLst>
              <a:gd name="adj1" fmla="val 50000"/>
              <a:gd name="adj2" fmla="val 75000"/>
            </a:avLst>
          </a:prstGeom>
          <a:solidFill>
            <a:schemeClr val="bg2"/>
          </a:solidFill>
          <a:ln w="9525">
            <a:solidFill>
              <a:schemeClr val="tx1"/>
            </a:solidFill>
            <a:miter lim="800000"/>
            <a:headEnd/>
            <a:tailEnd/>
          </a:ln>
        </p:spPr>
        <p:txBody>
          <a:bodyPr wrap="none" anchor="ctr"/>
          <a:lstStyle/>
          <a:p>
            <a:endParaRPr lang="en-US"/>
          </a:p>
        </p:txBody>
      </p:sp>
      <p:sp>
        <p:nvSpPr>
          <p:cNvPr id="30740" name="Text Box 9"/>
          <p:cNvSpPr txBox="1">
            <a:spLocks noChangeArrowheads="1"/>
          </p:cNvSpPr>
          <p:nvPr/>
        </p:nvSpPr>
        <p:spPr bwMode="auto">
          <a:xfrm>
            <a:off x="1757771" y="4422775"/>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rPr>
              <a:t>1</a:t>
            </a:r>
            <a:r>
              <a:rPr lang="en-US">
                <a:latin typeface="Times New Roman" pitchFamily="18" charset="0"/>
                <a:cs typeface="Times New Roman" pitchFamily="18" charset="0"/>
              </a:rPr>
              <a:t>)</a:t>
            </a:r>
          </a:p>
        </p:txBody>
      </p:sp>
      <p:sp>
        <p:nvSpPr>
          <p:cNvPr id="30741" name="Text Box 10"/>
          <p:cNvSpPr txBox="1">
            <a:spLocks noChangeArrowheads="1"/>
          </p:cNvSpPr>
          <p:nvPr/>
        </p:nvSpPr>
        <p:spPr bwMode="auto">
          <a:xfrm>
            <a:off x="3205571" y="4422775"/>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rPr>
              <a:t>2</a:t>
            </a:r>
            <a:r>
              <a:rPr lang="en-US">
                <a:latin typeface="Times New Roman" pitchFamily="18" charset="0"/>
                <a:cs typeface="Times New Roman" pitchFamily="18" charset="0"/>
              </a:rPr>
              <a:t>)</a:t>
            </a:r>
          </a:p>
        </p:txBody>
      </p:sp>
      <p:sp>
        <p:nvSpPr>
          <p:cNvPr id="30742" name="Text Box 11"/>
          <p:cNvSpPr txBox="1">
            <a:spLocks noChangeArrowheads="1"/>
          </p:cNvSpPr>
          <p:nvPr/>
        </p:nvSpPr>
        <p:spPr bwMode="auto">
          <a:xfrm>
            <a:off x="4805771" y="4422775"/>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rPr>
              <a:t>3</a:t>
            </a:r>
            <a:r>
              <a:rPr lang="en-US">
                <a:latin typeface="Times New Roman" pitchFamily="18" charset="0"/>
                <a:cs typeface="Times New Roman" pitchFamily="18" charset="0"/>
              </a:rPr>
              <a:t>)</a:t>
            </a:r>
          </a:p>
        </p:txBody>
      </p:sp>
      <p:sp>
        <p:nvSpPr>
          <p:cNvPr id="30743" name="Text Box 12"/>
          <p:cNvSpPr txBox="1">
            <a:spLocks noChangeArrowheads="1"/>
          </p:cNvSpPr>
          <p:nvPr/>
        </p:nvSpPr>
        <p:spPr bwMode="auto">
          <a:xfrm>
            <a:off x="8768171" y="4422775"/>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sym typeface="Symbol" pitchFamily="18" charset="2"/>
              </a:rPr>
              <a:t></a:t>
            </a:r>
            <a:r>
              <a:rPr lang="en-US">
                <a:latin typeface="Times New Roman" pitchFamily="18" charset="0"/>
                <a:cs typeface="Times New Roman" pitchFamily="18" charset="0"/>
              </a:rPr>
              <a:t>)</a:t>
            </a:r>
          </a:p>
        </p:txBody>
      </p:sp>
      <p:pic>
        <p:nvPicPr>
          <p:cNvPr id="13" name="Picture 12" descr="txp_fig.png"/>
          <p:cNvPicPr>
            <a:picLocks noChangeAspect="1"/>
          </p:cNvPicPr>
          <p:nvPr>
            <p:custDataLst>
              <p:tags r:id="rId10"/>
            </p:custDataLst>
          </p:nvPr>
        </p:nvPicPr>
        <p:blipFill>
          <a:blip r:embed="rId22" cstate="print">
            <a:extLst>
              <a:ext uri="{28A0092B-C50C-407E-A947-70E740481C1C}">
                <a14:useLocalDpi xmlns:a14="http://schemas.microsoft.com/office/drawing/2010/main" val="0"/>
              </a:ext>
            </a:extLst>
          </a:blip>
          <a:stretch>
            <a:fillRect/>
          </a:stretch>
        </p:blipFill>
        <p:spPr bwMode="auto">
          <a:xfrm>
            <a:off x="6061232" y="3733800"/>
            <a:ext cx="1440365" cy="795202"/>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7357" dir="2700000" rotWithShape="0">
                    <a:scrgbClr r="0" g="0" b="0"/>
                  </a:outerShdw>
                </a:effectLst>
              </a14:hiddenEffects>
            </a:ext>
            <a:ext uri="{31F19639-BCED-4a60-ADC4-E9642A236FB7}">
              <a14:hiddenScene3d xmlns:a14="http://schemas.microsoft.com/office/drawing/2010/main" xmlns="">
                <a:camera prst="orthographicFront">
                  <a:rot lat="0" lon="0" rev="0"/>
                </a:camera>
                <a:lightRig rig="threePt" dir="t">
                  <a:rot lat="0" lon="0" rev="0"/>
                </a:lightRig>
              </a14:hiddenScene3d>
            </a:ext>
            <a:ext uri="{E45631CC-5BF2-4c18-A39C-3461C7D3F71A}">
              <a14:hiddenSp3d xmlns:a14="http://schemas.microsoft.com/office/drawing/2010/main" xmlns="" extrusionH="457200">
                <a:contourClr>
                  <a:srgbClr val="000000"/>
                </a:contourClr>
              </a14:hiddenSp3d>
            </a:ext>
            <a:ext uri="{53640926-AAD7-44d8-BBD7-CCE9431645EC}">
              <a14:shadowObscured xmlns:a14="http://schemas.microsoft.com/office/drawing/2010/main" xmlns=""/>
            </a:ext>
          </a:extLst>
        </p:spPr>
      </p:pic>
      <p:sp>
        <p:nvSpPr>
          <p:cNvPr id="30745" name="Text Box 11"/>
          <p:cNvSpPr txBox="1">
            <a:spLocks noChangeArrowheads="1"/>
          </p:cNvSpPr>
          <p:nvPr/>
        </p:nvSpPr>
        <p:spPr bwMode="auto">
          <a:xfrm>
            <a:off x="6405971" y="4419600"/>
            <a:ext cx="9144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rPr>
              <a:t>4</a:t>
            </a:r>
            <a:r>
              <a:rPr lang="en-US">
                <a:latin typeface="Times New Roman" pitchFamily="18" charset="0"/>
                <a:cs typeface="Times New Roman" pitchFamily="18" charset="0"/>
              </a:rPr>
              <a:t>)</a:t>
            </a:r>
          </a:p>
        </p:txBody>
      </p:sp>
      <p:pic>
        <p:nvPicPr>
          <p:cNvPr id="15" name="Picture 14" descr="txp_fig.png"/>
          <p:cNvPicPr>
            <a:picLocks noChangeAspect="1"/>
          </p:cNvPicPr>
          <p:nvPr>
            <p:custDataLst>
              <p:tags r:id="rId11"/>
            </p:custDataLst>
          </p:nvPr>
        </p:nvPicPr>
        <p:blipFill>
          <a:blip r:embed="rId23" cstate="print">
            <a:extLst>
              <a:ext uri="{28A0092B-C50C-407E-A947-70E740481C1C}">
                <a14:useLocalDpi xmlns:a14="http://schemas.microsoft.com/office/drawing/2010/main" val="0"/>
              </a:ext>
            </a:extLst>
          </a:blip>
          <a:stretch>
            <a:fillRect/>
          </a:stretch>
        </p:blipFill>
        <p:spPr bwMode="auto">
          <a:xfrm>
            <a:off x="1622652" y="5565775"/>
            <a:ext cx="1321163" cy="7957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7357" dir="2700000" rotWithShape="0">
                    <a:scrgbClr r="0" g="0" b="0"/>
                  </a:outerShdw>
                </a:effectLst>
              </a14:hiddenEffects>
            </a:ext>
            <a:ext uri="{31F19639-BCED-4a60-ADC4-E9642A236FB7}">
              <a14:hiddenScene3d xmlns:a14="http://schemas.microsoft.com/office/drawing/2010/main" xmlns="">
                <a:camera prst="orthographicFront">
                  <a:rot lat="0" lon="0" rev="0"/>
                </a:camera>
                <a:lightRig rig="threePt" dir="t">
                  <a:rot lat="0" lon="0" rev="0"/>
                </a:lightRig>
              </a14:hiddenScene3d>
            </a:ext>
            <a:ext uri="{E45631CC-5BF2-4c18-A39C-3461C7D3F71A}">
              <a14:hiddenSp3d xmlns:a14="http://schemas.microsoft.com/office/drawing/2010/main" xmlns="" extrusionH="457200">
                <a:contourClr>
                  <a:srgbClr val="000000"/>
                </a:contourClr>
              </a14:hiddenSp3d>
            </a:ext>
            <a:ext uri="{53640926-AAD7-44d8-BBD7-CCE9431645EC}">
              <a14:shadowObscured xmlns:a14="http://schemas.microsoft.com/office/drawing/2010/main" xmlns=""/>
            </a:ext>
          </a:extLst>
        </p:spPr>
      </p:pic>
      <p:pic>
        <p:nvPicPr>
          <p:cNvPr id="50" name="Picture 49" descr="txp_fig.png"/>
          <p:cNvPicPr>
            <a:picLocks noChangeAspect="1"/>
          </p:cNvPicPr>
          <p:nvPr>
            <p:custDataLst>
              <p:tags r:id="rId12"/>
            </p:custDataLst>
          </p:nvPr>
        </p:nvPicPr>
        <p:blipFill>
          <a:blip r:embed="rId15" cstate="print">
            <a:extLst>
              <a:ext uri="{28A0092B-C50C-407E-A947-70E740481C1C}">
                <a14:useLocalDpi xmlns:a14="http://schemas.microsoft.com/office/drawing/2010/main" val="0"/>
              </a:ext>
            </a:extLst>
          </a:blip>
          <a:stretch>
            <a:fillRect/>
          </a:stretch>
        </p:blipFill>
        <p:spPr bwMode="auto">
          <a:xfrm>
            <a:off x="8674916" y="5562600"/>
            <a:ext cx="1231084" cy="795701"/>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7357" dir="2700000" rotWithShape="0">
                    <a:scrgbClr r="0" g="0" b="0"/>
                  </a:outerShdw>
                </a:effectLst>
              </a14:hiddenEffects>
            </a:ext>
            <a:ext uri="{31F19639-BCED-4a60-ADC4-E9642A236FB7}">
              <a14:hiddenScene3d xmlns:a14="http://schemas.microsoft.com/office/drawing/2010/main" xmlns="">
                <a:camera prst="orthographicFront">
                  <a:rot lat="0" lon="0" rev="0"/>
                </a:camera>
                <a:lightRig rig="threePt" dir="t">
                  <a:rot lat="0" lon="0" rev="0"/>
                </a:lightRig>
              </a14:hiddenScene3d>
            </a:ext>
            <a:ext uri="{E45631CC-5BF2-4c18-A39C-3461C7D3F71A}">
              <a14:hiddenSp3d xmlns:a14="http://schemas.microsoft.com/office/drawing/2010/main" xmlns="" extrusionH="457200">
                <a:contourClr>
                  <a:srgbClr val="000000"/>
                </a:contourClr>
              </a14:hiddenSp3d>
            </a:ext>
            <a:ext uri="{53640926-AAD7-44d8-BBD7-CCE9431645EC}">
              <a14:shadowObscured xmlns:a14="http://schemas.microsoft.com/office/drawing/2010/main" xmlns=""/>
            </a:ext>
          </a:extLst>
        </p:spPr>
      </p:pic>
      <p:sp>
        <p:nvSpPr>
          <p:cNvPr id="30748" name="Text Box 9"/>
          <p:cNvSpPr txBox="1">
            <a:spLocks noChangeArrowheads="1"/>
          </p:cNvSpPr>
          <p:nvPr/>
        </p:nvSpPr>
        <p:spPr bwMode="auto">
          <a:xfrm>
            <a:off x="1833971" y="6251575"/>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rPr>
              <a:t>1</a:t>
            </a:r>
            <a:r>
              <a:rPr lang="en-US">
                <a:latin typeface="Times New Roman" pitchFamily="18" charset="0"/>
                <a:cs typeface="Times New Roman" pitchFamily="18" charset="0"/>
              </a:rPr>
              <a:t>)</a:t>
            </a:r>
          </a:p>
        </p:txBody>
      </p:sp>
      <p:sp>
        <p:nvSpPr>
          <p:cNvPr id="30749" name="Text Box 12"/>
          <p:cNvSpPr txBox="1">
            <a:spLocks noChangeArrowheads="1"/>
          </p:cNvSpPr>
          <p:nvPr/>
        </p:nvSpPr>
        <p:spPr bwMode="auto">
          <a:xfrm>
            <a:off x="8844371" y="6251575"/>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sym typeface="Symbol" pitchFamily="18" charset="2"/>
              </a:rPr>
              <a:t></a:t>
            </a:r>
            <a:r>
              <a:rPr lang="en-US">
                <a:latin typeface="Times New Roman" pitchFamily="18" charset="0"/>
                <a:cs typeface="Times New Roman" pitchFamily="18" charset="0"/>
              </a:rPr>
              <a:t>)</a:t>
            </a:r>
          </a:p>
        </p:txBody>
      </p:sp>
      <p:sp>
        <p:nvSpPr>
          <p:cNvPr id="30750" name="AutoShape 8"/>
          <p:cNvSpPr>
            <a:spLocks noChangeArrowheads="1"/>
          </p:cNvSpPr>
          <p:nvPr/>
        </p:nvSpPr>
        <p:spPr bwMode="auto">
          <a:xfrm>
            <a:off x="7625171" y="5794375"/>
            <a:ext cx="914400" cy="304800"/>
          </a:xfrm>
          <a:prstGeom prst="rightArrow">
            <a:avLst>
              <a:gd name="adj1" fmla="val 50000"/>
              <a:gd name="adj2" fmla="val 75000"/>
            </a:avLst>
          </a:prstGeom>
          <a:solidFill>
            <a:schemeClr val="bg2"/>
          </a:solidFill>
          <a:ln w="9525">
            <a:solidFill>
              <a:schemeClr val="tx1"/>
            </a:solidFill>
            <a:miter lim="800000"/>
            <a:headEnd/>
            <a:tailEnd/>
          </a:ln>
        </p:spPr>
        <p:txBody>
          <a:bodyPr wrap="none" anchor="ctr"/>
          <a:lstStyle/>
          <a:p>
            <a:endParaRPr lang="en-US"/>
          </a:p>
        </p:txBody>
      </p:sp>
      <p:sp>
        <p:nvSpPr>
          <p:cNvPr id="30751" name="TextBox 15"/>
          <p:cNvSpPr txBox="1">
            <a:spLocks noChangeArrowheads="1"/>
          </p:cNvSpPr>
          <p:nvPr/>
        </p:nvSpPr>
        <p:spPr bwMode="auto">
          <a:xfrm>
            <a:off x="4119971" y="5870575"/>
            <a:ext cx="41592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a:t>
            </a:r>
          </a:p>
        </p:txBody>
      </p:sp>
      <p:sp>
        <p:nvSpPr>
          <p:cNvPr id="2" name="TextBox 1"/>
          <p:cNvSpPr txBox="1"/>
          <p:nvPr/>
        </p:nvSpPr>
        <p:spPr>
          <a:xfrm>
            <a:off x="10337800" y="6477000"/>
            <a:ext cx="1942396" cy="369332"/>
          </a:xfrm>
          <a:prstGeom prst="rect">
            <a:avLst/>
          </a:prstGeom>
          <a:noFill/>
        </p:spPr>
        <p:txBody>
          <a:bodyPr wrap="none" rtlCol="0">
            <a:spAutoFit/>
          </a:bodyPr>
          <a:lstStyle/>
          <a:p>
            <a:r>
              <a:rPr lang="en-US" dirty="0">
                <a:solidFill>
                  <a:srgbClr val="FF0000"/>
                </a:solidFill>
                <a:latin typeface="Calibri"/>
                <a:cs typeface="Calibri"/>
              </a:rPr>
              <a:t>[Demo: L13D1,2,3]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7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7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7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7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722">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07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74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07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074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073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074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0722">
                                            <p:txEl>
                                              <p:pRg st="8" end="8"/>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074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075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075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50"/>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07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animBg="1"/>
      <p:bldP spid="30727" grpId="0"/>
      <p:bldP spid="30730" grpId="0"/>
      <p:bldP spid="30731" grpId="0"/>
      <p:bldP spid="30734" grpId="0"/>
      <p:bldP spid="30739" grpId="0" animBg="1"/>
      <p:bldP spid="30740" grpId="0"/>
      <p:bldP spid="30741" grpId="0"/>
      <p:bldP spid="30742" grpId="0"/>
      <p:bldP spid="30743" grpId="0"/>
      <p:bldP spid="30745" grpId="0"/>
      <p:bldP spid="30748" grpId="0"/>
      <p:bldP spid="30749" grpId="0"/>
      <p:bldP spid="30750" grpId="0" animBg="1"/>
      <p:bldP spid="30751" grpId="0"/>
    </p:bldLst>
  </p:timing>
</p:sld>
</file>

<file path=ppt/tags/tag1.xml><?xml version="1.0" encoding="utf-8"?>
<p:tagLst xmlns:a="http://schemas.openxmlformats.org/drawingml/2006/main" xmlns:r="http://schemas.openxmlformats.org/officeDocument/2006/relationships" xmlns:p="http://schemas.openxmlformats.org/presentationml/2006/main">
  <p:tag name="DEFAULTFONTSIZE" val="10"/>
  <p:tag name="DEFAULTWIDTH" val="385"/>
  <p:tag name="DEFAULTHEIGHT" val="283"/>
  <p:tag name="FIRSTPABBEEL@W80480ZJATPT3PP7" val="4106"/>
</p:tagLst>
</file>

<file path=ppt/tags/tag10.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def\argmax{\mathop{\rm arg\,max}}&#10;\begin{document}&#10;\begin{eqnarray*}&#10;P(X_2 = \mbox{sun}) = &amp;&amp; \textcolor{YellowOrange}{P(X_2 = \mbox{sun} | X_1 = \mbox{sun}) P(X_1 = \mbox{sun})}+\\&#10;                      &amp;&amp; \textcolor{RoyalBlue}{P(X_2 = \mbox{sun} | X_1 = \mbox{rain}) P(X_1 = \mbox{rain})}&#10;\end{eqnarray*}&#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16m"/>
  <p:tag name="ORIGWIDTH" val="566"/>
  <p:tag name="PICTUREFILESIZE" val="63612"/>
</p:tagLst>
</file>

<file path=ppt/tags/tag1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YellowOrange}{0.9 \cdot 1.0}+ \textcolor{RoyalBlue}{0.3 \cdot 0.0} = 0.9&#10;\]&#10;\end{document}&#10;"/>
  <p:tag name="FILENAME" val="txp_fig"/>
  <p:tag name="FORMAT" val="png16m"/>
  <p:tag name="RES" val="1200"/>
  <p:tag name="BLEND" val="0"/>
  <p:tag name="TRANSPARENT" val="0"/>
  <p:tag name="TBUG" val="0"/>
  <p:tag name="ALLOWFS" val="0"/>
  <p:tag name="ORIGWIDTH" val="242"/>
  <p:tag name="PICTUREFILESIZE" val="15013"/>
</p:tagLst>
</file>

<file path=ppt/tags/tag12.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begin{document}&#10;\[&#10;\textcolor{BrickRed}{P(x_1)} = \mbox{known}&#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16m"/>
  <p:tag name="ORIGWIDTH" val="152"/>
  <p:tag name="PICTUREFILESIZE" val="11167"/>
</p:tagLst>
</file>

<file path=ppt/tags/tag13.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def\argmax{\mathop{\rm arg\,max}}&#10;\begin{document}&#10;\[&#10;\left&lt;&#10;\begin{array}{c}&#10;\textcolor{YellowOrange}{1.0}\\&#10;\textcolor{RoyalBlue}{0.0}&#10;\end{array}&#10;\right&gt;&#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16m"/>
  <p:tag name="ORIGWIDTH" val="70"/>
  <p:tag name="PICTUREFILESIZE" val="12190"/>
</p:tagLst>
</file>

<file path=ppt/tags/tag1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75}\\&#10;\textcolor{RoyalBlue}{0.25}&#10;\end{array}&#10;\right&gt;&#10;\]&#10;\end{document}&#10;"/>
  <p:tag name="FILENAME" val="txp_fig"/>
  <p:tag name="FORMAT" val="png16m"/>
  <p:tag name="RES" val="1200"/>
  <p:tag name="BLEND" val="0"/>
  <p:tag name="TRANSPARENT" val="0"/>
  <p:tag name="TBUG" val="0"/>
  <p:tag name="ALLOWFS" val="0"/>
  <p:tag name="ORIGWIDTH" val="82"/>
  <p:tag name="PICTUREFILESIZE" val="15321"/>
</p:tagLst>
</file>

<file path=ppt/tags/tag1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9}\\&#10;\textcolor{RoyalBlue}{0.1}&#10;\end{array}&#10;\right&gt;&#10;\]&#10;\end{document}&#10;"/>
  <p:tag name="FILENAME" val="txp_fig"/>
  <p:tag name="FORMAT" val="png16m"/>
  <p:tag name="RES" val="1200"/>
  <p:tag name="BLEND" val="0"/>
  <p:tag name="TRANSPARENT" val="0"/>
  <p:tag name="TBUG" val="0"/>
  <p:tag name="ALLOWFS" val="0"/>
  <p:tag name="ORIGWIDTH" val="70"/>
  <p:tag name="PICTUREFILESIZE" val="12740"/>
</p:tagLst>
</file>

<file path=ppt/tags/tag1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84}\\&#10;\textcolor{RoyalBlue}{0.16}&#10;\end{array}&#10;\right&gt;&#10;\]&#10;\end{document}&#10;"/>
  <p:tag name="FILENAME" val="txp_fig"/>
  <p:tag name="FORMAT" val="png16m"/>
  <p:tag name="RES" val="1200"/>
  <p:tag name="BLEND" val="0"/>
  <p:tag name="TRANSPARENT" val="0"/>
  <p:tag name="TBUG" val="0"/>
  <p:tag name="ALLOWFS" val="0"/>
  <p:tag name="ORIGWIDTH" val="82"/>
  <p:tag name="PICTUREFILESIZE" val="15467"/>
</p:tagLst>
</file>

<file path=ppt/tags/tag1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804}\\&#10;\textcolor{RoyalBlue}{0.196}&#10;\end{array}&#10;\right&gt;&#10;\]&#10;\end{document}&#10;"/>
  <p:tag name="FILENAME" val="txp_fig"/>
  <p:tag name="FORMAT" val="png16m"/>
  <p:tag name="RES" val="1200"/>
  <p:tag name="BLEND" val="0"/>
  <p:tag name="TRANSPARENT" val="0"/>
  <p:tag name="TBUG" val="0"/>
  <p:tag name="ALLOWFS" val="0"/>
  <p:tag name="ORIGWIDTH" val="96"/>
  <p:tag name="PICTUREFILESIZE" val="17872"/>
</p:tagLst>
</file>

<file path=ppt/tags/tag1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0}\\&#10;\textcolor{RoyalBlue}{1.0}&#10;\end{array}&#10;\right&gt;&#10;\]&#10;\end{document}&#10;"/>
  <p:tag name="FILENAME" val="txp_fig"/>
  <p:tag name="FORMAT" val="png16m"/>
  <p:tag name="RES" val="1200"/>
  <p:tag name="BLEND" val="0"/>
  <p:tag name="TRANSPARENT" val="0"/>
  <p:tag name="TBUG" val="0"/>
  <p:tag name="ALLOWFS" val="0"/>
  <p:tag name="ORIGWIDTH" val="70"/>
  <p:tag name="PICTUREFILESIZE" val="12256"/>
</p:tagLst>
</file>

<file path=ppt/tags/tag1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3}\\&#10;\textcolor{RoyalBlue}{0.7}&#10;\end{array}&#10;\right&gt;&#10;\]&#10;\end{document}&#10;"/>
  <p:tag name="FILENAME" val="txp_fig"/>
  <p:tag name="FORMAT" val="png16m"/>
  <p:tag name="RES" val="1200"/>
  <p:tag name="BLEND" val="0"/>
  <p:tag name="TRANSPARENT" val="0"/>
  <p:tag name="TBUG" val="0"/>
  <p:tag name="ALLOWFS" val="0"/>
  <p:tag name="ORIGWIDTH" val="70"/>
  <p:tag name="PICTUREFILESIZE" val="12915"/>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P(x | y) = \frac{P(x, y)}{P(y)}&#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mono"/>
  <p:tag name="ORIGWIDTH" val="164"/>
  <p:tag name="PICTUREFILESIZE" val="13149"/>
</p:tagLst>
</file>

<file path=ppt/tags/tag2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48}\\&#10;\textcolor{RoyalBlue}{0.52}&#10;\end{array}&#10;\right&gt;&#10;\]&#10;\end{document}&#10;"/>
  <p:tag name="FILENAME" val="txp_fig"/>
  <p:tag name="FORMAT" val="png16m"/>
  <p:tag name="RES" val="1200"/>
  <p:tag name="BLEND" val="0"/>
  <p:tag name="TRANSPARENT" val="0"/>
  <p:tag name="TBUG" val="0"/>
  <p:tag name="ALLOWFS" val="0"/>
  <p:tag name="ORIGWIDTH" val="82"/>
  <p:tag name="PICTUREFILESIZE" val="15845"/>
</p:tagLst>
</file>

<file path=ppt/tags/tag2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75}\\&#10;\textcolor{RoyalBlue}{0.25}&#10;\end{array}&#10;\right&gt;&#10;\]&#10;\end{document}&#10;"/>
  <p:tag name="FILENAME" val="txp_fig"/>
  <p:tag name="FORMAT" val="png16m"/>
  <p:tag name="RES" val="1200"/>
  <p:tag name="BLEND" val="0"/>
  <p:tag name="TRANSPARENT" val="0"/>
  <p:tag name="TBUG" val="0"/>
  <p:tag name="ALLOWFS" val="0"/>
  <p:tag name="ORIGWIDTH" val="82"/>
  <p:tag name="PICTUREFILESIZE" val="15321"/>
</p:tagLst>
</file>

<file path=ppt/tags/tag2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588}\\&#10;\textcolor{RoyalBlue}{0.412}&#10;\end{array}&#10;\right&gt;&#10;\]&#10;\end{document}&#10;"/>
  <p:tag name="FILENAME" val="txp_fig"/>
  <p:tag name="FORMAT" val="png16m"/>
  <p:tag name="RES" val="1200"/>
  <p:tag name="BLEND" val="0"/>
  <p:tag name="TRANSPARENT" val="0"/>
  <p:tag name="TBUG" val="0"/>
  <p:tag name="ALLOWFS" val="0"/>
  <p:tag name="ORIGWIDTH" val="96"/>
  <p:tag name="PICTUREFILESIZE" val="17488"/>
</p:tagLst>
</file>

<file path=ppt/tags/tag2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p}\\&#10;\textcolor{RoyalBlue}{1-p}&#10;\end{array}&#10;\right&gt;&#10;\]&#10;\end{document}&#10;"/>
  <p:tag name="FILENAME" val="txp_fig"/>
  <p:tag name="FORMAT" val="png16m"/>
  <p:tag name="RES" val="1200"/>
  <p:tag name="BLEND" val="0"/>
  <p:tag name="TRANSPARENT" val="0"/>
  <p:tag name="TBUG" val="0"/>
  <p:tag name="ALLOWFS" val="0"/>
  <p:tag name="ORIGWIDTH" val="88"/>
  <p:tag name="PICTUREFILESIZE" val="12639"/>
</p:tagLst>
</file>

<file path=ppt/tags/tag2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75}\\&#10;\textcolor{RoyalBlue}{0.25}&#10;\end{array}&#10;\right&gt;&#10;\]&#10;\end{document}&#10;"/>
  <p:tag name="FILENAME" val="txp_fig"/>
  <p:tag name="FORMAT" val="png16m"/>
  <p:tag name="RES" val="1200"/>
  <p:tag name="BLEND" val="0"/>
  <p:tag name="TRANSPARENT" val="0"/>
  <p:tag name="TBUG" val="0"/>
  <p:tag name="ALLOWFS" val="0"/>
  <p:tag name="ORIGWIDTH" val="82"/>
  <p:tag name="PICTUREFILESIZE" val="15321"/>
</p:tagLst>
</file>

<file path=ppt/tags/tag2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P(X_1)&#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mono"/>
  <p:tag name="ORIGWIDTH" val="61"/>
  <p:tag name="PICTUREFILESIZE" val="3608"/>
</p:tagLst>
</file>

<file path=ppt/tags/tag2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P(X_1 | e_1)&#10;\]&#10;\end{document}&#10;"/>
  <p:tag name="FILENAME" val="txp_fig"/>
  <p:tag name="FORMAT" val="pngmono"/>
  <p:tag name="RES" val="1200"/>
  <p:tag name="BLEND" val="0"/>
  <p:tag name="TRANSPARENT" val="0"/>
  <p:tag name="TBUG" val="0"/>
  <p:tag name="ALLOWFS" val="0"/>
  <p:tag name="MAGNIFICATION" val="1350"/>
  <p:tag name="ORIGWIDTH" val="88"/>
  <p:tag name="PICTUREFILESIZE" val="4833"/>
</p:tagLst>
</file>

<file path=ppt/tags/tag2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P(X_2)&#10;\]&#10;\end{document}&#10;"/>
  <p:tag name="FILENAME" val="txp_fig"/>
  <p:tag name="FORMAT" val="pngmono"/>
  <p:tag name="RES" val="1200"/>
  <p:tag name="BLEND" val="0"/>
  <p:tag name="TRANSPARENT" val="0"/>
  <p:tag name="TBUG" val="0"/>
  <p:tag name="ALLOWFS" val="0"/>
  <p:tag name="MAGNIFICATION" val="1351"/>
  <p:tag name="ORIGWIDTH" val="61"/>
  <p:tag name="PICTUREFILESIZE" val="4054"/>
</p:tagLst>
</file>

<file path=ppt/tags/tag2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P(x_1 | e_1) = P(x_1, e_1) / P(e_1)&#10;\]&#10;\end{document}&#10;"/>
  <p:tag name="FILENAME" val="txp_fig"/>
  <p:tag name="FORMAT" val="pngmono"/>
  <p:tag name="RES" val="1200"/>
  <p:tag name="BLEND" val="0"/>
  <p:tag name="TRANSPARENT" val="0"/>
  <p:tag name="TBUG" val="0"/>
  <p:tag name="ALLOWFS" val="0"/>
  <p:tag name="MAGNIFICATION" val="886"/>
  <p:tag name="ORIGWIDTH" val="269"/>
  <p:tag name="PICTUREFILESIZE" val="11776"/>
</p:tagLst>
</file>

<file path=ppt/tags/tag2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 P(x_1) P(e_1 | x_1)&#10;\]&#10;\end{document}&#10;"/>
  <p:tag name="FILENAME" val="txp_fig"/>
  <p:tag name="FORMAT" val="pngmono"/>
  <p:tag name="RES" val="1200"/>
  <p:tag name="BLEND" val="0"/>
  <p:tag name="TRANSPARENT" val="0"/>
  <p:tag name="TBUG" val="0"/>
  <p:tag name="ALLOWFS" val="0"/>
  <p:tag name="MAGNIFICATION" val="886"/>
  <p:tag name="ORIGWIDTH" val="165"/>
  <p:tag name="PICTUREFILESIZE" val="8130"/>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P(x, y) = P(x | y) P(y)&#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mono"/>
  <p:tag name="ORIGWIDTH" val="208"/>
  <p:tag name="PICTUREFILESIZE" val="10456"/>
</p:tagLst>
</file>

<file path=ppt/tags/tag3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 \propto_{X_1} P(x_1, e_1)&#10;\]&#10;\end{document}&#10;"/>
  <p:tag name="FILENAME" val="txp_fig"/>
  <p:tag name="FORMAT" val="pngmono"/>
  <p:tag name="RES" val="1200"/>
  <p:tag name="BLEND" val="0"/>
  <p:tag name="TRANSPARENT" val="0"/>
  <p:tag name="TBUG" val="0"/>
  <p:tag name="ALLOWFS" val="0"/>
  <p:tag name="MAGNIFICATION" val="886"/>
  <p:tag name="ORIGWIDTH" val="133"/>
  <p:tag name="PICTUREFILESIZE" val="7274"/>
</p:tagLst>
</file>

<file path=ppt/tags/tag3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P(x_2) = \sum_{x_1} P(x_1, x_2)&#10;\]&#10;\end{document}&#10;"/>
  <p:tag name="FILENAME" val="txp_fig"/>
  <p:tag name="FORMAT" val="pngmono"/>
  <p:tag name="RES" val="1200"/>
  <p:tag name="BLEND" val="0"/>
  <p:tag name="TRANSPARENT" val="0"/>
  <p:tag name="TBUG" val="0"/>
  <p:tag name="ALLOWFS" val="0"/>
  <p:tag name="MAGNIFICATION" val="886"/>
  <p:tag name="ORIGWIDTH" val="205"/>
  <p:tag name="PICTUREFILESIZE" val="12695"/>
</p:tagLst>
</file>

<file path=ppt/tags/tag3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 \sum_{x_1} P(x_1) P(x_2 | x_1)&#10;\]&#10;\end{document}&#10;"/>
  <p:tag name="FILENAME" val="txp_fig"/>
  <p:tag name="FORMAT" val="pngmono"/>
  <p:tag name="RES" val="1200"/>
  <p:tag name="BLEND" val="0"/>
  <p:tag name="TRANSPARENT" val="0"/>
  <p:tag name="TBUG" val="0"/>
  <p:tag name="ALLOWFS" val="0"/>
  <p:tag name="MAGNIFICATION" val="886"/>
  <p:tag name="ORIGWIDTH" val="196"/>
  <p:tag name="PICTUREFILESIZE" val="12778"/>
</p:tagLst>
</file>

<file path=ppt/tags/tag3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begin{document}&#10;\[&#10;\textcolor{BrickRed}{B(X_t) = P(X_{t}|e_{1:t})}&#10;\]&#10;\end{document}&#10;"/>
  <p:tag name="FILENAME" val="txp_fig"/>
  <p:tag name="FORMAT" val="png16m"/>
  <p:tag name="RES" val="1200"/>
  <p:tag name="BLEND" val="0"/>
  <p:tag name="TRANSPARENT" val="0"/>
  <p:tag name="TBUG" val="0"/>
  <p:tag name="ALLOWFS" val="0"/>
  <p:tag name="ORIGWIDTH" val="187"/>
  <p:tag name="PICTUREFILESIZE" val="14201"/>
</p:tagLst>
</file>

<file path=ppt/tags/tag34.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begin{document}&#10;\[&#10;\textcolor{BrickRed}{B(X)} \propto \textcolor{Orange}{P(e| X)} \textcolor{OliveGreen}{B'(X)}&#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16m"/>
  <p:tag name="ORIGWIDTH" val="211"/>
  <p:tag name="PICTUREFILESIZE" val="19959"/>
</p:tagLst>
</file>

<file path=ppt/tags/tag35.xml><?xml version="1.0" encoding="utf-8"?>
<p:tagLst xmlns:a="http://schemas.openxmlformats.org/drawingml/2006/main" xmlns:r="http://schemas.openxmlformats.org/officeDocument/2006/relationships" xmlns:p="http://schemas.openxmlformats.org/presentationml/2006/main">
  <p:tag name="SOURCE" val="\documentclass{slides}\pagestyle{empty}&#10;\def\argmax{\mathop{\rm arg\,max}}&#10;\begin{document}&#10;\[&#10;= \sum_{x_{t-1}} P(x_{t-1}, x_t, e_{1:t})&#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mono"/>
  <p:tag name="ORIGWIDTH" val="210"/>
  <p:tag name="PICTUREFILESIZE" val="11969"/>
</p:tagLst>
</file>

<file path=ppt/tags/tag3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P(x_t | e_{1:t}) \propto_X \textcolor{BrickRed}{P(x_t, e_{1:t})}&#10;\]&#10;\end{document}&#10;"/>
  <p:tag name="FILENAME" val="txp_fig"/>
  <p:tag name="FORMAT" val="png16m"/>
  <p:tag name="RES" val="1200"/>
  <p:tag name="BLEND" val="0"/>
  <p:tag name="TRANSPARENT" val="0"/>
  <p:tag name="TBUG" val="0"/>
  <p:tag name="ALLOWFS" val="0"/>
  <p:tag name="MAGNIFICATION" val="1183"/>
  <p:tag name="ORIGWIDTH" val="231"/>
  <p:tag name="PICTUREFILESIZE" val="19653"/>
</p:tagLst>
</file>

<file path=ppt/tags/tag37.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def\argmax{\mathop{\rm arg\,max}}&#10;\begin{document}&#10;\[&#10;= \sum_{x_{t-1}} \textcolor{BrickRed}{P(x_{t-1}, e_{1:t-1})} P(x_t | x_{t-1}) P(e_t | x_t)&#10;\]&#10;\end{document}&#10;"/>
  <p:tag name="EXTERNALNAME" val="txp_fig"/>
  <p:tag name="BLEND" val="False"/>
  <p:tag name="TRANSPARENT" val="False"/>
  <p:tag name="KEEPFILES" val="False"/>
  <p:tag name="DEBUGPAUSE" val="False"/>
  <p:tag name="RESOLUTION" val="1200"/>
  <p:tag name="TIMEOUT" val="(none)"/>
  <p:tag name="BOXWIDTH" val="563"/>
  <p:tag name="BOXHEIGHT" val="414"/>
  <p:tag name="BOXFONT" val="10"/>
  <p:tag name="BOXWRAP" val="False"/>
  <p:tag name="WORKAROUNDTRANSPARENCYBUG" val="False"/>
  <p:tag name="ALLOWFONTSUBSTITUTION" val="False"/>
  <p:tag name="BITMAPFORMAT" val="png16m"/>
  <p:tag name="ORIGWIDTH" val="385"/>
  <p:tag name="PICTUREFILESIZE" val="35871"/>
</p:tagLst>
</file>

<file path=ppt/tags/tag38.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def\argmax{\mathop{\rm arg\,max}}&#10;\begin{document}&#10;\[&#10;= P(e_t | x_t) \sum_{x_{t-1}} P(x_t | x_{t-1})  \textcolor{BrickRed}{P(x_{t-1}, e_{1:t-1})}&#10;\]&#10;\end{document}&#10;"/>
  <p:tag name="EXTERNALNAME" val="txp_fig"/>
  <p:tag name="BLEND" val="False"/>
  <p:tag name="TRANSPARENT" val="False"/>
  <p:tag name="KEEPFILES" val="False"/>
  <p:tag name="DEBUGPAUSE" val="False"/>
  <p:tag name="RESOLUTION" val="1200"/>
  <p:tag name="TIMEOUT" val="(none)"/>
  <p:tag name="BOXWIDTH" val="563"/>
  <p:tag name="BOXHEIGHT" val="414"/>
  <p:tag name="BOXFONT" val="10"/>
  <p:tag name="BOXWRAP" val="False"/>
  <p:tag name="WORKAROUNDTRANSPARENCYBUG" val="False"/>
  <p:tag name="ALLOWFONTSUBSTITUTION" val="False"/>
  <p:tag name="BITMAPFORMAT" val="png16m"/>
  <p:tag name="ORIGWIDTH" val="389"/>
  <p:tag name="PICTUREFILESIZE" val="36054"/>
</p:tagLst>
</file>

<file path=ppt/tags/tag3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B_t(X) = P(X_t | e_{1:t})&#10;\]&#10;\end{document}&#10;"/>
  <p:tag name="FILENAME" val="txp_fig"/>
  <p:tag name="FORMAT" val="png16m"/>
  <p:tag name="RES" val="1200"/>
  <p:tag name="BLEND" val="0"/>
  <p:tag name="TRANSPARENT" val="0"/>
  <p:tag name="TBUG" val="0"/>
  <p:tag name="ALLOWFS" val="0"/>
  <p:tag name="MAGNIFICATION" val="1182"/>
  <p:tag name="ORIGWIDTH" val="188"/>
  <p:tag name="PICTUREFILESIZE" val="14132"/>
</p:tagLst>
</file>

<file path=ppt/tags/tag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forall x,y: P(x, y) = P(x) P(y)&#10;\]&#10;\end{document}&#10;"/>
  <p:tag name="FILENAME" val="txp_fig"/>
  <p:tag name="FORMAT" val="pngmono"/>
  <p:tag name="RES" val="1200"/>
  <p:tag name="BLEND" val="0"/>
  <p:tag name="TRANSPARENT" val="0"/>
  <p:tag name="TBUG" val="0"/>
  <p:tag name="ALLOWFS" val="0"/>
  <p:tag name="ORIGWIDTH" val="254"/>
  <p:tag name="PICTUREFILESIZE" val="12424"/>
</p:tagLst>
</file>

<file path=ppt/tags/tag4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begin{document}&#10;\[&#10;\textcolor{OliveGreen}{P(x_{t}|e_{1:t-1})} = \sum_{x_{t-1}}  \textcolor{BrickRed}{P(x_{t-1}|e_{1:t-1})} \cdot P(x_{t}| x_{t-1})&#10;\]&#10;\end{document}&#10;"/>
  <p:tag name="FILENAME" val="txp_fig"/>
  <p:tag name="FORMAT" val="png16m"/>
  <p:tag name="RES" val="1200"/>
  <p:tag name="BLEND" val="0"/>
  <p:tag name="TRANSPARENT" val="0"/>
  <p:tag name="TBUG" val="0"/>
  <p:tag name="ALLOWFS" val="0"/>
  <p:tag name="ORIGWIDTH" val="443"/>
  <p:tag name="PICTUREFILESIZE" val="40221"/>
</p:tagLst>
</file>

<file path=ppt/tags/tag4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begin{document}&#10;\[&#10;\textcolor{BrickRed}{P(x_{t}|e_{1:t})} \propto_X \textcolor{OliveGreen}{P(x_{t}|e_{1:t-1})}\cdot P(e_{t}| x_{t}) &#10;\]&#10;\end{document}&#10;"/>
  <p:tag name="FILENAME" val="txp_fig"/>
  <p:tag name="FORMAT" val="png16m"/>
  <p:tag name="RES" val="1200"/>
  <p:tag name="BLEND" val="0"/>
  <p:tag name="TRANSPARENT" val="0"/>
  <p:tag name="TBUG" val="0"/>
  <p:tag name="ALLOWFS" val="0"/>
  <p:tag name="ORIGWIDTH" val="343"/>
  <p:tag name="PICTUREFILESIZE" val="28347"/>
</p:tagLst>
</file>

<file path=ppt/tags/tag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forall x,y,z : P(x, y | z) = P(x | z) P(y | z)&#10;\]&#10;\end{document}&#10;"/>
  <p:tag name="FILENAME" val="txp_fig"/>
  <p:tag name="FORMAT" val="pngmono"/>
  <p:tag name="RES" val="1200"/>
  <p:tag name="BLEND" val="0"/>
  <p:tag name="TRANSPARENT" val="0"/>
  <p:tag name="TBUG" val="0"/>
  <p:tag name="ALLOWFS" val="0"/>
  <p:tag name="ORIGWIDTH" val="324"/>
  <p:tag name="PICTUREFILESIZE" val="17943"/>
</p:tagLst>
</file>

<file path=ppt/tags/tag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newcommand{\indep}{{\;\bot\!\!\!\!\!\!\bot\;}} &#10;\begin{document}&#10;\[&#10;X \indep Y | Z&#10;\]&#10;\end{document}&#10;"/>
  <p:tag name="FILENAME" val="txp_fig"/>
  <p:tag name="FORMAT" val="pngmono"/>
  <p:tag name="RES" val="1200"/>
  <p:tag name="BLEND" val="0"/>
  <p:tag name="TRANSPARENT" val="0"/>
  <p:tag name="TBUG" val="0"/>
  <p:tag name="ALLOWFS" val="0"/>
  <p:tag name="ORIGWIDTH" val="80"/>
  <p:tag name="PICTUREFILESIZE" val="3802"/>
</p:tagLst>
</file>

<file path=ppt/tags/tag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begin{eqnarray*}&#10;P(X_1, X_2, \ldots X_n) &amp; = &amp; P(X_1) P(X_2 | X_1) P(X_3|X_1,X_2) \ldots \\&#10;&amp; = &amp; \prod_{i=1}^n P(X_i | X_1, \ldots, X_{i-1})&#10;\end{eqnarray*}&#10;\end{document}&#10;"/>
  <p:tag name="FILENAME" val="txp_fig"/>
  <p:tag name="FORMAT" val="pngmono"/>
  <p:tag name="RES" val="1200"/>
  <p:tag name="BLEND" val="0"/>
  <p:tag name="TRANSPARENT" val="0"/>
  <p:tag name="TBUG" val="0"/>
  <p:tag name="ALLOWFS" val="0"/>
  <p:tag name="ORIGWIDTH" val="541"/>
  <p:tag name="PICTUREFILESIZE" val="41291"/>
</p:tagLst>
</file>

<file path=ppt/tags/tag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P(X_t|X_{t-1})&#10;\]&#10;\end{document}&#10;"/>
  <p:tag name="FILENAME" val="txp_fig"/>
  <p:tag name="FORMAT" val="pngmono"/>
  <p:tag name="RES" val="1200"/>
  <p:tag name="BLEND" val="0"/>
  <p:tag name="TRANSPARENT" val="0"/>
  <p:tag name="TBUG" val="0"/>
  <p:tag name="ALLOWFS" val="0"/>
  <p:tag name="ORIGWIDTH" val="111"/>
  <p:tag name="PICTUREFILESIZE" val="6242"/>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P(X_1)&#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mono"/>
  <p:tag name="ORIGWIDTH" val="61"/>
  <p:tag name="PICTUREFILESIZE" val="3608"/>
</p:tagLst>
</file>

<file path=ppt/theme/theme1.xml><?xml version="1.0" encoding="utf-8"?>
<a:theme xmlns:a="http://schemas.openxmlformats.org/drawingml/2006/main" name="dan-berkeley-nlp-v1">
  <a:themeElements>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an-berkeley-nlp-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an-berkeley-nlp-v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an-berkeley-nlp-v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an-berkeley-nlp-v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an-berkeley-nlp-v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an-berkeley-nlp-v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an-berkeley-nlp-v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an-berkeley-nlp-v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an-berkeley-nlp-v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an-berkeley-nlp-v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an-berkeley-nlp-v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an-berkeley-nlp-v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FA12 cs188 lecture 3 -- a-star search</Template>
  <TotalTime>71927</TotalTime>
  <Words>1934</Words>
  <Application>Microsoft Macintosh PowerPoint</Application>
  <PresentationFormat>Widescreen</PresentationFormat>
  <Paragraphs>537</Paragraphs>
  <Slides>43</Slides>
  <Notes>17</Notes>
  <HiddenSlides>0</HiddenSlides>
  <MMClips>6</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43</vt:i4>
      </vt:variant>
    </vt:vector>
  </HeadingPairs>
  <TitlesOfParts>
    <vt:vector size="50" baseType="lpstr">
      <vt:lpstr>Arial</vt:lpstr>
      <vt:lpstr>Calibri</vt:lpstr>
      <vt:lpstr>cmsy10</vt:lpstr>
      <vt:lpstr>Times New Roman</vt:lpstr>
      <vt:lpstr>Wingdings</vt:lpstr>
      <vt:lpstr>dan-berkeley-nlp-v1</vt:lpstr>
      <vt:lpstr>Photo Editor Photo</vt:lpstr>
      <vt:lpstr>CS 438: Artificial Intelligence </vt:lpstr>
      <vt:lpstr>Probability Recap</vt:lpstr>
      <vt:lpstr>Reasoning over Time or Space</vt:lpstr>
      <vt:lpstr>Markov Models</vt:lpstr>
      <vt:lpstr>Conditional Independence</vt:lpstr>
      <vt:lpstr>Example Markov Chain: Weather</vt:lpstr>
      <vt:lpstr>Example Markov Chain: Weather</vt:lpstr>
      <vt:lpstr>Mini-Forward Algorithm</vt:lpstr>
      <vt:lpstr>Example Run of Mini-Forward Algorithm</vt:lpstr>
      <vt:lpstr>Video of Demo Ghostbusters Basic Dynamics</vt:lpstr>
      <vt:lpstr>Video of Demo Ghostbusters Circular Dynamics</vt:lpstr>
      <vt:lpstr>Video of Demo Ghostbusters Whirlpool Dynamics</vt:lpstr>
      <vt:lpstr>Stationary Distributions</vt:lpstr>
      <vt:lpstr>Example: Stationary Distributions</vt:lpstr>
      <vt:lpstr>Application of Stationary Distribution: Web Link Analysis</vt:lpstr>
      <vt:lpstr>Application of Stationary Distributions: Gibbs Sampling*</vt:lpstr>
      <vt:lpstr>Hidden Markov Models</vt:lpstr>
      <vt:lpstr>Pacman – Sonar (P4)</vt:lpstr>
      <vt:lpstr>Video of Demo Pacman – Sonar (no beliefs)</vt:lpstr>
      <vt:lpstr>Hidden Markov Models</vt:lpstr>
      <vt:lpstr>Example: Weather HMM</vt:lpstr>
      <vt:lpstr>Example: Ghostbusters HMM</vt:lpstr>
      <vt:lpstr>Video of Demo Ghostbusters – Circular Dynamics -- HMM</vt:lpstr>
      <vt:lpstr>Conditional Independence</vt:lpstr>
      <vt:lpstr>Real HMM Examples</vt:lpstr>
      <vt:lpstr>Filtering / Monitoring</vt:lpstr>
      <vt:lpstr>Example: Robot Localization</vt:lpstr>
      <vt:lpstr>Example: Robot Localization</vt:lpstr>
      <vt:lpstr>Example: Robot Localization</vt:lpstr>
      <vt:lpstr>Example: Robot Localization</vt:lpstr>
      <vt:lpstr>Example: Robot Localization</vt:lpstr>
      <vt:lpstr>Example: Robot Localization</vt:lpstr>
      <vt:lpstr>Inference: Base Cases</vt:lpstr>
      <vt:lpstr>Passage of Time</vt:lpstr>
      <vt:lpstr>Example: Passage of Time</vt:lpstr>
      <vt:lpstr>Observation</vt:lpstr>
      <vt:lpstr>Example: Observation</vt:lpstr>
      <vt:lpstr>Example: Weather HMM</vt:lpstr>
      <vt:lpstr>The Forward Algorithm</vt:lpstr>
      <vt:lpstr>Online Belief Updates</vt:lpstr>
      <vt:lpstr>Pacman – Sonar (P4)</vt:lpstr>
      <vt:lpstr>Video of Demo Pacman – Sonar (with beliefs)</vt:lpstr>
      <vt:lpstr>Next Time: Particle Filtering and Applications of HMMs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294-5: Statistical Natural Language Processing</dc:title>
  <dc:creator>Preferred Customer</dc:creator>
  <cp:lastModifiedBy>Gultepe, Eren</cp:lastModifiedBy>
  <cp:revision>4108</cp:revision>
  <cp:lastPrinted>2015-03-31T15:48:56Z</cp:lastPrinted>
  <dcterms:created xsi:type="dcterms:W3CDTF">2004-08-27T04:16:05Z</dcterms:created>
  <dcterms:modified xsi:type="dcterms:W3CDTF">2020-11-17T06:35:26Z</dcterms:modified>
</cp:coreProperties>
</file>