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56" r:id="rId3"/>
    <p:sldId id="267" r:id="rId5"/>
    <p:sldId id="327" r:id="rId6"/>
    <p:sldId id="328" r:id="rId7"/>
    <p:sldId id="342" r:id="rId8"/>
    <p:sldId id="330" r:id="rId9"/>
    <p:sldId id="271" r:id="rId10"/>
    <p:sldId id="331" r:id="rId11"/>
    <p:sldId id="306" r:id="rId12"/>
    <p:sldId id="291" r:id="rId13"/>
    <p:sldId id="332" r:id="rId14"/>
    <p:sldId id="333" r:id="rId15"/>
    <p:sldId id="334" r:id="rId16"/>
    <p:sldId id="335" r:id="rId17"/>
    <p:sldId id="336" r:id="rId18"/>
    <p:sldId id="314" r:id="rId19"/>
    <p:sldId id="258" r:id="rId20"/>
    <p:sldId id="316" r:id="rId21"/>
    <p:sldId id="261" r:id="rId22"/>
    <p:sldId id="283" r:id="rId23"/>
    <p:sldId id="337" r:id="rId24"/>
    <p:sldId id="338" r:id="rId25"/>
    <p:sldId id="339" r:id="rId26"/>
    <p:sldId id="340" r:id="rId27"/>
    <p:sldId id="341" r:id="rId28"/>
  </p:sldIdLst>
  <p:sldSz cx="9144000" cy="5143500" type="screen16x9"/>
  <p:notesSz cx="7099300" cy="1023429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342900" algn="l" rtl="0" fontAlgn="base">
      <a:spcBef>
        <a:spcPct val="0"/>
      </a:spcBef>
      <a:spcAft>
        <a:spcPct val="0"/>
      </a:spcAft>
      <a:defRPr kern="1200">
        <a:solidFill>
          <a:schemeClr val="tx1"/>
        </a:solidFill>
        <a:latin typeface="Arial" panose="020B0604020202020204" pitchFamily="34" charset="0"/>
        <a:ea typeface="+mn-ea"/>
        <a:cs typeface="+mn-cs"/>
      </a:defRPr>
    </a:lvl2pPr>
    <a:lvl3pPr marL="685800" algn="l" rtl="0" fontAlgn="base">
      <a:spcBef>
        <a:spcPct val="0"/>
      </a:spcBef>
      <a:spcAft>
        <a:spcPct val="0"/>
      </a:spcAft>
      <a:defRPr kern="1200">
        <a:solidFill>
          <a:schemeClr val="tx1"/>
        </a:solidFill>
        <a:latin typeface="Arial" panose="020B0604020202020204" pitchFamily="34" charset="0"/>
        <a:ea typeface="+mn-ea"/>
        <a:cs typeface="+mn-cs"/>
      </a:defRPr>
    </a:lvl3pPr>
    <a:lvl4pPr marL="1028700" algn="l" rtl="0" fontAlgn="base">
      <a:spcBef>
        <a:spcPct val="0"/>
      </a:spcBef>
      <a:spcAft>
        <a:spcPct val="0"/>
      </a:spcAft>
      <a:defRPr kern="1200">
        <a:solidFill>
          <a:schemeClr val="tx1"/>
        </a:solidFill>
        <a:latin typeface="Arial" panose="020B0604020202020204" pitchFamily="34" charset="0"/>
        <a:ea typeface="+mn-ea"/>
        <a:cs typeface="+mn-cs"/>
      </a:defRPr>
    </a:lvl4pPr>
    <a:lvl5pPr marL="1371600" algn="l" rtl="0" fontAlgn="base">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CC00"/>
    <a:srgbClr val="FF9999"/>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9" autoAdjust="0"/>
    <p:restoredTop sz="83089" autoAdjust="0"/>
  </p:normalViewPr>
  <p:slideViewPr>
    <p:cSldViewPr>
      <p:cViewPr varScale="1">
        <p:scale>
          <a:sx n="144" d="100"/>
          <a:sy n="144" d="100"/>
        </p:scale>
        <p:origin x="1608" y="184"/>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6661" tIns="48331" rIns="96661" bIns="48331" numCol="1" anchor="t" anchorCtr="0" compatLnSpc="1"/>
          <a:lstStyle>
            <a:lvl1pPr defTabSz="967105">
              <a:defRPr sz="1300"/>
            </a:lvl1pPr>
          </a:lstStyle>
          <a:p>
            <a:pPr>
              <a:defRPr/>
            </a:pPr>
            <a:endParaRPr lang="en-US"/>
          </a:p>
        </p:txBody>
      </p:sp>
      <p:sp>
        <p:nvSpPr>
          <p:cNvPr id="229379" name="Rectangle 3"/>
          <p:cNvSpPr>
            <a:spLocks noGrp="1" noChangeArrowheads="1"/>
          </p:cNvSpPr>
          <p:nvPr>
            <p:ph type="dt" sz="quarter" idx="1"/>
          </p:nvPr>
        </p:nvSpPr>
        <p:spPr bwMode="auto">
          <a:xfrm>
            <a:off x="4021138" y="0"/>
            <a:ext cx="3076575" cy="511175"/>
          </a:xfrm>
          <a:prstGeom prst="rect">
            <a:avLst/>
          </a:prstGeom>
          <a:noFill/>
          <a:ln w="9525">
            <a:noFill/>
            <a:miter lim="800000"/>
          </a:ln>
          <a:effectLst/>
        </p:spPr>
        <p:txBody>
          <a:bodyPr vert="horz" wrap="square" lIns="96661" tIns="48331" rIns="96661" bIns="48331" numCol="1" anchor="t" anchorCtr="0" compatLnSpc="1"/>
          <a:lstStyle>
            <a:lvl1pPr algn="r" defTabSz="967105">
              <a:defRPr sz="1300"/>
            </a:lvl1pPr>
          </a:lstStyle>
          <a:p>
            <a:pPr>
              <a:defRPr/>
            </a:pPr>
            <a:endParaRPr lang="en-US"/>
          </a:p>
        </p:txBody>
      </p:sp>
      <p:sp>
        <p:nvSpPr>
          <p:cNvPr id="229380" name="Rectangle 4"/>
          <p:cNvSpPr>
            <a:spLocks noGrp="1" noChangeArrowheads="1"/>
          </p:cNvSpPr>
          <p:nvPr>
            <p:ph type="ftr" sz="quarter" idx="2"/>
          </p:nvPr>
        </p:nvSpPr>
        <p:spPr bwMode="auto">
          <a:xfrm>
            <a:off x="0" y="9721850"/>
            <a:ext cx="3076575" cy="511175"/>
          </a:xfrm>
          <a:prstGeom prst="rect">
            <a:avLst/>
          </a:prstGeom>
          <a:noFill/>
          <a:ln w="9525">
            <a:noFill/>
            <a:miter lim="800000"/>
          </a:ln>
          <a:effectLst/>
        </p:spPr>
        <p:txBody>
          <a:bodyPr vert="horz" wrap="square" lIns="96661" tIns="48331" rIns="96661" bIns="48331" numCol="1" anchor="b" anchorCtr="0" compatLnSpc="1"/>
          <a:lstStyle>
            <a:lvl1pPr defTabSz="967105">
              <a:defRPr sz="1300"/>
            </a:lvl1pPr>
          </a:lstStyle>
          <a:p>
            <a:pPr>
              <a:defRPr/>
            </a:pPr>
            <a:endParaRPr lang="en-US"/>
          </a:p>
        </p:txBody>
      </p:sp>
      <p:sp>
        <p:nvSpPr>
          <p:cNvPr id="229381" name="Rectangle 5"/>
          <p:cNvSpPr>
            <a:spLocks noGrp="1" noChangeArrowheads="1"/>
          </p:cNvSpPr>
          <p:nvPr>
            <p:ph type="sldNum" sz="quarter" idx="3"/>
          </p:nvPr>
        </p:nvSpPr>
        <p:spPr bwMode="auto">
          <a:xfrm>
            <a:off x="4021138" y="9721850"/>
            <a:ext cx="3076575" cy="511175"/>
          </a:xfrm>
          <a:prstGeom prst="rect">
            <a:avLst/>
          </a:prstGeom>
          <a:noFill/>
          <a:ln w="9525">
            <a:noFill/>
            <a:miter lim="800000"/>
          </a:ln>
          <a:effectLst/>
        </p:spPr>
        <p:txBody>
          <a:bodyPr vert="horz" wrap="square" lIns="96661" tIns="48331" rIns="96661" bIns="48331" numCol="1" anchor="b" anchorCtr="0" compatLnSpc="1"/>
          <a:lstStyle>
            <a:lvl1pPr algn="r" defTabSz="967105">
              <a:defRPr sz="1300"/>
            </a:lvl1pPr>
          </a:lstStyle>
          <a:p>
            <a:pPr>
              <a:defRPr/>
            </a:pPr>
            <a:fld id="{C47036A7-CA75-4FB0-A0E6-AEEC36B2D2F2}"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6661" tIns="48331" rIns="96661" bIns="48331" numCol="1" anchor="t" anchorCtr="0" compatLnSpc="1"/>
          <a:lstStyle>
            <a:lvl1pPr defTabSz="967105">
              <a:defRPr sz="1300"/>
            </a:lvl1pPr>
          </a:lstStyle>
          <a:p>
            <a:pPr>
              <a:defRPr/>
            </a:pPr>
            <a:endParaRPr lang="en-US"/>
          </a:p>
        </p:txBody>
      </p:sp>
      <p:sp>
        <p:nvSpPr>
          <p:cNvPr id="173059"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6661" tIns="48331" rIns="96661" bIns="48331" numCol="1" anchor="t" anchorCtr="0" compatLnSpc="1"/>
          <a:lstStyle>
            <a:lvl1pPr algn="r" defTabSz="967105">
              <a:defRPr sz="13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41288" y="768350"/>
            <a:ext cx="6818312" cy="3836988"/>
          </a:xfrm>
          <a:prstGeom prst="rect">
            <a:avLst/>
          </a:prstGeom>
          <a:noFill/>
          <a:ln w="9525">
            <a:solidFill>
              <a:srgbClr val="000000"/>
            </a:solidFill>
            <a:miter lim="800000"/>
          </a:ln>
        </p:spPr>
      </p:sp>
      <p:sp>
        <p:nvSpPr>
          <p:cNvPr id="173061" name="Rectangle 5"/>
          <p:cNvSpPr>
            <a:spLocks noGrp="1" noChangeArrowheads="1"/>
          </p:cNvSpPr>
          <p:nvPr>
            <p:ph type="body" sz="quarter" idx="3"/>
          </p:nvPr>
        </p:nvSpPr>
        <p:spPr bwMode="auto">
          <a:xfrm>
            <a:off x="709613" y="4860925"/>
            <a:ext cx="5680075" cy="4605338"/>
          </a:xfrm>
          <a:prstGeom prst="rect">
            <a:avLst/>
          </a:prstGeom>
          <a:noFill/>
          <a:ln w="9525">
            <a:noFill/>
            <a:miter lim="800000"/>
          </a:ln>
          <a:effectLst/>
        </p:spPr>
        <p:txBody>
          <a:bodyPr vert="horz" wrap="square" lIns="96661" tIns="48331" rIns="96661" bIns="48331"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73062"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6661" tIns="48331" rIns="96661" bIns="48331" numCol="1" anchor="b" anchorCtr="0" compatLnSpc="1"/>
          <a:lstStyle>
            <a:lvl1pPr defTabSz="967105">
              <a:defRPr sz="1300"/>
            </a:lvl1pPr>
          </a:lstStyle>
          <a:p>
            <a:pPr>
              <a:defRPr/>
            </a:pPr>
            <a:endParaRPr lang="en-US"/>
          </a:p>
        </p:txBody>
      </p:sp>
      <p:sp>
        <p:nvSpPr>
          <p:cNvPr id="173063"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6661" tIns="48331" rIns="96661" bIns="48331" numCol="1" anchor="b" anchorCtr="0" compatLnSpc="1"/>
          <a:lstStyle>
            <a:lvl1pPr algn="r" defTabSz="967105">
              <a:defRPr sz="1300"/>
            </a:lvl1pPr>
          </a:lstStyle>
          <a:p>
            <a:pPr>
              <a:defRPr/>
            </a:pPr>
            <a:fld id="{951F94F5-58D1-42ED-AB38-DD97D2E49478}"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dirty="0"/>
              <a:t>Please retain proper</a:t>
            </a:r>
            <a:r>
              <a:rPr lang="en-US" baseline="0" dirty="0"/>
              <a:t> attribution, including the reference to </a:t>
            </a:r>
            <a:r>
              <a:rPr lang="en-US" baseline="0" dirty="0" err="1"/>
              <a:t>ai.berkeley.edu</a:t>
            </a:r>
            <a:r>
              <a:rPr lang="en-US" baseline="0" dirty="0"/>
              <a:t>.  </a:t>
            </a:r>
            <a:r>
              <a:rPr lang="en-US" baseline="0"/>
              <a:t>Thanks!</a:t>
            </a:r>
            <a:endParaRPr lang="en-US" sz="900" dirty="0">
              <a:latin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Yeah, Kasparov</a:t>
            </a:r>
            <a:r>
              <a:rPr lang="en-US" baseline="0" dirty="0"/>
              <a:t> comment probably says more about humans than about computers</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38113" y="766763"/>
            <a:ext cx="6823075" cy="3838575"/>
          </a:xfrm>
          <a:solidFill>
            <a:srgbClr val="FFFFFF"/>
          </a:solidFill>
        </p:spPr>
      </p:sp>
      <p:sp>
        <p:nvSpPr>
          <p:cNvPr id="41987" name="Rectangle 2"/>
          <p:cNvSpPr>
            <a:spLocks noGrp="1" noChangeArrowheads="1"/>
          </p:cNvSpPr>
          <p:nvPr>
            <p:ph type="body" idx="1"/>
          </p:nvPr>
        </p:nvSpPr>
        <p:spPr>
          <a:xfrm>
            <a:off x="709613" y="4860925"/>
            <a:ext cx="5680075" cy="4606925"/>
          </a:xfrm>
          <a:noFill/>
        </p:spPr>
        <p:txBody>
          <a:bodyPr/>
          <a:lstStyle/>
          <a:p>
            <a:r>
              <a:rPr lang="en-US">
                <a:latin typeface="Helvetica" charset="0"/>
                <a:cs typeface="Helvetica" charset="0"/>
                <a:sym typeface="Helvetica" charset="0"/>
              </a:rPr>
              <a:t>All applications can be thought of as decision making or useful sub-components of decision making</a:t>
            </a:r>
            <a:endParaRPr lang="en-US">
              <a:latin typeface="Helvetica" charset="0"/>
              <a:cs typeface="Helvetica" charset="0"/>
              <a:sym typeface="Helvetic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L1D2 = </a:t>
            </a:r>
            <a:endParaRPr lang="en-US" dirty="0"/>
          </a:p>
          <a:p>
            <a:endParaRPr lang="en-US" dirty="0"/>
          </a:p>
          <a:p>
            <a:r>
              <a:rPr lang="en-US" dirty="0"/>
              <a:t>python</a:t>
            </a:r>
            <a:r>
              <a:rPr lang="en-US" baseline="0" dirty="0"/>
              <a:t> </a:t>
            </a:r>
            <a:r>
              <a:rPr lang="en-US" baseline="0" dirty="0" err="1"/>
              <a:t>demos.py</a:t>
            </a:r>
            <a:endParaRPr lang="en-US" baseline="0" dirty="0"/>
          </a:p>
          <a:p>
            <a:endParaRPr lang="en-US" baseline="0" dirty="0"/>
          </a:p>
          <a:p>
            <a:pPr marL="171450" indent="-171450">
              <a:buFont typeface="Wingdings" panose="05000000000000000000" charset="0"/>
              <a:buChar char="à"/>
            </a:pPr>
            <a:r>
              <a:rPr lang="en-US" baseline="0" dirty="0">
                <a:sym typeface="Wingdings" panose="05000000000000000000"/>
              </a:rPr>
              <a:t>Select Lecture 1  select demo 2</a:t>
            </a:r>
            <a:endParaRPr lang="en-US" baseline="0" dirty="0">
              <a:sym typeface="Wingdings" panose="05000000000000000000"/>
            </a:endParaRPr>
          </a:p>
          <a:p>
            <a:pPr marL="171450" indent="-171450">
              <a:buFont typeface="Wingdings" panose="05000000000000000000" charset="0"/>
              <a:buChar char="à"/>
            </a:pPr>
            <a:endParaRPr lang="en-US" baseline="0" dirty="0">
              <a:sym typeface="Wingdings" panose="05000000000000000000"/>
            </a:endParaRPr>
          </a:p>
          <a:p>
            <a:pPr marL="0" indent="0">
              <a:buFont typeface="Wingdings" panose="05000000000000000000" charset="0"/>
              <a:buNone/>
            </a:pP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these? C3PO,</a:t>
            </a:r>
            <a:r>
              <a:rPr lang="en-US" baseline="0" dirty="0"/>
              <a:t> what does he do?  Essentially </a:t>
            </a:r>
            <a:r>
              <a:rPr lang="en-US" baseline="0" dirty="0" err="1"/>
              <a:t>google</a:t>
            </a:r>
            <a:r>
              <a:rPr lang="en-US" baseline="0" dirty="0"/>
              <a:t> translate, (but with anxiety disorder!)</a:t>
            </a:r>
            <a:endParaRPr lang="en-US" baseline="0" dirty="0"/>
          </a:p>
          <a:p>
            <a:r>
              <a:rPr lang="en-US" baseline="0" dirty="0" err="1"/>
              <a:t>Smal</a:t>
            </a:r>
            <a:r>
              <a:rPr lang="en-US" baseline="0" dirty="0"/>
              <a:t> guy? R2D2 – what does he do, yeah, not so sure</a:t>
            </a:r>
            <a:endParaRPr lang="en-US" baseline="0" dirty="0"/>
          </a:p>
          <a:p>
            <a:endParaRPr lang="en-US" baseline="0" dirty="0"/>
          </a:p>
          <a:p>
            <a:r>
              <a:rPr lang="en-US" baseline="0" dirty="0"/>
              <a:t>Things got darker: machines come back from the future – to kill us!</a:t>
            </a:r>
            <a:endParaRPr lang="en-US" baseline="0" dirty="0"/>
          </a:p>
          <a:p>
            <a:endParaRPr lang="en-US" baseline="0" dirty="0"/>
          </a:p>
          <a:p>
            <a:r>
              <a:rPr lang="en-US" baseline="0" dirty="0"/>
              <a:t>90’s : software is scary</a:t>
            </a:r>
            <a:endParaRPr lang="en-US" baseline="0" dirty="0"/>
          </a:p>
          <a:p>
            <a:endParaRPr lang="en-US" baseline="0" dirty="0"/>
          </a:p>
          <a:p>
            <a:r>
              <a:rPr lang="en-US" baseline="0" dirty="0"/>
              <a:t>Basic fear about what technology might do ?</a:t>
            </a:r>
            <a:endParaRPr lang="en-US" baseline="0" dirty="0"/>
          </a:p>
          <a:p>
            <a:endParaRPr lang="en-US" baseline="0" dirty="0"/>
          </a:p>
          <a:p>
            <a:r>
              <a:rPr lang="en-US" baseline="0" dirty="0"/>
              <a:t>What if we can’t even tell technology apart from ourselves?</a:t>
            </a:r>
            <a:endParaRPr lang="en-US" baseline="0" dirty="0"/>
          </a:p>
          <a:p>
            <a:endParaRPr lang="en-US" baseline="0" dirty="0"/>
          </a:p>
          <a:p>
            <a:r>
              <a:rPr lang="en-US" baseline="0" dirty="0"/>
              <a:t>OR maybe it’ll look really different and snarky</a:t>
            </a:r>
            <a:endParaRPr lang="en-US" baseline="0" dirty="0"/>
          </a:p>
          <a:p>
            <a:endParaRPr lang="en-US" baseline="0" dirty="0"/>
          </a:p>
          <a:p>
            <a:r>
              <a:rPr lang="en-US" baseline="0" dirty="0"/>
              <a:t>Some exceptions like wall-E, positive view of technology (but maybe not of us humans!)</a:t>
            </a:r>
            <a:endParaRPr lang="en-US" baseline="0" dirty="0"/>
          </a:p>
          <a:p>
            <a:endParaRPr lang="en-US" baseline="0" dirty="0"/>
          </a:p>
          <a:p>
            <a:r>
              <a:rPr lang="en-US" baseline="0" dirty="0"/>
              <a:t>But mostly a worry</a:t>
            </a:r>
            <a:endParaRPr lang="en-US" baseline="0" dirty="0"/>
          </a:p>
          <a:p>
            <a:endParaRPr lang="en-US" baseline="0" dirty="0"/>
          </a:p>
          <a:p>
            <a:endParaRPr lang="en-US" baseline="0" dirty="0"/>
          </a:p>
          <a:p>
            <a:r>
              <a:rPr lang="en-US" baseline="0" dirty="0"/>
              <a:t>[not very worried myself, at least at present]</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Think</a:t>
            </a:r>
            <a:r>
              <a:rPr lang="en-US" baseline="0" dirty="0"/>
              <a:t> like people --- cognitive science, neuroscience</a:t>
            </a:r>
            <a:endParaRPr lang="en-US" baseline="0" dirty="0"/>
          </a:p>
          <a:p>
            <a:endParaRPr lang="en-US" baseline="0" dirty="0"/>
          </a:p>
          <a:p>
            <a:r>
              <a:rPr lang="en-US" baseline="0" dirty="0"/>
              <a:t>Bottom left: act like people --- actually very early definition, dating back to Alan Turing --- Turing test;  problem to do really well you start focusing on things like don’t answer too quickly what the square root of 1412 is, don’t spell too well,  and make sure you have a favorite movie etc.  So it wasn’t really leading us to build intelligence</a:t>
            </a:r>
            <a:endParaRPr lang="en-US" baseline="0" dirty="0"/>
          </a:p>
          <a:p>
            <a:endParaRPr lang="en-US" baseline="0" dirty="0"/>
          </a:p>
          <a:p>
            <a:r>
              <a:rPr lang="en-US" baseline="0" dirty="0"/>
              <a:t>Think rationally – long tradition dating back to Aristotle --- but not a winner, because difficult to encode how to think, and in the end it’s not about how you think, it’s about how you end up acting</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138113" y="766763"/>
            <a:ext cx="6823075" cy="3838575"/>
          </a:xfrm>
          <a:solidFill>
            <a:srgbClr val="FFFFFF"/>
          </a:solidFill>
        </p:spPr>
      </p:sp>
      <p:sp>
        <p:nvSpPr>
          <p:cNvPr id="40963" name="Rectangle 2"/>
          <p:cNvSpPr>
            <a:spLocks noGrp="1" noChangeArrowheads="1"/>
          </p:cNvSpPr>
          <p:nvPr>
            <p:ph type="body" idx="1"/>
          </p:nvPr>
        </p:nvSpPr>
        <p:spPr>
          <a:xfrm>
            <a:off x="709613" y="4860925"/>
            <a:ext cx="5680075" cy="4606925"/>
          </a:xfrm>
          <a:noFill/>
        </p:spPr>
        <p:txBody>
          <a:bodyPr/>
          <a:lstStyle/>
          <a:p>
            <a:r>
              <a:rPr lang="en-US" sz="1700" dirty="0">
                <a:latin typeface="Lucida Grande" charset="0"/>
                <a:ea typeface="Lucida Grande" charset="0"/>
                <a:cs typeface="Lucida Grande" charset="0"/>
                <a:sym typeface="Lucida Grande" charset="0"/>
              </a:rPr>
              <a:t>Example of utilities.  10 for A, 1 for each Friday with friends</a:t>
            </a:r>
            <a:endParaRPr lang="en-US" sz="17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Million dollar computer with</a:t>
            </a:r>
            <a:r>
              <a:rPr lang="en-US" baseline="0" dirty="0"/>
              <a:t> less computation than your phone</a:t>
            </a:r>
            <a:endParaRPr lang="en-US" baseline="0" dirty="0"/>
          </a:p>
          <a:p>
            <a:endParaRPr lang="en-US" baseline="0" dirty="0"/>
          </a:p>
          <a:p>
            <a:r>
              <a:rPr lang="en-US" baseline="0" dirty="0"/>
              <a:t>MT </a:t>
            </a:r>
            <a:r>
              <a:rPr lang="en-US" baseline="0"/>
              <a:t>was </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physically</a:t>
            </a:r>
            <a:r>
              <a:rPr lang="en-US" baseline="0" dirty="0"/>
              <a:t> wrong, shouldn’t eat beehive</a:t>
            </a:r>
            <a:endParaRPr lang="en-US" baseline="0" dirty="0"/>
          </a:p>
          <a:p>
            <a:endParaRPr lang="en-US" baseline="0" dirty="0"/>
          </a:p>
          <a:p>
            <a:r>
              <a:rPr lang="en-US" baseline="0" dirty="0"/>
              <a:t>2 – forgot that in drowning not the force is most important but the </a:t>
            </a:r>
            <a:r>
              <a:rPr lang="en-US" baseline="0" dirty="0" err="1"/>
              <a:t>drownee</a:t>
            </a:r>
            <a:endParaRPr lang="en-US" baseline="0" dirty="0"/>
          </a:p>
          <a:p>
            <a:endParaRPr lang="en-US" baseline="0" dirty="0"/>
          </a:p>
          <a:p>
            <a:r>
              <a:rPr lang="en-US" baseline="0" dirty="0"/>
              <a:t>3 – not physically wrong, not wrong in a language way, but wrong in the sense that it’s not aware of what is relevant to communicate and what is not</a:t>
            </a:r>
            <a:endParaRPr lang="en-US" baseline="0" dirty="0"/>
          </a:p>
          <a:p>
            <a:endParaRPr lang="en-US" baseline="0" dirty="0"/>
          </a:p>
          <a:p>
            <a:r>
              <a:rPr lang="en-US" baseline="0" dirty="0" err="1"/>
              <a:t>Siri</a:t>
            </a:r>
            <a:r>
              <a:rPr lang="en-US" baseline="0" dirty="0"/>
              <a:t> – is that progress?</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NLP – ASR </a:t>
            </a:r>
            <a:r>
              <a:rPr lang="en-US" dirty="0" err="1"/>
              <a:t>tvsample.avi</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783433"/>
            <a:ext cx="9144000" cy="1102519"/>
          </a:xfrm>
        </p:spPr>
        <p:txBody>
          <a:bodyPr/>
          <a:lstStyle>
            <a:lvl1pPr>
              <a:defRPr>
                <a:solidFill>
                  <a:schemeClr val="accent2"/>
                </a:solidFill>
              </a:defRPr>
            </a:lvl1pPr>
          </a:lstStyle>
          <a:p>
            <a:r>
              <a:rPr lang="en-US"/>
              <a:t>Click to edit Master title style</a:t>
            </a:r>
            <a:endParaRPr lang="en-US"/>
          </a:p>
        </p:txBody>
      </p:sp>
      <p:sp>
        <p:nvSpPr>
          <p:cNvPr id="5123" name="Rectangle 3"/>
          <p:cNvSpPr>
            <a:spLocks noGrp="1" noChangeArrowheads="1"/>
          </p:cNvSpPr>
          <p:nvPr>
            <p:ph type="subTitle" idx="1"/>
          </p:nvPr>
        </p:nvSpPr>
        <p:spPr>
          <a:xfrm>
            <a:off x="0" y="2743200"/>
            <a:ext cx="9144000" cy="1143000"/>
          </a:xfrm>
        </p:spPr>
        <p:txBody>
          <a:bodyPr/>
          <a:lstStyle>
            <a:lvl1pPr marL="0" indent="0" algn="ctr">
              <a:buFont typeface="Wingdings" panose="05000000000000000000" pitchFamily="2" charset="2"/>
              <a:buNone/>
              <a:defRPr>
                <a:solidFill>
                  <a:schemeClr val="tx1"/>
                </a:solidFill>
              </a:defRPr>
            </a:lvl1pPr>
          </a:lstStyle>
          <a:p>
            <a:r>
              <a:rPr lang="en-US" dirty="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2E62938-84EC-488D-9CA4-E38E8D42E52F}"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699B4F5-F495-445A-AD57-B1A0CC0AEFE3}"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42900" y="205980"/>
            <a:ext cx="451485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8113C1C-2065-443A-845F-EE82C0FEFE92}"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91A05A8-D087-49F8-A68B-53BB47A7E6BF}"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endParaRPr lang="en-US"/>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6BBC673-9CA8-4194-8E34-D666622A555E}"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D0394BE-C7C4-4CA6-9240-6CDB29B2C93E}"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42901" y="1151335"/>
            <a:ext cx="303014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342901" y="1631156"/>
            <a:ext cx="303014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F5894F7-D2D8-4142-8878-126BF2DBE9F6}"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E00470E-5877-48CB-82CD-3CCAD5E83536}"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21D85F8C-9C5D-49E8-8BBF-F28B73097F10}"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endParaRPr lang="en-US"/>
          </a:p>
        </p:txBody>
      </p:sp>
      <p:sp>
        <p:nvSpPr>
          <p:cNvPr id="3" name="Content Placeholder 2"/>
          <p:cNvSpPr>
            <a:spLocks noGrp="1"/>
          </p:cNvSpPr>
          <p:nvPr>
            <p:ph idx="1"/>
          </p:nvPr>
        </p:nvSpPr>
        <p:spPr>
          <a:xfrm>
            <a:off x="2681288"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9415B49-E272-4523-8166-1B1831C4B715}"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1"/>
            <a:ext cx="4114800" cy="425054"/>
          </a:xfrm>
        </p:spPr>
        <p:txBody>
          <a:bodyPr anchor="b"/>
          <a:lstStyle>
            <a:lvl1pPr algn="l">
              <a:defRPr sz="1500" b="1"/>
            </a:lvl1pPr>
          </a:lstStyle>
          <a:p>
            <a:r>
              <a:rPr lang="en-US"/>
              <a:t>Click to edit Master title style</a:t>
            </a:r>
            <a:endParaRPr lang="en-US"/>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F87A090-BAD4-4341-AC7F-A731585BC0A0}"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19050"/>
            <a:ext cx="9144000" cy="857250"/>
          </a:xfrm>
          <a:prstGeom prst="rect">
            <a:avLst/>
          </a:prstGeom>
          <a:noFill/>
          <a:ln w="9525">
            <a:noFill/>
            <a:miter lim="800000"/>
          </a:ln>
        </p:spPr>
        <p:txBody>
          <a:bodyPr vert="horz" wrap="square" lIns="68579" tIns="34289" rIns="68579" bIns="34289" numCol="1" anchor="ctr" anchorCtr="0" compatLnSpc="1"/>
          <a:lstStyle/>
          <a:p>
            <a:pPr lvl="0"/>
            <a:r>
              <a:rPr lang="en-US" dirty="0"/>
              <a:t>Click to edit Master title style</a:t>
            </a:r>
            <a:endParaRPr lang="en-US" dirty="0"/>
          </a:p>
        </p:txBody>
      </p:sp>
      <p:sp>
        <p:nvSpPr>
          <p:cNvPr id="3075" name="Rectangle 3"/>
          <p:cNvSpPr>
            <a:spLocks noGrp="1" noChangeArrowheads="1"/>
          </p:cNvSpPr>
          <p:nvPr>
            <p:ph type="body" idx="1"/>
          </p:nvPr>
        </p:nvSpPr>
        <p:spPr bwMode="auto">
          <a:xfrm>
            <a:off x="304800" y="1047750"/>
            <a:ext cx="8534400" cy="3546873"/>
          </a:xfrm>
          <a:prstGeom prst="rect">
            <a:avLst/>
          </a:prstGeom>
          <a:noFill/>
          <a:ln w="9525">
            <a:noFill/>
            <a:miter lim="800000"/>
          </a:ln>
        </p:spPr>
        <p:txBody>
          <a:bodyPr vert="horz" wrap="square" lIns="68579" tIns="34289" rIns="68579" bIns="34289" numCol="1" anchor="t" anchorCtr="0" compatLnSpc="1"/>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100" name="Rectangle 4"/>
          <p:cNvSpPr>
            <a:spLocks noGrp="1" noChangeArrowheads="1"/>
          </p:cNvSpPr>
          <p:nvPr>
            <p:ph type="dt" sz="half" idx="2"/>
          </p:nvPr>
        </p:nvSpPr>
        <p:spPr bwMode="auto">
          <a:xfrm>
            <a:off x="342900" y="4683919"/>
            <a:ext cx="1600200" cy="357188"/>
          </a:xfrm>
          <a:prstGeom prst="rect">
            <a:avLst/>
          </a:prstGeom>
          <a:noFill/>
          <a:ln w="9525">
            <a:noFill/>
            <a:miter lim="800000"/>
          </a:ln>
          <a:effectLst/>
        </p:spPr>
        <p:txBody>
          <a:bodyPr vert="horz" wrap="square" lIns="68579" tIns="34289" rIns="68579" bIns="34289" numCol="1" anchor="t" anchorCtr="0" compatLnSpc="1"/>
          <a:lstStyle>
            <a:lvl1pPr>
              <a:defRPr sz="1100"/>
            </a:lvl1pPr>
          </a:lstStyle>
          <a:p>
            <a:pPr>
              <a:defRPr/>
            </a:pPr>
            <a:endParaRPr lang="en-US"/>
          </a:p>
        </p:txBody>
      </p:sp>
      <p:sp>
        <p:nvSpPr>
          <p:cNvPr id="4101" name="Rectangle 5"/>
          <p:cNvSpPr>
            <a:spLocks noGrp="1" noChangeArrowheads="1"/>
          </p:cNvSpPr>
          <p:nvPr>
            <p:ph type="ftr" sz="quarter" idx="3"/>
          </p:nvPr>
        </p:nvSpPr>
        <p:spPr bwMode="auto">
          <a:xfrm>
            <a:off x="2343150" y="4683919"/>
            <a:ext cx="2171700" cy="357188"/>
          </a:xfrm>
          <a:prstGeom prst="rect">
            <a:avLst/>
          </a:prstGeom>
          <a:noFill/>
          <a:ln w="9525">
            <a:noFill/>
            <a:miter lim="800000"/>
          </a:ln>
          <a:effectLst/>
        </p:spPr>
        <p:txBody>
          <a:bodyPr vert="horz" wrap="square" lIns="68579" tIns="34289" rIns="68579" bIns="34289" numCol="1" anchor="t" anchorCtr="0" compatLnSpc="1"/>
          <a:lstStyle>
            <a:lvl1pPr algn="ctr">
              <a:defRPr sz="1100"/>
            </a:lvl1pPr>
          </a:lstStyle>
          <a:p>
            <a:pPr>
              <a:defRPr/>
            </a:pPr>
            <a:endParaRPr lang="en-US"/>
          </a:p>
        </p:txBody>
      </p:sp>
      <p:sp>
        <p:nvSpPr>
          <p:cNvPr id="4102" name="Rectangle 6"/>
          <p:cNvSpPr>
            <a:spLocks noGrp="1" noChangeArrowheads="1"/>
          </p:cNvSpPr>
          <p:nvPr>
            <p:ph type="sldNum" sz="quarter" idx="4"/>
          </p:nvPr>
        </p:nvSpPr>
        <p:spPr bwMode="auto">
          <a:xfrm>
            <a:off x="4914900" y="4683919"/>
            <a:ext cx="1600200" cy="357188"/>
          </a:xfrm>
          <a:prstGeom prst="rect">
            <a:avLst/>
          </a:prstGeom>
          <a:noFill/>
          <a:ln w="9525">
            <a:noFill/>
            <a:miter lim="800000"/>
          </a:ln>
          <a:effectLst/>
        </p:spPr>
        <p:txBody>
          <a:bodyPr vert="horz" wrap="square" lIns="68579" tIns="34289" rIns="68579" bIns="34289" numCol="1" anchor="t" anchorCtr="0" compatLnSpc="1"/>
          <a:lstStyle>
            <a:lvl1pPr algn="r">
              <a:defRPr sz="1100"/>
            </a:lvl1pPr>
          </a:lstStyle>
          <a:p>
            <a:pPr>
              <a:defRPr/>
            </a:pPr>
            <a:fld id="{529FA7E6-6E6F-4B77-AE36-D459A899DDD1}" type="slidenum">
              <a:rPr lang="en-US"/>
            </a:fld>
            <a:endParaRPr lang="en-US"/>
          </a:p>
        </p:txBody>
      </p:sp>
      <p:sp>
        <p:nvSpPr>
          <p:cNvPr id="4103" name="Rectangle 7"/>
          <p:cNvSpPr>
            <a:spLocks noChangeArrowheads="1"/>
          </p:cNvSpPr>
          <p:nvPr/>
        </p:nvSpPr>
        <p:spPr bwMode="auto">
          <a:xfrm>
            <a:off x="0" y="773431"/>
            <a:ext cx="9144000" cy="45719"/>
          </a:xfrm>
          <a:prstGeom prst="rect">
            <a:avLst/>
          </a:prstGeom>
          <a:gradFill rotWithShape="1">
            <a:gsLst>
              <a:gs pos="0">
                <a:srgbClr val="0000CC"/>
              </a:gs>
              <a:gs pos="100000">
                <a:schemeClr val="tx1"/>
              </a:gs>
            </a:gsLst>
            <a:lin ang="0" scaled="1"/>
          </a:gradFill>
          <a:ln w="9525">
            <a:solidFill>
              <a:schemeClr val="tx1"/>
            </a:solidFill>
            <a:miter lim="800000"/>
          </a:ln>
          <a:effectLst/>
        </p:spPr>
        <p:txBody>
          <a:bodyPr wrap="none" lIns="68579" tIns="34289" rIns="68579" bIns="34289"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3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lr>
          <a:schemeClr val="accent2"/>
        </a:buClr>
        <a:buFont typeface="Wingdings" panose="05000000000000000000" pitchFamily="2" charset="2"/>
        <a:buChar char="§"/>
        <a:defRPr sz="2400">
          <a:solidFill>
            <a:schemeClr val="accent2"/>
          </a:solidFill>
          <a:latin typeface="Calibri" panose="020F0502020204030204" pitchFamily="34" charset="0"/>
          <a:ea typeface="+mn-ea"/>
          <a:cs typeface="+mn-cs"/>
        </a:defRPr>
      </a:lvl1pPr>
      <a:lvl2pPr marL="556895" indent="-213995" algn="l" rtl="0" eaLnBrk="0" fontAlgn="base" hangingPunct="0">
        <a:spcBef>
          <a:spcPct val="20000"/>
        </a:spcBef>
        <a:spcAft>
          <a:spcPct val="0"/>
        </a:spcAft>
        <a:buClr>
          <a:schemeClr val="tx1"/>
        </a:buClr>
        <a:buFont typeface="Wingdings" panose="05000000000000000000" pitchFamily="2" charset="2"/>
        <a:buChar char="§"/>
        <a:defRPr sz="2100">
          <a:solidFill>
            <a:schemeClr val="tx1"/>
          </a:solidFill>
          <a:latin typeface="Calibri" panose="020F0502020204030204" pitchFamily="34" charset="0"/>
        </a:defRPr>
      </a:lvl2pPr>
      <a:lvl3pPr marL="857250" indent="-171450" algn="l" rtl="0" eaLnBrk="0" fontAlgn="base" hangingPunct="0">
        <a:spcBef>
          <a:spcPct val="20000"/>
        </a:spcBef>
        <a:spcAft>
          <a:spcPct val="0"/>
        </a:spcAft>
        <a:buClr>
          <a:schemeClr val="accent2"/>
        </a:buClr>
        <a:buFont typeface="Wingdings" panose="05000000000000000000" pitchFamily="2" charset="2"/>
        <a:buChar char="§"/>
        <a:defRPr sz="1800">
          <a:solidFill>
            <a:schemeClr val="tx1"/>
          </a:solidFill>
          <a:latin typeface="Calibri" panose="020F0502020204030204" pitchFamily="34" charset="0"/>
        </a:defRPr>
      </a:lvl3pPr>
      <a:lvl4pPr marL="1200150" indent="-171450" algn="l" rtl="0" eaLnBrk="0" fontAlgn="base" hangingPunct="0">
        <a:spcBef>
          <a:spcPct val="20000"/>
        </a:spcBef>
        <a:spcAft>
          <a:spcPct val="0"/>
        </a:spcAft>
        <a:buClr>
          <a:schemeClr val="tx1"/>
        </a:buClr>
        <a:buFont typeface="Wingdings" panose="05000000000000000000" pitchFamily="2" charset="2"/>
        <a:buChar char="§"/>
        <a:defRPr sz="1500">
          <a:solidFill>
            <a:schemeClr val="tx1"/>
          </a:solidFill>
          <a:latin typeface="Calibri" panose="020F0502020204030204" pitchFamily="34" charset="0"/>
        </a:defRPr>
      </a:lvl4pPr>
      <a:lvl5pPr marL="1543050" indent="-171450" algn="l" rtl="0" eaLnBrk="0" fontAlgn="base" hangingPunct="0">
        <a:spcBef>
          <a:spcPct val="20000"/>
        </a:spcBef>
        <a:spcAft>
          <a:spcPct val="0"/>
        </a:spcAft>
        <a:buClr>
          <a:schemeClr val="accent2"/>
        </a:buClr>
        <a:buFont typeface="Wingdings" panose="05000000000000000000" pitchFamily="2" charset="2"/>
        <a:buChar char="§"/>
        <a:defRPr sz="1500">
          <a:solidFill>
            <a:schemeClr val="tx1"/>
          </a:solidFill>
          <a:latin typeface="Calibri" panose="020F0502020204030204" pitchFamily="34" charset="0"/>
        </a:defRPr>
      </a:lvl5pPr>
      <a:lvl6pPr marL="1885950" indent="-171450" algn="l" rtl="0" fontAlgn="base">
        <a:spcBef>
          <a:spcPct val="20000"/>
        </a:spcBef>
        <a:spcAft>
          <a:spcPct val="0"/>
        </a:spcAft>
        <a:buClr>
          <a:schemeClr val="accent2"/>
        </a:buClr>
        <a:buFont typeface="Wingdings" panose="05000000000000000000" pitchFamily="2" charset="2"/>
        <a:buChar char="§"/>
        <a:defRPr sz="1500">
          <a:solidFill>
            <a:schemeClr val="tx1"/>
          </a:solidFill>
          <a:latin typeface="+mn-lt"/>
        </a:defRPr>
      </a:lvl6pPr>
      <a:lvl7pPr marL="2228850" indent="-171450" algn="l" rtl="0" fontAlgn="base">
        <a:spcBef>
          <a:spcPct val="20000"/>
        </a:spcBef>
        <a:spcAft>
          <a:spcPct val="0"/>
        </a:spcAft>
        <a:buClr>
          <a:schemeClr val="accent2"/>
        </a:buClr>
        <a:buFont typeface="Wingdings" panose="05000000000000000000" pitchFamily="2" charset="2"/>
        <a:buChar char="§"/>
        <a:defRPr sz="1500">
          <a:solidFill>
            <a:schemeClr val="tx1"/>
          </a:solidFill>
          <a:latin typeface="+mn-lt"/>
        </a:defRPr>
      </a:lvl7pPr>
      <a:lvl8pPr marL="2571750" indent="-171450" algn="l" rtl="0" fontAlgn="base">
        <a:spcBef>
          <a:spcPct val="20000"/>
        </a:spcBef>
        <a:spcAft>
          <a:spcPct val="0"/>
        </a:spcAft>
        <a:buClr>
          <a:schemeClr val="accent2"/>
        </a:buClr>
        <a:buFont typeface="Wingdings" panose="05000000000000000000" pitchFamily="2" charset="2"/>
        <a:buChar char="§"/>
        <a:defRPr sz="1500">
          <a:solidFill>
            <a:schemeClr val="tx1"/>
          </a:solidFill>
          <a:latin typeface="+mn-lt"/>
        </a:defRPr>
      </a:lvl8pPr>
      <a:lvl9pPr marL="2914650" indent="-171450" algn="l" rtl="0" fontAlgn="base">
        <a:spcBef>
          <a:spcPct val="20000"/>
        </a:spcBef>
        <a:spcAft>
          <a:spcPct val="0"/>
        </a:spcAft>
        <a:buClr>
          <a:schemeClr val="accent2"/>
        </a:buClr>
        <a:buFont typeface="Wingdings" panose="05000000000000000000" pitchFamily="2" charset="2"/>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extremetech.com/wp-content/uploads/2012/03/1791712.jpeg" TargetMode="Externa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4.png"/><Relationship Id="rId6" Type="http://schemas.openxmlformats.org/officeDocument/2006/relationships/hyperlink" Target="file:///localhost/upload.wikimedia.org/wikipedia/commons/6/67/Xbox-360-Kinect-Standalone.png" TargetMode="External"/><Relationship Id="rId5" Type="http://schemas.openxmlformats.org/officeDocument/2006/relationships/image" Target="../media/image23.png"/><Relationship Id="rId4" Type="http://schemas.openxmlformats.org/officeDocument/2006/relationships/hyperlink" Target="file:///localhost/upload.wikimedia.org/wikipedia/commons/9/90/Kinect2-deepmap.png" TargetMode="External"/><Relationship Id="rId3" Type="http://schemas.openxmlformats.org/officeDocument/2006/relationships/image" Target="../media/image22.png"/><Relationship Id="rId2" Type="http://schemas.openxmlformats.org/officeDocument/2006/relationships/hyperlink" Target="file:///localhost/upload.wikimedia.org/wikipedia/commons/7/76/Kinect2-ir-image.png" TargetMode="External"/><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wmf"/></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09550"/>
            <a:ext cx="9144000" cy="1102519"/>
          </a:xfrm>
        </p:spPr>
        <p:txBody>
          <a:bodyPr/>
          <a:lstStyle/>
          <a:p>
            <a:pPr eaLnBrk="1" hangingPunct="1"/>
            <a:r>
              <a:rPr lang="en-US" dirty="0"/>
              <a:t>CS 188: Artificial Intelligence</a:t>
            </a:r>
            <a:br>
              <a:rPr lang="en-US" dirty="0"/>
            </a:br>
            <a:endParaRPr lang="en-US" sz="2700" dirty="0"/>
          </a:p>
        </p:txBody>
      </p:sp>
      <p:sp>
        <p:nvSpPr>
          <p:cNvPr id="5123" name="Rectangle 6"/>
          <p:cNvSpPr>
            <a:spLocks noGrp="1" noChangeArrowheads="1"/>
          </p:cNvSpPr>
          <p:nvPr>
            <p:ph type="subTitle" idx="1"/>
          </p:nvPr>
        </p:nvSpPr>
        <p:spPr>
          <a:xfrm>
            <a:off x="0" y="971550"/>
            <a:ext cx="9144000" cy="1143000"/>
          </a:xfrm>
        </p:spPr>
        <p:txBody>
          <a:bodyPr/>
          <a:lstStyle/>
          <a:p>
            <a:pPr eaLnBrk="1" hangingPunct="1"/>
            <a:r>
              <a:rPr lang="en-US" sz="3200" dirty="0"/>
              <a:t>Introduction</a:t>
            </a:r>
            <a:endParaRPr lang="en-US" sz="3200" dirty="0"/>
          </a:p>
        </p:txBody>
      </p:sp>
      <p:sp>
        <p:nvSpPr>
          <p:cNvPr id="5124" name="Text Box 7"/>
          <p:cNvSpPr txBox="1">
            <a:spLocks noChangeArrowheads="1"/>
          </p:cNvSpPr>
          <p:nvPr/>
        </p:nvSpPr>
        <p:spPr bwMode="auto">
          <a:xfrm>
            <a:off x="1143000" y="4686301"/>
            <a:ext cx="4400550" cy="346247"/>
          </a:xfrm>
          <a:prstGeom prst="rect">
            <a:avLst/>
          </a:prstGeom>
          <a:noFill/>
          <a:ln w="9525">
            <a:noFill/>
            <a:miter lim="800000"/>
          </a:ln>
        </p:spPr>
        <p:txBody>
          <a:bodyPr lIns="68579" tIns="34289" rIns="68579" bIns="34289">
            <a:spAutoFit/>
          </a:bodyPr>
          <a:lstStyle/>
          <a:p>
            <a:pPr>
              <a:spcBef>
                <a:spcPct val="50000"/>
              </a:spcBef>
            </a:pPr>
            <a:endParaRPr lang="en-US"/>
          </a:p>
        </p:txBody>
      </p:sp>
      <p:sp>
        <p:nvSpPr>
          <p:cNvPr id="5125" name="Text Box 8"/>
          <p:cNvSpPr txBox="1">
            <a:spLocks noChangeArrowheads="1"/>
          </p:cNvSpPr>
          <p:nvPr/>
        </p:nvSpPr>
        <p:spPr bwMode="auto">
          <a:xfrm>
            <a:off x="0" y="4019550"/>
            <a:ext cx="9144000" cy="1038744"/>
          </a:xfrm>
          <a:prstGeom prst="rect">
            <a:avLst/>
          </a:prstGeom>
          <a:noFill/>
          <a:ln w="9525">
            <a:noFill/>
            <a:miter lim="800000"/>
          </a:ln>
        </p:spPr>
        <p:txBody>
          <a:bodyPr wrap="square" lIns="68579" tIns="34289" rIns="68579" bIns="34289">
            <a:spAutoFit/>
          </a:bodyPr>
          <a:lstStyle/>
          <a:p>
            <a:pPr algn="ctr">
              <a:spcBef>
                <a:spcPct val="50000"/>
              </a:spcBef>
            </a:pPr>
            <a:r>
              <a:rPr lang="en-US" dirty="0">
                <a:latin typeface="Calibri" panose="020F0502020204030204"/>
                <a:cs typeface="Calibri" panose="020F0502020204030204"/>
              </a:rPr>
              <a:t>Instructors: Eren Gultepe</a:t>
            </a:r>
            <a:endParaRPr lang="en-US" dirty="0">
              <a:latin typeface="Calibri" panose="020F0502020204030204"/>
              <a:cs typeface="Calibri" panose="020F0502020204030204"/>
            </a:endParaRPr>
          </a:p>
          <a:p>
            <a:pPr algn="ctr">
              <a:spcBef>
                <a:spcPct val="50000"/>
              </a:spcBef>
            </a:pPr>
            <a:r>
              <a:rPr lang="en-US" dirty="0">
                <a:latin typeface="Calibri" panose="020F0502020204030204"/>
                <a:cs typeface="Calibri" panose="020F0502020204030204"/>
              </a:rPr>
              <a:t>SIUE</a:t>
            </a:r>
            <a:endParaRPr lang="en-US" dirty="0">
              <a:latin typeface="Calibri" panose="020F0502020204030204"/>
              <a:cs typeface="Calibri" panose="020F0502020204030204"/>
            </a:endParaRPr>
          </a:p>
          <a:p>
            <a:pPr algn="ctr">
              <a:spcBef>
                <a:spcPct val="50000"/>
              </a:spcBef>
            </a:pPr>
            <a:r>
              <a:rPr lang="en-US" sz="1200" dirty="0">
                <a:latin typeface="Calibri" panose="020F0502020204030204"/>
                <a:cs typeface="Calibri" panose="020F0502020204030204"/>
              </a:rPr>
              <a:t>[Adapted from Dan Klein and Pieter Abbeel for CS188 Intro to AI at UC Berkeley.  All materials available at http://</a:t>
            </a:r>
            <a:r>
              <a:rPr lang="en-US" sz="1200" dirty="0" err="1">
                <a:latin typeface="Calibri" panose="020F0502020204030204"/>
                <a:cs typeface="Calibri" panose="020F0502020204030204"/>
              </a:rPr>
              <a:t>ai.berkeley.edu</a:t>
            </a:r>
            <a:r>
              <a:rPr lang="en-US" sz="1200" dirty="0">
                <a:latin typeface="Calibri" panose="020F0502020204030204"/>
                <a:cs typeface="Calibri" panose="020F0502020204030204"/>
              </a:rPr>
              <a:t>.]</a:t>
            </a:r>
            <a:endParaRPr lang="en-US" sz="1200" dirty="0">
              <a:latin typeface="Calibri" panose="020F0502020204030204"/>
              <a:cs typeface="Calibri" panose="020F0502020204030204"/>
            </a:endParaRPr>
          </a:p>
        </p:txBody>
      </p:sp>
      <p:pic>
        <p:nvPicPr>
          <p:cNvPr id="26625" name="Picture 1" descr="C:\Temp\ketrina\Lecture1-Introduction.png"/>
          <p:cNvPicPr>
            <a:picLocks noChangeAspect="1" noChangeArrowheads="1"/>
          </p:cNvPicPr>
          <p:nvPr/>
        </p:nvPicPr>
        <p:blipFill>
          <a:blip r:embed="rId1" cstate="print"/>
          <a:srcRect/>
          <a:stretch>
            <a:fillRect/>
          </a:stretch>
        </p:blipFill>
        <p:spPr bwMode="auto">
          <a:xfrm>
            <a:off x="2304288" y="1849712"/>
            <a:ext cx="4517136" cy="20174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514350"/>
            <a:ext cx="9144000" cy="2100573"/>
          </a:xfrm>
          <a:prstGeom prst="rect">
            <a:avLst/>
          </a:prstGeom>
          <a:noFill/>
          <a:ln w="9525">
            <a:noFill/>
            <a:miter lim="800000"/>
          </a:ln>
        </p:spPr>
        <p:txBody>
          <a:bodyPr wrap="square" lIns="68579" tIns="34289" rIns="68579" bIns="34289">
            <a:spAutoFit/>
          </a:bodyPr>
          <a:lstStyle/>
          <a:p>
            <a:pPr algn="ctr"/>
            <a:r>
              <a:rPr lang="en-US" sz="6600" dirty="0">
                <a:latin typeface="Calibri" panose="020F0502020204030204" pitchFamily="34" charset="0"/>
              </a:rPr>
              <a:t>Maximize Your</a:t>
            </a:r>
            <a:endParaRPr lang="en-US" sz="6600" dirty="0">
              <a:latin typeface="Calibri" panose="020F0502020204030204" pitchFamily="34" charset="0"/>
            </a:endParaRPr>
          </a:p>
          <a:p>
            <a:pPr algn="ctr"/>
            <a:r>
              <a:rPr lang="en-US" sz="6600" dirty="0">
                <a:latin typeface="Calibri" panose="020F0502020204030204" pitchFamily="34" charset="0"/>
              </a:rPr>
              <a:t>Expected Utility</a:t>
            </a:r>
            <a:endParaRPr lang="en-US" sz="6600" dirty="0">
              <a:latin typeface="Calibri" panose="020F0502020204030204" pitchFamily="34" charset="0"/>
            </a:endParaRPr>
          </a:p>
        </p:txBody>
      </p:sp>
      <p:pic>
        <p:nvPicPr>
          <p:cNvPr id="4" name="Picture 1"/>
          <p:cNvPicPr>
            <a:picLocks noChangeAspect="1" noChangeArrowheads="1"/>
          </p:cNvPicPr>
          <p:nvPr/>
        </p:nvPicPr>
        <p:blipFill>
          <a:blip r:embed="rId1" cstate="print"/>
          <a:srcRect/>
          <a:stretch>
            <a:fillRect/>
          </a:stretch>
        </p:blipFill>
        <p:spPr bwMode="auto">
          <a:xfrm>
            <a:off x="2916936" y="2647950"/>
            <a:ext cx="3308913" cy="21621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http://upload.wikimedia.org/wikipedia/commons/thumb/1/1a/Gray728.svg/1000px-Gray728.svg.png"/>
          <p:cNvPicPr>
            <a:picLocks noChangeAspect="1" noChangeArrowheads="1"/>
          </p:cNvPicPr>
          <p:nvPr/>
        </p:nvPicPr>
        <p:blipFill>
          <a:blip r:embed="rId1" cstate="print"/>
          <a:srcRect/>
          <a:stretch>
            <a:fillRect/>
          </a:stretch>
        </p:blipFill>
        <p:spPr bwMode="auto">
          <a:xfrm>
            <a:off x="4648200" y="1200150"/>
            <a:ext cx="4114800" cy="2937967"/>
          </a:xfrm>
          <a:prstGeom prst="rect">
            <a:avLst/>
          </a:prstGeom>
          <a:noFill/>
        </p:spPr>
      </p:pic>
      <p:pic>
        <p:nvPicPr>
          <p:cNvPr id="6" name="Picture 3"/>
          <p:cNvPicPr preferRelativeResize="0">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4038979" y="971549"/>
            <a:ext cx="5028440" cy="3774374"/>
          </a:xfrm>
          <a:prstGeom prst="rect">
            <a:avLst/>
          </a:prstGeom>
          <a:noFill/>
        </p:spPr>
      </p:pic>
      <p:sp>
        <p:nvSpPr>
          <p:cNvPr id="14340" name="Rectangle 5"/>
          <p:cNvSpPr>
            <a:spLocks noGrp="1" noChangeArrowheads="1"/>
          </p:cNvSpPr>
          <p:nvPr>
            <p:ph type="title"/>
          </p:nvPr>
        </p:nvSpPr>
        <p:spPr/>
        <p:txBody>
          <a:bodyPr rIns="99058"/>
          <a:lstStyle/>
          <a:p>
            <a:r>
              <a:rPr lang="en-US" dirty="0"/>
              <a:t>What About the Brain?</a:t>
            </a:r>
            <a:endParaRPr lang="en-US" dirty="0"/>
          </a:p>
        </p:txBody>
      </p:sp>
      <p:sp>
        <p:nvSpPr>
          <p:cNvPr id="5" name="Content Placeholder 2"/>
          <p:cNvSpPr txBox="1"/>
          <p:nvPr/>
        </p:nvSpPr>
        <p:spPr bwMode="auto">
          <a:xfrm>
            <a:off x="304800" y="1047750"/>
            <a:ext cx="4267200" cy="3546873"/>
          </a:xfrm>
          <a:prstGeom prst="rect">
            <a:avLst/>
          </a:prstGeom>
          <a:noFill/>
          <a:ln w="9525">
            <a:noFill/>
            <a:miter lim="800000"/>
          </a:ln>
        </p:spPr>
        <p:txBody>
          <a:bodyPr vert="horz" wrap="square" lIns="68579" tIns="34289" rIns="68579" bIns="34289" numCol="1" anchor="t" anchorCtr="0" compatLnSpc="1"/>
          <a:lstStyle/>
          <a:p>
            <a:pPr marL="257175" lvl="0" indent="-257175" eaLnBrk="0" hangingPunct="0">
              <a:spcBef>
                <a:spcPct val="20000"/>
              </a:spcBef>
              <a:buClr>
                <a:schemeClr val="accent2"/>
              </a:buClr>
              <a:buFont typeface="Wingdings" panose="05000000000000000000" pitchFamily="2" charset="2"/>
              <a:buChar char="§"/>
            </a:pPr>
            <a:r>
              <a:rPr lang="en-US" sz="2000" kern="0" dirty="0">
                <a:solidFill>
                  <a:schemeClr val="accent2"/>
                </a:solidFill>
                <a:latin typeface="Calibri" panose="020F0502020204030204" pitchFamily="34" charset="0"/>
              </a:rPr>
              <a:t>Brains (human minds) are very good at making rational decisions, but not perfect</a:t>
            </a:r>
            <a:endParaRPr lang="en-US" sz="2000" kern="0" dirty="0">
              <a:solidFill>
                <a:schemeClr val="accent2"/>
              </a:solidFill>
              <a:latin typeface="Calibri" panose="020F0502020204030204" pitchFamily="34" charset="0"/>
            </a:endParaRPr>
          </a:p>
          <a:p>
            <a:pPr marL="257175" lvl="0" indent="-257175" eaLnBrk="0" hangingPunct="0">
              <a:spcBef>
                <a:spcPct val="20000"/>
              </a:spcBef>
              <a:buClr>
                <a:schemeClr val="accent2"/>
              </a:buClr>
              <a:buFont typeface="Wingdings" panose="05000000000000000000" pitchFamily="2" charset="2"/>
              <a:buChar char="§"/>
            </a:pPr>
            <a:r>
              <a:rPr lang="en-US" sz="2000" kern="0" dirty="0">
                <a:solidFill>
                  <a:schemeClr val="accent2"/>
                </a:solidFill>
                <a:latin typeface="Calibri" panose="020F0502020204030204" pitchFamily="34" charset="0"/>
              </a:rPr>
              <a:t>Brains aren’t as modular as software, so hard to reverse engineer!</a:t>
            </a:r>
            <a:endParaRPr lang="en-US" sz="2000" kern="0" dirty="0">
              <a:solidFill>
                <a:schemeClr val="accent2"/>
              </a:solidFill>
              <a:latin typeface="Calibri" panose="020F0502020204030204" pitchFamily="34" charset="0"/>
            </a:endParaRPr>
          </a:p>
          <a:p>
            <a:pPr marL="257175" lvl="0" indent="-257175" eaLnBrk="0" hangingPunct="0">
              <a:spcBef>
                <a:spcPct val="20000"/>
              </a:spcBef>
              <a:buClr>
                <a:schemeClr val="accent2"/>
              </a:buClr>
              <a:buFont typeface="Wingdings" panose="05000000000000000000" pitchFamily="2" charset="2"/>
              <a:buChar char="§"/>
            </a:pPr>
            <a:r>
              <a:rPr lang="en-US" sz="2000" kern="0" dirty="0">
                <a:solidFill>
                  <a:schemeClr val="accent2"/>
                </a:solidFill>
                <a:latin typeface="Calibri" panose="020F0502020204030204" pitchFamily="34" charset="0"/>
              </a:rPr>
              <a:t>“Brains are to intelligence as wings are to flight”</a:t>
            </a:r>
            <a:endParaRPr lang="en-US" sz="2000" kern="0" dirty="0">
              <a:solidFill>
                <a:schemeClr val="accent2"/>
              </a:solidFill>
              <a:latin typeface="Calibri" panose="020F0502020204030204" pitchFamily="34" charset="0"/>
            </a:endParaRPr>
          </a:p>
          <a:p>
            <a:pPr marL="257175" lvl="0" indent="-257175" eaLnBrk="0" hangingPunct="0">
              <a:spcBef>
                <a:spcPct val="20000"/>
              </a:spcBef>
              <a:buClr>
                <a:schemeClr val="accent2"/>
              </a:buClr>
              <a:buFont typeface="Wingdings" panose="05000000000000000000" pitchFamily="2" charset="2"/>
              <a:buChar char="§"/>
            </a:pPr>
            <a:r>
              <a:rPr lang="en-US" sz="2000" kern="0" dirty="0">
                <a:solidFill>
                  <a:schemeClr val="accent2"/>
                </a:solidFill>
                <a:latin typeface="Calibri" panose="020F0502020204030204" pitchFamily="34" charset="0"/>
              </a:rPr>
              <a:t>Lessons learned from the brain: memory and simulation are key to decision making</a:t>
            </a:r>
            <a:endParaRPr lang="en-US" sz="2000" kern="0" dirty="0">
              <a:solidFill>
                <a:schemeClr val="accent2"/>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solidFill>
                  <a:schemeClr val="tx1"/>
                </a:solidFill>
              </a:rPr>
              <a:t>A (Short) History of AI</a:t>
            </a:r>
            <a:endParaRPr lang="en-US">
              <a:solidFill>
                <a:schemeClr val="tx1"/>
              </a:solidFill>
            </a:endParaRPr>
          </a:p>
        </p:txBody>
      </p:sp>
      <p:pic>
        <p:nvPicPr>
          <p:cNvPr id="6" name="Picture 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276600" y="1123950"/>
            <a:ext cx="2630807" cy="3657598"/>
          </a:xfrm>
          <a:prstGeom prst="rect">
            <a:avLst/>
          </a:prstGeom>
          <a:noFill/>
        </p:spPr>
      </p:pic>
      <p:sp>
        <p:nvSpPr>
          <p:cNvPr id="2" name="TextBox 1"/>
          <p:cNvSpPr txBox="1"/>
          <p:nvPr/>
        </p:nvSpPr>
        <p:spPr>
          <a:xfrm>
            <a:off x="6628167" y="4835723"/>
            <a:ext cx="2515833"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 HISTORY – MT1950.wmv</a:t>
            </a:r>
            <a:endParaRPr lang="en-US" sz="1400" dirty="0">
              <a:solidFill>
                <a:srgbClr val="FF0000"/>
              </a:solidFill>
              <a:latin typeface="Calibri" panose="020F0502020204030204"/>
              <a:cs typeface="Calibri" panose="020F0502020204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solidFill>
                  <a:schemeClr val="tx1"/>
                </a:solidFill>
              </a:rPr>
              <a:t>A (Short) History of AI</a:t>
            </a:r>
            <a:endParaRPr lang="en-US">
              <a:solidFill>
                <a:schemeClr val="tx1"/>
              </a:solidFill>
            </a:endParaRPr>
          </a:p>
        </p:txBody>
      </p:sp>
      <p:sp>
        <p:nvSpPr>
          <p:cNvPr id="569347" name="Rectangle 3"/>
          <p:cNvSpPr>
            <a:spLocks noGrp="1" noChangeArrowheads="1"/>
          </p:cNvSpPr>
          <p:nvPr>
            <p:ph type="body" idx="1"/>
          </p:nvPr>
        </p:nvSpPr>
        <p:spPr>
          <a:xfrm>
            <a:off x="457200" y="1085850"/>
            <a:ext cx="4876800" cy="3771900"/>
          </a:xfrm>
        </p:spPr>
        <p:txBody>
          <a:bodyPr/>
          <a:lstStyle/>
          <a:p>
            <a:pPr eaLnBrk="1" hangingPunct="1">
              <a:lnSpc>
                <a:spcPct val="80000"/>
              </a:lnSpc>
            </a:pPr>
            <a:r>
              <a:rPr lang="en-US" sz="1400" dirty="0"/>
              <a:t>1940-1950: Early days</a:t>
            </a:r>
            <a:endParaRPr lang="en-US" sz="1400" dirty="0"/>
          </a:p>
          <a:p>
            <a:pPr lvl="1" eaLnBrk="1" hangingPunct="1">
              <a:lnSpc>
                <a:spcPct val="80000"/>
              </a:lnSpc>
            </a:pPr>
            <a:r>
              <a:rPr lang="en-US" sz="1200" dirty="0"/>
              <a:t>1943: McCulloch &amp; Pitts: Boolean circuit model of brain</a:t>
            </a:r>
            <a:endParaRPr lang="en-US" sz="1200" dirty="0"/>
          </a:p>
          <a:p>
            <a:pPr lvl="1" eaLnBrk="1" hangingPunct="1">
              <a:lnSpc>
                <a:spcPct val="80000"/>
              </a:lnSpc>
            </a:pPr>
            <a:r>
              <a:rPr lang="en-US" sz="1200" dirty="0"/>
              <a:t>1950: Turing's “Computing Machinery and Intelligence”</a:t>
            </a:r>
            <a:endParaRPr lang="en-US" sz="1200" dirty="0"/>
          </a:p>
          <a:p>
            <a:pPr lvl="1" eaLnBrk="1" hangingPunct="1">
              <a:lnSpc>
                <a:spcPct val="80000"/>
              </a:lnSpc>
            </a:pPr>
            <a:endParaRPr lang="en-US" sz="600" dirty="0"/>
          </a:p>
          <a:p>
            <a:pPr eaLnBrk="1" hangingPunct="1">
              <a:lnSpc>
                <a:spcPct val="80000"/>
              </a:lnSpc>
            </a:pPr>
            <a:r>
              <a:rPr lang="en-US" sz="1400" dirty="0"/>
              <a:t>1950—70: Excitement: Look, Ma, no hands!</a:t>
            </a:r>
            <a:endParaRPr lang="en-US" sz="1400" dirty="0"/>
          </a:p>
          <a:p>
            <a:pPr lvl="1" eaLnBrk="1" hangingPunct="1">
              <a:lnSpc>
                <a:spcPct val="80000"/>
              </a:lnSpc>
            </a:pPr>
            <a:r>
              <a:rPr lang="en-US" sz="1200" dirty="0"/>
              <a:t>1950s: Early AI programs, including Samuel's checkers program, Newell &amp; Simon's Logic Theorist, Gelernter's Geometry Engine</a:t>
            </a:r>
            <a:endParaRPr lang="en-US" sz="1200" dirty="0"/>
          </a:p>
          <a:p>
            <a:pPr lvl="1" eaLnBrk="1" hangingPunct="1">
              <a:lnSpc>
                <a:spcPct val="80000"/>
              </a:lnSpc>
            </a:pPr>
            <a:r>
              <a:rPr lang="en-US" sz="1200" dirty="0"/>
              <a:t>1956: Dartmouth meeting: “Artificial Intelligence” adopted</a:t>
            </a:r>
            <a:endParaRPr lang="en-US" sz="1200" dirty="0"/>
          </a:p>
          <a:p>
            <a:pPr lvl="1" eaLnBrk="1" hangingPunct="1">
              <a:lnSpc>
                <a:spcPct val="80000"/>
              </a:lnSpc>
            </a:pPr>
            <a:r>
              <a:rPr lang="en-US" sz="1200" dirty="0"/>
              <a:t>1965: Robinson's complete algorithm for logical reasoning</a:t>
            </a:r>
            <a:endParaRPr lang="en-US" sz="1200" dirty="0"/>
          </a:p>
          <a:p>
            <a:pPr lvl="1" eaLnBrk="1" hangingPunct="1">
              <a:lnSpc>
                <a:spcPct val="80000"/>
              </a:lnSpc>
            </a:pPr>
            <a:endParaRPr lang="en-US" sz="600" dirty="0"/>
          </a:p>
          <a:p>
            <a:pPr eaLnBrk="1" hangingPunct="1">
              <a:lnSpc>
                <a:spcPct val="80000"/>
              </a:lnSpc>
            </a:pPr>
            <a:r>
              <a:rPr lang="en-US" sz="1400" dirty="0"/>
              <a:t>1970—90: Knowledge-based approaches</a:t>
            </a:r>
            <a:endParaRPr lang="en-US" sz="1400" dirty="0"/>
          </a:p>
          <a:p>
            <a:pPr lvl="1" eaLnBrk="1" hangingPunct="1">
              <a:lnSpc>
                <a:spcPct val="80000"/>
              </a:lnSpc>
            </a:pPr>
            <a:r>
              <a:rPr lang="en-US" sz="1200" dirty="0"/>
              <a:t>1969—79: Early development of knowledge-based systems</a:t>
            </a:r>
            <a:endParaRPr lang="en-US" sz="1200" dirty="0"/>
          </a:p>
          <a:p>
            <a:pPr lvl="1" eaLnBrk="1" hangingPunct="1">
              <a:lnSpc>
                <a:spcPct val="80000"/>
              </a:lnSpc>
            </a:pPr>
            <a:r>
              <a:rPr lang="en-US" sz="1200" dirty="0"/>
              <a:t>1980—88: Expert systems industry booms</a:t>
            </a:r>
            <a:endParaRPr lang="en-US" sz="1200" dirty="0"/>
          </a:p>
          <a:p>
            <a:pPr lvl="1" eaLnBrk="1" hangingPunct="1">
              <a:lnSpc>
                <a:spcPct val="80000"/>
              </a:lnSpc>
            </a:pPr>
            <a:r>
              <a:rPr lang="en-US" sz="1200" dirty="0"/>
              <a:t>1988—93: Expert systems industry busts: “AI Winter”</a:t>
            </a:r>
            <a:endParaRPr lang="en-US" sz="1200" dirty="0"/>
          </a:p>
          <a:p>
            <a:pPr lvl="1" eaLnBrk="1" hangingPunct="1">
              <a:lnSpc>
                <a:spcPct val="80000"/>
              </a:lnSpc>
            </a:pPr>
            <a:endParaRPr lang="en-US" sz="600" dirty="0"/>
          </a:p>
          <a:p>
            <a:pPr eaLnBrk="1" hangingPunct="1">
              <a:lnSpc>
                <a:spcPct val="80000"/>
              </a:lnSpc>
            </a:pPr>
            <a:r>
              <a:rPr lang="en-US" sz="1400" dirty="0"/>
              <a:t>1990—: Statistical approaches</a:t>
            </a:r>
            <a:endParaRPr lang="en-US" sz="1400" dirty="0"/>
          </a:p>
          <a:p>
            <a:pPr lvl="1" eaLnBrk="1" hangingPunct="1">
              <a:lnSpc>
                <a:spcPct val="80000"/>
              </a:lnSpc>
            </a:pPr>
            <a:r>
              <a:rPr lang="en-US" sz="1200" dirty="0"/>
              <a:t>Resurgence of probability, focus on uncertainty</a:t>
            </a:r>
            <a:endParaRPr lang="en-US" sz="1200" dirty="0"/>
          </a:p>
          <a:p>
            <a:pPr lvl="1" eaLnBrk="1" hangingPunct="1">
              <a:lnSpc>
                <a:spcPct val="80000"/>
              </a:lnSpc>
            </a:pPr>
            <a:r>
              <a:rPr lang="en-US" sz="1200" dirty="0"/>
              <a:t>General increase in technical depth</a:t>
            </a:r>
            <a:endParaRPr lang="en-US" sz="1200" dirty="0"/>
          </a:p>
          <a:p>
            <a:pPr lvl="1" eaLnBrk="1" hangingPunct="1">
              <a:lnSpc>
                <a:spcPct val="80000"/>
              </a:lnSpc>
            </a:pPr>
            <a:r>
              <a:rPr lang="en-US" sz="1200" dirty="0"/>
              <a:t>Agents and learning systems… “AI Spring”?</a:t>
            </a:r>
            <a:endParaRPr lang="en-US" sz="1200" dirty="0"/>
          </a:p>
          <a:p>
            <a:pPr eaLnBrk="1" hangingPunct="1">
              <a:lnSpc>
                <a:spcPct val="80000"/>
              </a:lnSpc>
            </a:pPr>
            <a:endParaRPr lang="en-US" sz="1000" dirty="0"/>
          </a:p>
          <a:p>
            <a:pPr eaLnBrk="1" hangingPunct="1">
              <a:lnSpc>
                <a:spcPct val="80000"/>
              </a:lnSpc>
            </a:pPr>
            <a:r>
              <a:rPr lang="en-US" sz="1400" dirty="0"/>
              <a:t>2000—: Where are we now?     </a:t>
            </a:r>
            <a:endParaRPr lang="en-US" sz="1400" dirty="0"/>
          </a:p>
        </p:txBody>
      </p:sp>
      <p:pic>
        <p:nvPicPr>
          <p:cNvPr id="4" name="Picture 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598792" y="1047750"/>
            <a:ext cx="2630807" cy="36575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9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93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934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934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934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934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934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934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934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934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934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9347">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934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solidFill>
                  <a:schemeClr val="tx1"/>
                </a:solidFill>
              </a:rPr>
              <a:t>What Can AI Do?</a:t>
            </a:r>
            <a:endParaRPr lang="en-US">
              <a:solidFill>
                <a:schemeClr val="tx1"/>
              </a:solidFill>
            </a:endParaRPr>
          </a:p>
        </p:txBody>
      </p:sp>
      <p:sp>
        <p:nvSpPr>
          <p:cNvPr id="541699" name="Rectangle 3"/>
          <p:cNvSpPr>
            <a:spLocks noGrp="1" noChangeArrowheads="1"/>
          </p:cNvSpPr>
          <p:nvPr>
            <p:ph type="body" idx="1"/>
          </p:nvPr>
        </p:nvSpPr>
        <p:spPr>
          <a:xfrm>
            <a:off x="609600" y="1047750"/>
            <a:ext cx="8534400" cy="3546873"/>
          </a:xfrm>
        </p:spPr>
        <p:txBody>
          <a:bodyPr/>
          <a:lstStyle/>
          <a:p>
            <a:pPr eaLnBrk="1" hangingPunct="1">
              <a:lnSpc>
                <a:spcPct val="80000"/>
              </a:lnSpc>
              <a:buFont typeface="Wingdings" panose="05000000000000000000" pitchFamily="2" charset="2"/>
              <a:buNone/>
            </a:pPr>
            <a:r>
              <a:rPr lang="en-US" sz="1500" dirty="0">
                <a:solidFill>
                  <a:schemeClr val="tx1"/>
                </a:solidFill>
              </a:rPr>
              <a:t>Quiz: Which of the following can be done at present?</a:t>
            </a:r>
            <a:endParaRPr lang="en-US" sz="1500" dirty="0">
              <a:solidFill>
                <a:schemeClr val="tx1"/>
              </a:solidFill>
            </a:endParaRPr>
          </a:p>
          <a:p>
            <a:pPr eaLnBrk="1" hangingPunct="1">
              <a:lnSpc>
                <a:spcPct val="80000"/>
              </a:lnSpc>
            </a:pPr>
            <a:endParaRPr lang="en-US" sz="1500" dirty="0">
              <a:solidFill>
                <a:schemeClr val="tx1"/>
              </a:solidFill>
            </a:endParaRPr>
          </a:p>
          <a:p>
            <a:pPr eaLnBrk="1" hangingPunct="1">
              <a:lnSpc>
                <a:spcPct val="80000"/>
              </a:lnSpc>
            </a:pPr>
            <a:r>
              <a:rPr lang="en-US" sz="1500" dirty="0"/>
              <a:t>Play a decent game of table tennis?</a:t>
            </a:r>
            <a:endParaRPr lang="en-US" sz="1500" dirty="0"/>
          </a:p>
          <a:p>
            <a:pPr eaLnBrk="1" hangingPunct="1">
              <a:lnSpc>
                <a:spcPct val="80000"/>
              </a:lnSpc>
            </a:pPr>
            <a:r>
              <a:rPr lang="en-US" sz="1500" dirty="0"/>
              <a:t>Play a decent game of Jeopardy?</a:t>
            </a:r>
            <a:endParaRPr lang="en-US" sz="1500" dirty="0"/>
          </a:p>
          <a:p>
            <a:pPr eaLnBrk="1" hangingPunct="1">
              <a:lnSpc>
                <a:spcPct val="80000"/>
              </a:lnSpc>
            </a:pPr>
            <a:r>
              <a:rPr lang="en-US" sz="1500" dirty="0"/>
              <a:t>Drive safely along a curving mountain road?</a:t>
            </a:r>
            <a:endParaRPr lang="en-US" sz="1500" dirty="0"/>
          </a:p>
          <a:p>
            <a:pPr eaLnBrk="1" hangingPunct="1">
              <a:lnSpc>
                <a:spcPct val="80000"/>
              </a:lnSpc>
            </a:pPr>
            <a:r>
              <a:rPr lang="en-US" sz="1500" dirty="0"/>
              <a:t>Drive safely along Telegraph Avenue?</a:t>
            </a:r>
            <a:endParaRPr lang="en-US" sz="1500" dirty="0"/>
          </a:p>
          <a:p>
            <a:pPr eaLnBrk="1" hangingPunct="1">
              <a:lnSpc>
                <a:spcPct val="80000"/>
              </a:lnSpc>
            </a:pPr>
            <a:r>
              <a:rPr lang="en-US" sz="1500" dirty="0"/>
              <a:t>Buy a week's worth of groceries on the web?</a:t>
            </a:r>
            <a:endParaRPr lang="en-US" sz="1500" dirty="0"/>
          </a:p>
          <a:p>
            <a:pPr eaLnBrk="1" hangingPunct="1">
              <a:lnSpc>
                <a:spcPct val="80000"/>
              </a:lnSpc>
            </a:pPr>
            <a:r>
              <a:rPr lang="en-US" sz="1500" dirty="0"/>
              <a:t>Buy a week's worth of groceries at Berkeley Bowl?</a:t>
            </a:r>
            <a:endParaRPr lang="en-US" sz="1500" dirty="0"/>
          </a:p>
          <a:p>
            <a:pPr eaLnBrk="1" hangingPunct="1">
              <a:lnSpc>
                <a:spcPct val="80000"/>
              </a:lnSpc>
            </a:pPr>
            <a:r>
              <a:rPr lang="en-US" sz="1500" dirty="0"/>
              <a:t>Discover and prove a new mathematical theorem?</a:t>
            </a:r>
            <a:endParaRPr lang="en-US" sz="1500" dirty="0"/>
          </a:p>
          <a:p>
            <a:pPr eaLnBrk="1" hangingPunct="1">
              <a:lnSpc>
                <a:spcPct val="80000"/>
              </a:lnSpc>
            </a:pPr>
            <a:r>
              <a:rPr lang="en-US" sz="1500" dirty="0"/>
              <a:t>Converse successfully with another person for an hour?</a:t>
            </a:r>
            <a:endParaRPr lang="en-US" sz="1500" dirty="0"/>
          </a:p>
          <a:p>
            <a:pPr eaLnBrk="1" hangingPunct="1">
              <a:lnSpc>
                <a:spcPct val="80000"/>
              </a:lnSpc>
            </a:pPr>
            <a:r>
              <a:rPr lang="en-US" sz="1500" dirty="0"/>
              <a:t>Perform a surgical operation?</a:t>
            </a:r>
            <a:endParaRPr lang="en-US" sz="1500" dirty="0"/>
          </a:p>
          <a:p>
            <a:pPr eaLnBrk="1" hangingPunct="1">
              <a:lnSpc>
                <a:spcPct val="80000"/>
              </a:lnSpc>
            </a:pPr>
            <a:r>
              <a:rPr lang="en-US" sz="1500" dirty="0"/>
              <a:t>Put away the dishes and fold the laundry?</a:t>
            </a:r>
            <a:endParaRPr lang="en-US" sz="1500" dirty="0"/>
          </a:p>
          <a:p>
            <a:pPr eaLnBrk="1" hangingPunct="1">
              <a:lnSpc>
                <a:spcPct val="80000"/>
              </a:lnSpc>
            </a:pPr>
            <a:r>
              <a:rPr lang="en-US" sz="1500" dirty="0"/>
              <a:t>Translate spoken Chinese into spoken English in real time?</a:t>
            </a:r>
            <a:endParaRPr lang="en-US" sz="1500" dirty="0"/>
          </a:p>
          <a:p>
            <a:pPr eaLnBrk="1" hangingPunct="1">
              <a:lnSpc>
                <a:spcPct val="80000"/>
              </a:lnSpc>
            </a:pPr>
            <a:r>
              <a:rPr lang="en-US" sz="1500" dirty="0"/>
              <a:t>Write an intentionally funny story?</a:t>
            </a:r>
            <a:endParaRPr lang="en-US" sz="1500" dirty="0"/>
          </a:p>
        </p:txBody>
      </p:sp>
      <p:sp>
        <p:nvSpPr>
          <p:cNvPr id="541700" name="Freeform 4"/>
          <p:cNvSpPr/>
          <p:nvPr/>
        </p:nvSpPr>
        <p:spPr bwMode="auto">
          <a:xfrm>
            <a:off x="609600" y="1504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541704" name="Freeform 8"/>
          <p:cNvSpPr/>
          <p:nvPr/>
        </p:nvSpPr>
        <p:spPr bwMode="auto">
          <a:xfrm>
            <a:off x="628650" y="19621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541705" name="Freeform 9"/>
          <p:cNvSpPr/>
          <p:nvPr/>
        </p:nvSpPr>
        <p:spPr bwMode="auto">
          <a:xfrm>
            <a:off x="619125" y="2419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541706" name="Freeform 10"/>
          <p:cNvSpPr/>
          <p:nvPr/>
        </p:nvSpPr>
        <p:spPr bwMode="auto">
          <a:xfrm>
            <a:off x="619125" y="37909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541709" name="Freeform 13"/>
          <p:cNvSpPr/>
          <p:nvPr/>
        </p:nvSpPr>
        <p:spPr bwMode="auto">
          <a:xfrm>
            <a:off x="628649" y="26479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ln>
        </p:spPr>
        <p:txBody>
          <a:bodyPr lIns="68579" tIns="34289" rIns="68579" bIns="34289"/>
          <a:lstStyle/>
          <a:p>
            <a:endParaRPr lang="en-US"/>
          </a:p>
        </p:txBody>
      </p:sp>
      <p:sp>
        <p:nvSpPr>
          <p:cNvPr id="541710" name="Freeform 14"/>
          <p:cNvSpPr/>
          <p:nvPr/>
        </p:nvSpPr>
        <p:spPr bwMode="auto">
          <a:xfrm>
            <a:off x="628649" y="31051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ln>
        </p:spPr>
        <p:txBody>
          <a:bodyPr lIns="68579" tIns="34289" rIns="68579" bIns="34289"/>
          <a:lstStyle/>
          <a:p>
            <a:endParaRPr lang="en-US"/>
          </a:p>
        </p:txBody>
      </p:sp>
      <p:sp>
        <p:nvSpPr>
          <p:cNvPr id="541712" name="Freeform 16"/>
          <p:cNvSpPr/>
          <p:nvPr/>
        </p:nvSpPr>
        <p:spPr bwMode="auto">
          <a:xfrm>
            <a:off x="628649" y="4019550"/>
            <a:ext cx="170260" cy="17145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ln>
        </p:spPr>
        <p:txBody>
          <a:bodyPr lIns="68579" tIns="34289" rIns="68579" bIns="34289"/>
          <a:lstStyle/>
          <a:p>
            <a:endParaRPr lang="en-US"/>
          </a:p>
        </p:txBody>
      </p:sp>
      <p:grpSp>
        <p:nvGrpSpPr>
          <p:cNvPr id="2" name="Group 20"/>
          <p:cNvGrpSpPr/>
          <p:nvPr/>
        </p:nvGrpSpPr>
        <p:grpSpPr bwMode="auto">
          <a:xfrm>
            <a:off x="628649" y="2876550"/>
            <a:ext cx="228600" cy="171450"/>
            <a:chOff x="4896" y="2256"/>
            <a:chExt cx="432" cy="816"/>
          </a:xfrm>
        </p:grpSpPr>
        <p:sp>
          <p:nvSpPr>
            <p:cNvPr id="15380" name="Freeform 21"/>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ln>
          </p:spPr>
          <p:txBody>
            <a:bodyPr/>
            <a:lstStyle/>
            <a:p>
              <a:endParaRPr lang="en-US"/>
            </a:p>
          </p:txBody>
        </p:sp>
        <p:sp>
          <p:nvSpPr>
            <p:cNvPr id="15381" name="Freeform 22"/>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ln>
          </p:spPr>
          <p:txBody>
            <a:bodyPr/>
            <a:lstStyle/>
            <a:p>
              <a:endParaRPr lang="en-US"/>
            </a:p>
          </p:txBody>
        </p:sp>
      </p:grpSp>
      <p:grpSp>
        <p:nvGrpSpPr>
          <p:cNvPr id="3" name="Group 23"/>
          <p:cNvGrpSpPr/>
          <p:nvPr/>
        </p:nvGrpSpPr>
        <p:grpSpPr bwMode="auto">
          <a:xfrm>
            <a:off x="628649" y="3333750"/>
            <a:ext cx="228600" cy="171450"/>
            <a:chOff x="4896" y="2256"/>
            <a:chExt cx="432" cy="816"/>
          </a:xfrm>
        </p:grpSpPr>
        <p:sp>
          <p:nvSpPr>
            <p:cNvPr id="15378" name="Freeform 24"/>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ln>
          </p:spPr>
          <p:txBody>
            <a:bodyPr/>
            <a:lstStyle/>
            <a:p>
              <a:endParaRPr lang="en-US"/>
            </a:p>
          </p:txBody>
        </p:sp>
        <p:sp>
          <p:nvSpPr>
            <p:cNvPr id="15379" name="Freeform 25"/>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ln>
          </p:spPr>
          <p:txBody>
            <a:bodyPr/>
            <a:lstStyle/>
            <a:p>
              <a:endParaRPr lang="en-US"/>
            </a:p>
          </p:txBody>
        </p:sp>
      </p:grpSp>
      <p:grpSp>
        <p:nvGrpSpPr>
          <p:cNvPr id="4" name="Group 20"/>
          <p:cNvGrpSpPr/>
          <p:nvPr/>
        </p:nvGrpSpPr>
        <p:grpSpPr bwMode="auto">
          <a:xfrm>
            <a:off x="628649" y="2190750"/>
            <a:ext cx="228600" cy="171450"/>
            <a:chOff x="4896" y="2256"/>
            <a:chExt cx="432" cy="816"/>
          </a:xfrm>
        </p:grpSpPr>
        <p:sp>
          <p:nvSpPr>
            <p:cNvPr id="15376" name="Freeform 21"/>
            <p:cNvSpPr/>
            <p:nvPr/>
          </p:nvSpPr>
          <p:spPr bwMode="auto">
            <a:xfrm>
              <a:off x="4896" y="2256"/>
              <a:ext cx="432" cy="624"/>
            </a:xfrm>
            <a:custGeom>
              <a:avLst/>
              <a:gdLst>
                <a:gd name="T0" fmla="*/ 0 w 432"/>
                <a:gd name="T1" fmla="*/ 192 h 624"/>
                <a:gd name="T2" fmla="*/ 96 w 432"/>
                <a:gd name="T3" fmla="*/ 0 h 624"/>
                <a:gd name="T4" fmla="*/ 336 w 432"/>
                <a:gd name="T5" fmla="*/ 0 h 624"/>
                <a:gd name="T6" fmla="*/ 432 w 432"/>
                <a:gd name="T7" fmla="*/ 192 h 624"/>
                <a:gd name="T8" fmla="*/ 336 w 432"/>
                <a:gd name="T9" fmla="*/ 384 h 624"/>
                <a:gd name="T10" fmla="*/ 240 w 432"/>
                <a:gd name="T11" fmla="*/ 432 h 624"/>
                <a:gd name="T12" fmla="*/ 240 w 432"/>
                <a:gd name="T13" fmla="*/ 624 h 624"/>
                <a:gd name="T14" fmla="*/ 144 w 432"/>
                <a:gd name="T15" fmla="*/ 624 h 624"/>
                <a:gd name="T16" fmla="*/ 144 w 432"/>
                <a:gd name="T17" fmla="*/ 384 h 624"/>
                <a:gd name="T18" fmla="*/ 288 w 432"/>
                <a:gd name="T19" fmla="*/ 288 h 624"/>
                <a:gd name="T20" fmla="*/ 336 w 432"/>
                <a:gd name="T21" fmla="*/ 192 h 624"/>
                <a:gd name="T22" fmla="*/ 288 w 432"/>
                <a:gd name="T23" fmla="*/ 96 h 624"/>
                <a:gd name="T24" fmla="*/ 144 w 432"/>
                <a:gd name="T25" fmla="*/ 96 h 624"/>
                <a:gd name="T26" fmla="*/ 96 w 432"/>
                <a:gd name="T27" fmla="*/ 240 h 624"/>
                <a:gd name="T28" fmla="*/ 0 w 432"/>
                <a:gd name="T29" fmla="*/ 192 h 6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624"/>
                <a:gd name="T47" fmla="*/ 432 w 432"/>
                <a:gd name="T48" fmla="*/ 624 h 6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624">
                  <a:moveTo>
                    <a:pt x="0" y="192"/>
                  </a:moveTo>
                  <a:lnTo>
                    <a:pt x="96" y="0"/>
                  </a:lnTo>
                  <a:lnTo>
                    <a:pt x="336" y="0"/>
                  </a:lnTo>
                  <a:lnTo>
                    <a:pt x="432" y="192"/>
                  </a:lnTo>
                  <a:lnTo>
                    <a:pt x="336" y="384"/>
                  </a:lnTo>
                  <a:lnTo>
                    <a:pt x="240" y="432"/>
                  </a:lnTo>
                  <a:lnTo>
                    <a:pt x="240" y="624"/>
                  </a:lnTo>
                  <a:lnTo>
                    <a:pt x="144" y="624"/>
                  </a:lnTo>
                  <a:lnTo>
                    <a:pt x="144" y="384"/>
                  </a:lnTo>
                  <a:lnTo>
                    <a:pt x="288" y="288"/>
                  </a:lnTo>
                  <a:lnTo>
                    <a:pt x="336" y="192"/>
                  </a:lnTo>
                  <a:lnTo>
                    <a:pt x="288" y="96"/>
                  </a:lnTo>
                  <a:lnTo>
                    <a:pt x="144" y="96"/>
                  </a:lnTo>
                  <a:lnTo>
                    <a:pt x="96" y="240"/>
                  </a:lnTo>
                  <a:lnTo>
                    <a:pt x="0" y="192"/>
                  </a:lnTo>
                  <a:close/>
                </a:path>
              </a:pathLst>
            </a:custGeom>
            <a:solidFill>
              <a:schemeClr val="accent2"/>
            </a:solidFill>
            <a:ln w="9525">
              <a:solidFill>
                <a:schemeClr val="tx1"/>
              </a:solidFill>
              <a:round/>
            </a:ln>
          </p:spPr>
          <p:txBody>
            <a:bodyPr/>
            <a:lstStyle/>
            <a:p>
              <a:endParaRPr lang="en-US"/>
            </a:p>
          </p:txBody>
        </p:sp>
        <p:sp>
          <p:nvSpPr>
            <p:cNvPr id="15377" name="Freeform 22"/>
            <p:cNvSpPr/>
            <p:nvPr/>
          </p:nvSpPr>
          <p:spPr bwMode="auto">
            <a:xfrm>
              <a:off x="5040" y="2976"/>
              <a:ext cx="96" cy="96"/>
            </a:xfrm>
            <a:custGeom>
              <a:avLst/>
              <a:gdLst>
                <a:gd name="T0" fmla="*/ 96 w 96"/>
                <a:gd name="T1" fmla="*/ 0 h 96"/>
                <a:gd name="T2" fmla="*/ 0 w 96"/>
                <a:gd name="T3" fmla="*/ 0 h 96"/>
                <a:gd name="T4" fmla="*/ 0 w 96"/>
                <a:gd name="T5" fmla="*/ 96 h 96"/>
                <a:gd name="T6" fmla="*/ 96 w 96"/>
                <a:gd name="T7" fmla="*/ 96 h 96"/>
                <a:gd name="T8" fmla="*/ 96 w 96"/>
                <a:gd name="T9" fmla="*/ 0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96" y="0"/>
                  </a:moveTo>
                  <a:lnTo>
                    <a:pt x="0" y="0"/>
                  </a:lnTo>
                  <a:lnTo>
                    <a:pt x="0" y="96"/>
                  </a:lnTo>
                  <a:lnTo>
                    <a:pt x="96" y="96"/>
                  </a:lnTo>
                  <a:lnTo>
                    <a:pt x="96" y="0"/>
                  </a:lnTo>
                  <a:close/>
                </a:path>
              </a:pathLst>
            </a:custGeom>
            <a:solidFill>
              <a:schemeClr val="accent2"/>
            </a:solidFill>
            <a:ln w="9525">
              <a:solidFill>
                <a:schemeClr val="tx1"/>
              </a:solidFill>
              <a:round/>
            </a:ln>
          </p:spPr>
          <p:txBody>
            <a:bodyPr/>
            <a:lstStyle/>
            <a:p>
              <a:endParaRPr lang="en-US"/>
            </a:p>
          </p:txBody>
        </p:sp>
      </p:grpSp>
      <p:sp>
        <p:nvSpPr>
          <p:cNvPr id="21" name="Freeform 10"/>
          <p:cNvSpPr/>
          <p:nvPr/>
        </p:nvSpPr>
        <p:spPr bwMode="auto">
          <a:xfrm>
            <a:off x="619125" y="35623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sp>
        <p:nvSpPr>
          <p:cNvPr id="22" name="Freeform 4"/>
          <p:cNvSpPr/>
          <p:nvPr/>
        </p:nvSpPr>
        <p:spPr bwMode="auto">
          <a:xfrm>
            <a:off x="619125" y="1733550"/>
            <a:ext cx="238125" cy="17145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ln>
        </p:spPr>
        <p:txBody>
          <a:bodyPr lIns="68579" tIns="34289" rIns="68579" bIns="34289"/>
          <a:lstStyle/>
          <a:p>
            <a:endParaRPr lang="en-US"/>
          </a:p>
        </p:txBody>
      </p:sp>
      <p:pic>
        <p:nvPicPr>
          <p:cNvPr id="23" name="Picture 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694341" y="1733550"/>
            <a:ext cx="3068150" cy="22097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16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17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1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1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17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169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169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17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1699">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170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169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1699">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17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1699">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41699">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41699">
                                            <p:txEl>
                                              <p:pRg st="12" end="1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4170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41699">
                                            <p:txEl>
                                              <p:pRg st="13" end="13"/>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1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0" grpId="0" animBg="1"/>
      <p:bldP spid="541704" grpId="0" animBg="1"/>
      <p:bldP spid="541705" grpId="0" animBg="1"/>
      <p:bldP spid="541706" grpId="0" animBg="1"/>
      <p:bldP spid="541709" grpId="0" animBg="1"/>
      <p:bldP spid="541710" grpId="0" animBg="1"/>
      <p:bldP spid="541712"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solidFill>
                  <a:schemeClr val="tx1"/>
                </a:solidFill>
              </a:rPr>
              <a:t>Unintentionally Funny Stories</a:t>
            </a:r>
            <a:endParaRPr lang="en-US">
              <a:solidFill>
                <a:schemeClr val="tx1"/>
              </a:solidFill>
            </a:endParaRPr>
          </a:p>
        </p:txBody>
      </p:sp>
      <p:sp>
        <p:nvSpPr>
          <p:cNvPr id="571395" name="Rectangle 3"/>
          <p:cNvSpPr>
            <a:spLocks noGrp="1" noChangeArrowheads="1"/>
          </p:cNvSpPr>
          <p:nvPr>
            <p:ph type="body" idx="1"/>
          </p:nvPr>
        </p:nvSpPr>
        <p:spPr>
          <a:xfrm>
            <a:off x="152400" y="1082277"/>
            <a:ext cx="8610600" cy="3546873"/>
          </a:xfrm>
        </p:spPr>
        <p:txBody>
          <a:bodyPr/>
          <a:lstStyle/>
          <a:p>
            <a:pPr eaLnBrk="1" hangingPunct="1">
              <a:lnSpc>
                <a:spcPct val="80000"/>
              </a:lnSpc>
            </a:pPr>
            <a:r>
              <a:rPr lang="en-US" sz="2000" dirty="0"/>
              <a:t>One day Joe Bear was hungry.  He asked his friend</a:t>
            </a:r>
            <a:endParaRPr lang="en-US" sz="2000" dirty="0"/>
          </a:p>
          <a:p>
            <a:pPr eaLnBrk="1" hangingPunct="1">
              <a:lnSpc>
                <a:spcPct val="80000"/>
              </a:lnSpc>
              <a:spcBef>
                <a:spcPts val="0"/>
              </a:spcBef>
              <a:buNone/>
            </a:pPr>
            <a:r>
              <a:rPr lang="en-US" sz="2000" dirty="0"/>
              <a:t>	Irving Bird where some honey was.  Irving told him</a:t>
            </a:r>
            <a:endParaRPr lang="en-US" sz="2000" dirty="0"/>
          </a:p>
          <a:p>
            <a:pPr eaLnBrk="1" hangingPunct="1">
              <a:lnSpc>
                <a:spcPct val="80000"/>
              </a:lnSpc>
              <a:spcBef>
                <a:spcPts val="0"/>
              </a:spcBef>
              <a:buNone/>
            </a:pPr>
            <a:r>
              <a:rPr lang="en-US" sz="2000" dirty="0"/>
              <a:t>	there was a beehive in the oak tree.  Joe walked to</a:t>
            </a:r>
            <a:endParaRPr lang="en-US" sz="2000" dirty="0"/>
          </a:p>
          <a:p>
            <a:pPr eaLnBrk="1" hangingPunct="1">
              <a:lnSpc>
                <a:spcPct val="80000"/>
              </a:lnSpc>
              <a:spcBef>
                <a:spcPts val="0"/>
              </a:spcBef>
              <a:buNone/>
            </a:pPr>
            <a:r>
              <a:rPr lang="en-US" sz="2000" dirty="0"/>
              <a:t>	the oak tree.  He ate the beehive.  The End.</a:t>
            </a:r>
            <a:endParaRPr lang="en-US" sz="2000" dirty="0"/>
          </a:p>
          <a:p>
            <a:pPr eaLnBrk="1" hangingPunct="1">
              <a:lnSpc>
                <a:spcPct val="80000"/>
              </a:lnSpc>
            </a:pPr>
            <a:endParaRPr lang="en-US" sz="1400" dirty="0"/>
          </a:p>
          <a:p>
            <a:pPr eaLnBrk="1" hangingPunct="1">
              <a:lnSpc>
                <a:spcPct val="80000"/>
              </a:lnSpc>
            </a:pPr>
            <a:r>
              <a:rPr lang="en-US" sz="2000" dirty="0"/>
              <a:t>Henry Squirrel was thirsty.  He walked over to the</a:t>
            </a:r>
            <a:endParaRPr lang="en-US" sz="2000" dirty="0"/>
          </a:p>
          <a:p>
            <a:pPr eaLnBrk="1" hangingPunct="1">
              <a:lnSpc>
                <a:spcPct val="80000"/>
              </a:lnSpc>
              <a:spcBef>
                <a:spcPts val="0"/>
              </a:spcBef>
              <a:buNone/>
            </a:pPr>
            <a:r>
              <a:rPr lang="en-US" sz="2000" dirty="0"/>
              <a:t>	river bank where his good friend Bill Bird was sitting.</a:t>
            </a:r>
            <a:endParaRPr lang="en-US" sz="2000" dirty="0"/>
          </a:p>
          <a:p>
            <a:pPr eaLnBrk="1" hangingPunct="1">
              <a:lnSpc>
                <a:spcPct val="80000"/>
              </a:lnSpc>
              <a:spcBef>
                <a:spcPts val="0"/>
              </a:spcBef>
              <a:buNone/>
            </a:pPr>
            <a:r>
              <a:rPr lang="en-US" sz="2000" dirty="0"/>
              <a:t>	Henry	slipped and fell in the river.  Gravity drowned.</a:t>
            </a:r>
            <a:endParaRPr lang="en-US" sz="2000" dirty="0"/>
          </a:p>
          <a:p>
            <a:pPr eaLnBrk="1" hangingPunct="1">
              <a:lnSpc>
                <a:spcPct val="80000"/>
              </a:lnSpc>
              <a:spcBef>
                <a:spcPts val="0"/>
              </a:spcBef>
              <a:buNone/>
            </a:pPr>
            <a:r>
              <a:rPr lang="en-US" sz="2000" dirty="0"/>
              <a:t>	The End.</a:t>
            </a:r>
            <a:endParaRPr lang="en-US" sz="2000" dirty="0"/>
          </a:p>
          <a:p>
            <a:pPr eaLnBrk="1" hangingPunct="1">
              <a:lnSpc>
                <a:spcPct val="80000"/>
              </a:lnSpc>
            </a:pPr>
            <a:endParaRPr lang="en-US" sz="1400" dirty="0"/>
          </a:p>
          <a:p>
            <a:pPr eaLnBrk="1" hangingPunct="1">
              <a:lnSpc>
                <a:spcPct val="80000"/>
              </a:lnSpc>
            </a:pPr>
            <a:r>
              <a:rPr lang="en-US" sz="2000" dirty="0"/>
              <a:t>Once upon a time there was a dishonest fox and a vain crow.  One day the crow was sitting in his tree, holding a piece of cheese in his mouth.  He noticed that he was holding the piece of cheese.  He became hungry, and swallowed the cheese.  The fox walked over to the crow.  The End.</a:t>
            </a:r>
            <a:endParaRPr lang="en-US" sz="2000" dirty="0"/>
          </a:p>
        </p:txBody>
      </p:sp>
      <p:sp>
        <p:nvSpPr>
          <p:cNvPr id="16388" name="Text Box 4"/>
          <p:cNvSpPr txBox="1">
            <a:spLocks noChangeArrowheads="1"/>
          </p:cNvSpPr>
          <p:nvPr/>
        </p:nvSpPr>
        <p:spPr bwMode="auto">
          <a:xfrm>
            <a:off x="4572000" y="4781550"/>
            <a:ext cx="4552950" cy="315469"/>
          </a:xfrm>
          <a:prstGeom prst="rect">
            <a:avLst/>
          </a:prstGeom>
          <a:noFill/>
          <a:ln w="9525">
            <a:noFill/>
            <a:miter lim="800000"/>
          </a:ln>
        </p:spPr>
        <p:txBody>
          <a:bodyPr wrap="square" lIns="68579" tIns="34289" rIns="68579" bIns="34289">
            <a:spAutoFit/>
          </a:bodyPr>
          <a:lstStyle/>
          <a:p>
            <a:pPr algn="r">
              <a:spcBef>
                <a:spcPct val="50000"/>
              </a:spcBef>
            </a:pPr>
            <a:r>
              <a:rPr lang="en-US" sz="1600" dirty="0">
                <a:latin typeface="Calibri" panose="020F0502020204030204"/>
                <a:cs typeface="Calibri" panose="020F0502020204030204"/>
              </a:rPr>
              <a:t>[Shank, Tale-Spin System, 1984]</a:t>
            </a:r>
            <a:endParaRPr lang="en-US" sz="1600" dirty="0">
              <a:latin typeface="Calibri" panose="020F0502020204030204"/>
              <a:cs typeface="Calibri" panose="020F0502020204030204"/>
            </a:endParaRPr>
          </a:p>
        </p:txBody>
      </p:sp>
      <p:pic>
        <p:nvPicPr>
          <p:cNvPr id="28673" name="Picture 1"/>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928527" y="1063612"/>
            <a:ext cx="2986872" cy="2178075"/>
          </a:xfrm>
          <a:prstGeom prst="rect">
            <a:avLst/>
          </a:prstGeom>
          <a:noFill/>
          <a:ln w="9525">
            <a:noFill/>
            <a:miter lim="800000"/>
            <a:headEnd/>
            <a:tailEnd/>
          </a:ln>
          <a:effectLst/>
        </p:spPr>
      </p:pic>
      <p:pic>
        <p:nvPicPr>
          <p:cNvPr id="29698" name="Picture 2" descr="http://pleated-jeans.com/wp-content/uploads/2011/10/11529934470.png"/>
          <p:cNvPicPr>
            <a:picLocks noChangeAspect="1" noChangeArrowheads="1"/>
          </p:cNvPicPr>
          <p:nvPr/>
        </p:nvPicPr>
        <p:blipFill>
          <a:blip r:embed="rId2" cstate="print"/>
          <a:srcRect/>
          <a:stretch>
            <a:fillRect/>
          </a:stretch>
        </p:blipFill>
        <p:spPr bwMode="auto">
          <a:xfrm>
            <a:off x="3181350" y="1047750"/>
            <a:ext cx="2381250" cy="3571875"/>
          </a:xfrm>
          <a:prstGeom prst="rect">
            <a:avLst/>
          </a:prstGeom>
          <a:noFill/>
        </p:spPr>
      </p:pic>
      <p:pic>
        <p:nvPicPr>
          <p:cNvPr id="8" name="Picture 2" descr="http://pleated-jeans.com/wp-content/uploads/2011/10/11529934470.png"/>
          <p:cNvPicPr>
            <a:picLocks noChangeAspect="1" noChangeArrowheads="1"/>
          </p:cNvPicPr>
          <p:nvPr/>
        </p:nvPicPr>
        <p:blipFill>
          <a:blip r:embed="rId2" cstate="print">
            <a:lum bright="2000"/>
          </a:blip>
          <a:srcRect t="29867" b="55200"/>
          <a:stretch>
            <a:fillRect/>
          </a:stretch>
        </p:blipFill>
        <p:spPr bwMode="auto">
          <a:xfrm>
            <a:off x="3181350" y="1581150"/>
            <a:ext cx="2381250"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13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13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13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139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139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139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139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solidFill>
                  <a:schemeClr val="tx1"/>
                </a:solidFill>
              </a:rPr>
              <a:t>Natural Language</a:t>
            </a:r>
            <a:endParaRPr lang="en-US">
              <a:solidFill>
                <a:schemeClr val="tx1"/>
              </a:solidFill>
            </a:endParaRP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a:t>Speech technologies (e.g. </a:t>
            </a:r>
            <a:r>
              <a:rPr lang="en-US" sz="1800" dirty="0" err="1"/>
              <a:t>Siri</a:t>
            </a:r>
            <a:r>
              <a:rPr lang="en-US" sz="1800" dirty="0"/>
              <a:t>)</a:t>
            </a:r>
            <a:endParaRPr lang="en-US" sz="1800" dirty="0"/>
          </a:p>
          <a:p>
            <a:pPr lvl="1" eaLnBrk="1" hangingPunct="1">
              <a:lnSpc>
                <a:spcPct val="80000"/>
              </a:lnSpc>
            </a:pPr>
            <a:r>
              <a:rPr lang="en-US" sz="1500" dirty="0"/>
              <a:t>Automatic speech recognition (ASR)</a:t>
            </a:r>
            <a:endParaRPr lang="en-US" sz="1500" dirty="0"/>
          </a:p>
          <a:p>
            <a:pPr lvl="1" eaLnBrk="1" hangingPunct="1">
              <a:lnSpc>
                <a:spcPct val="80000"/>
              </a:lnSpc>
            </a:pPr>
            <a:r>
              <a:rPr lang="en-US" sz="1500" dirty="0"/>
              <a:t>Text-to-speech synthesis (TTS)</a:t>
            </a:r>
            <a:endParaRPr lang="en-US" sz="1500" dirty="0"/>
          </a:p>
          <a:p>
            <a:pPr lvl="1" eaLnBrk="1" hangingPunct="1">
              <a:lnSpc>
                <a:spcPct val="80000"/>
              </a:lnSpc>
            </a:pPr>
            <a:r>
              <a:rPr lang="en-US" sz="1500" dirty="0"/>
              <a:t>Dialog systems</a:t>
            </a:r>
            <a:endParaRPr lang="en-US" sz="1500" dirty="0"/>
          </a:p>
          <a:p>
            <a:pPr lvl="1" eaLnBrk="1" hangingPunct="1">
              <a:lnSpc>
                <a:spcPct val="80000"/>
              </a:lnSpc>
            </a:pPr>
            <a:endParaRPr lang="en-US" sz="1500" dirty="0"/>
          </a:p>
        </p:txBody>
      </p:sp>
      <p:pic>
        <p:nvPicPr>
          <p:cNvPr id="17412" name="Picture 2"/>
          <p:cNvPicPr>
            <a:picLocks noChangeAspect="1" noChangeArrowheads="1"/>
          </p:cNvPicPr>
          <p:nvPr/>
        </p:nvPicPr>
        <p:blipFill>
          <a:blip r:embed="rId1" cstate="print"/>
          <a:srcRect/>
          <a:stretch>
            <a:fillRect/>
          </a:stretch>
        </p:blipFill>
        <p:spPr bwMode="auto">
          <a:xfrm>
            <a:off x="4267200" y="1047750"/>
            <a:ext cx="1783521" cy="1219200"/>
          </a:xfrm>
          <a:prstGeom prst="rect">
            <a:avLst/>
          </a:prstGeom>
          <a:noFill/>
          <a:ln w="12700">
            <a:noFill/>
            <a:miter lim="800000"/>
            <a:headEnd/>
            <a:tailEnd/>
          </a:ln>
        </p:spPr>
      </p:pic>
      <p:sp>
        <p:nvSpPr>
          <p:cNvPr id="5" name="TextBox 4"/>
          <p:cNvSpPr txBox="1"/>
          <p:nvPr/>
        </p:nvSpPr>
        <p:spPr>
          <a:xfrm>
            <a:off x="6734328" y="4835723"/>
            <a:ext cx="2409672"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 NLP – ASR </a:t>
            </a:r>
            <a:r>
              <a:rPr lang="en-US" sz="1400" dirty="0" err="1">
                <a:solidFill>
                  <a:srgbClr val="FF0000"/>
                </a:solidFill>
                <a:latin typeface="Calibri" panose="020F0502020204030204"/>
                <a:cs typeface="Calibri" panose="020F0502020204030204"/>
              </a:rPr>
              <a:t>tvsample.avi</a:t>
            </a:r>
            <a:endParaRPr lang="en-US" sz="1400" dirty="0">
              <a:solidFill>
                <a:srgbClr val="FF0000"/>
              </a:solidFill>
              <a:latin typeface="Calibri" panose="020F0502020204030204"/>
              <a:cs typeface="Calibri" panose="020F050202020403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solidFill>
                  <a:schemeClr val="tx1"/>
                </a:solidFill>
              </a:rPr>
              <a:t>Natural Language</a:t>
            </a:r>
            <a:endParaRPr lang="en-US">
              <a:solidFill>
                <a:schemeClr val="tx1"/>
              </a:solidFill>
            </a:endParaRPr>
          </a:p>
        </p:txBody>
      </p:sp>
      <p:sp>
        <p:nvSpPr>
          <p:cNvPr id="542723" name="Rectangle 3"/>
          <p:cNvSpPr>
            <a:spLocks noGrp="1" noChangeArrowheads="1"/>
          </p:cNvSpPr>
          <p:nvPr>
            <p:ph type="body" idx="1"/>
          </p:nvPr>
        </p:nvSpPr>
        <p:spPr>
          <a:xfrm>
            <a:off x="342900" y="1034104"/>
            <a:ext cx="6400800" cy="3714750"/>
          </a:xfrm>
        </p:spPr>
        <p:txBody>
          <a:bodyPr/>
          <a:lstStyle/>
          <a:p>
            <a:pPr eaLnBrk="1" hangingPunct="1">
              <a:lnSpc>
                <a:spcPct val="80000"/>
              </a:lnSpc>
            </a:pPr>
            <a:r>
              <a:rPr lang="en-US" sz="1800" dirty="0"/>
              <a:t>Speech technologies (e.g. </a:t>
            </a:r>
            <a:r>
              <a:rPr lang="en-US" sz="1800" dirty="0" err="1"/>
              <a:t>Siri</a:t>
            </a:r>
            <a:r>
              <a:rPr lang="en-US" sz="1800" dirty="0"/>
              <a:t>)</a:t>
            </a:r>
            <a:endParaRPr lang="en-US" sz="1800" dirty="0"/>
          </a:p>
          <a:p>
            <a:pPr lvl="1" eaLnBrk="1" hangingPunct="1">
              <a:lnSpc>
                <a:spcPct val="80000"/>
              </a:lnSpc>
            </a:pPr>
            <a:r>
              <a:rPr lang="en-US" sz="1500" dirty="0"/>
              <a:t>Automatic speech recognition (ASR)</a:t>
            </a:r>
            <a:endParaRPr lang="en-US" sz="1500" dirty="0"/>
          </a:p>
          <a:p>
            <a:pPr lvl="1" eaLnBrk="1" hangingPunct="1">
              <a:lnSpc>
                <a:spcPct val="80000"/>
              </a:lnSpc>
            </a:pPr>
            <a:r>
              <a:rPr lang="en-US" sz="1500" dirty="0"/>
              <a:t>Text-to-speech synthesis (TTS)</a:t>
            </a:r>
            <a:endParaRPr lang="en-US" sz="1500" dirty="0"/>
          </a:p>
          <a:p>
            <a:pPr lvl="1" eaLnBrk="1" hangingPunct="1">
              <a:lnSpc>
                <a:spcPct val="80000"/>
              </a:lnSpc>
            </a:pPr>
            <a:r>
              <a:rPr lang="en-US" sz="1500" dirty="0"/>
              <a:t>Dialog systems</a:t>
            </a:r>
            <a:endParaRPr lang="en-US" sz="1500" dirty="0"/>
          </a:p>
          <a:p>
            <a:pPr lvl="1" eaLnBrk="1" hangingPunct="1">
              <a:lnSpc>
                <a:spcPct val="80000"/>
              </a:lnSpc>
            </a:pPr>
            <a:endParaRPr lang="en-US" sz="1500" dirty="0"/>
          </a:p>
          <a:p>
            <a:pPr eaLnBrk="1" hangingPunct="1">
              <a:lnSpc>
                <a:spcPct val="80000"/>
              </a:lnSpc>
            </a:pPr>
            <a:r>
              <a:rPr lang="en-US" sz="1800" dirty="0"/>
              <a:t>Language processing technologies</a:t>
            </a:r>
            <a:endParaRPr lang="en-US" sz="1800" dirty="0"/>
          </a:p>
          <a:p>
            <a:pPr lvl="1" eaLnBrk="1" hangingPunct="1">
              <a:lnSpc>
                <a:spcPct val="80000"/>
              </a:lnSpc>
            </a:pPr>
            <a:r>
              <a:rPr lang="en-US" sz="1500" dirty="0"/>
              <a:t>Question answering</a:t>
            </a:r>
            <a:endParaRPr lang="en-US" sz="1500" dirty="0"/>
          </a:p>
          <a:p>
            <a:pPr lvl="1" eaLnBrk="1" hangingPunct="1">
              <a:lnSpc>
                <a:spcPct val="80000"/>
              </a:lnSpc>
            </a:pPr>
            <a:r>
              <a:rPr lang="en-US" sz="1500" dirty="0"/>
              <a:t>Machine translation</a:t>
            </a:r>
            <a:endParaRPr lang="en-US" sz="1500" dirty="0"/>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pPr>
            <a:endParaRPr lang="en-US" sz="1500" dirty="0"/>
          </a:p>
          <a:p>
            <a:pPr lvl="1" eaLnBrk="1" hangingPunct="1">
              <a:lnSpc>
                <a:spcPct val="80000"/>
              </a:lnSpc>
              <a:buFont typeface="Wingdings" panose="05000000000000000000" pitchFamily="2" charset="2"/>
              <a:buNone/>
            </a:pPr>
            <a:r>
              <a:rPr lang="en-US" sz="1500" dirty="0"/>
              <a:t>	</a:t>
            </a:r>
            <a:endParaRPr lang="en-US" sz="1500" dirty="0"/>
          </a:p>
          <a:p>
            <a:pPr lvl="1" eaLnBrk="1" hangingPunct="1">
              <a:lnSpc>
                <a:spcPct val="80000"/>
              </a:lnSpc>
            </a:pPr>
            <a:endParaRPr lang="en-US" sz="1500" dirty="0"/>
          </a:p>
          <a:p>
            <a:pPr lvl="1" eaLnBrk="1" hangingPunct="1">
              <a:lnSpc>
                <a:spcPct val="80000"/>
              </a:lnSpc>
            </a:pPr>
            <a:r>
              <a:rPr lang="en-US" sz="1500" dirty="0"/>
              <a:t>Web search</a:t>
            </a:r>
            <a:endParaRPr lang="en-US" sz="1500" dirty="0"/>
          </a:p>
          <a:p>
            <a:pPr lvl="1" eaLnBrk="1" hangingPunct="1">
              <a:lnSpc>
                <a:spcPct val="80000"/>
              </a:lnSpc>
            </a:pPr>
            <a:r>
              <a:rPr lang="en-US" sz="1500" dirty="0"/>
              <a:t>Text classification, spam filtering, etc…</a:t>
            </a:r>
            <a:endParaRPr lang="en-US" sz="1500" dirty="0"/>
          </a:p>
        </p:txBody>
      </p:sp>
      <p:pic>
        <p:nvPicPr>
          <p:cNvPr id="17412" name="Picture 2"/>
          <p:cNvPicPr>
            <a:picLocks noChangeAspect="1" noChangeArrowheads="1"/>
          </p:cNvPicPr>
          <p:nvPr/>
        </p:nvPicPr>
        <p:blipFill>
          <a:blip r:embed="rId1" cstate="print"/>
          <a:srcRect/>
          <a:stretch>
            <a:fillRect/>
          </a:stretch>
        </p:blipFill>
        <p:spPr bwMode="auto">
          <a:xfrm>
            <a:off x="4267200" y="1047750"/>
            <a:ext cx="1783521" cy="1219200"/>
          </a:xfrm>
          <a:prstGeom prst="rect">
            <a:avLst/>
          </a:prstGeom>
          <a:noFill/>
          <a:ln w="12700">
            <a:noFill/>
            <a:miter lim="800000"/>
            <a:headEnd/>
            <a:tailEnd/>
          </a:ln>
        </p:spPr>
      </p:pic>
      <p:pic>
        <p:nvPicPr>
          <p:cNvPr id="11" name="Picture 3"/>
          <p:cNvPicPr>
            <a:picLocks noChangeAspect="1" noChangeArrowheads="1"/>
          </p:cNvPicPr>
          <p:nvPr/>
        </p:nvPicPr>
        <p:blipFill>
          <a:blip r:embed="rId2" cstate="print"/>
          <a:srcRect l="7121" t="21938" r="10979" b="50627"/>
          <a:stretch>
            <a:fillRect/>
          </a:stretch>
        </p:blipFill>
        <p:spPr bwMode="auto">
          <a:xfrm>
            <a:off x="914400" y="3008710"/>
            <a:ext cx="2525316" cy="1235869"/>
          </a:xfrm>
          <a:prstGeom prst="rect">
            <a:avLst/>
          </a:prstGeom>
          <a:noFill/>
          <a:ln w="12700">
            <a:solidFill>
              <a:schemeClr val="tx1"/>
            </a:solidFill>
            <a:miter lim="800000"/>
            <a:headEnd/>
            <a:tailEnd/>
          </a:ln>
        </p:spPr>
      </p:pic>
      <p:pic>
        <p:nvPicPr>
          <p:cNvPr id="13" name="Picture 5"/>
          <p:cNvPicPr>
            <a:picLocks noChangeAspect="1" noChangeArrowheads="1"/>
          </p:cNvPicPr>
          <p:nvPr/>
        </p:nvPicPr>
        <p:blipFill>
          <a:blip r:embed="rId3" cstate="print"/>
          <a:srcRect l="4761" t="14677" r="7295" b="52715"/>
          <a:stretch>
            <a:fillRect/>
          </a:stretch>
        </p:blipFill>
        <p:spPr bwMode="auto">
          <a:xfrm>
            <a:off x="3714750" y="3008710"/>
            <a:ext cx="2686050" cy="1239440"/>
          </a:xfrm>
          <a:prstGeom prst="rect">
            <a:avLst/>
          </a:prstGeom>
          <a:noFill/>
          <a:ln w="12700">
            <a:solidFill>
              <a:schemeClr val="tx1"/>
            </a:solidFill>
            <a:miter lim="800000"/>
            <a:headEnd/>
            <a:tailEnd/>
          </a:ln>
        </p:spPr>
      </p:pic>
      <p:pic>
        <p:nvPicPr>
          <p:cNvPr id="28674" name="Picture 2" descr="IBM Watson, stomping the opposition at Jeopardy">
            <a:hlinkClick r:id="rId4"/>
          </p:cNvPr>
          <p:cNvPicPr>
            <a:picLocks noChangeAspect="1" noChangeArrowheads="1"/>
          </p:cNvPicPr>
          <p:nvPr/>
        </p:nvPicPr>
        <p:blipFill>
          <a:blip r:embed="rId5" cstate="print"/>
          <a:srcRect l="18667" r="17333"/>
          <a:stretch>
            <a:fillRect/>
          </a:stretch>
        </p:blipFill>
        <p:spPr bwMode="auto">
          <a:xfrm>
            <a:off x="6629400" y="1047750"/>
            <a:ext cx="2286000" cy="26550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2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2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272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2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1" cstate="print"/>
          <a:srcRect/>
          <a:stretch>
            <a:fillRect/>
          </a:stretch>
        </p:blipFill>
        <p:spPr bwMode="auto">
          <a:xfrm>
            <a:off x="495300" y="2234803"/>
            <a:ext cx="5524500" cy="2394347"/>
          </a:xfrm>
          <a:prstGeom prst="rect">
            <a:avLst/>
          </a:prstGeom>
          <a:noFill/>
          <a:ln w="12700">
            <a:noFill/>
            <a:miter lim="800000"/>
            <a:headEnd/>
            <a:tailEnd/>
          </a:ln>
        </p:spPr>
      </p:pic>
      <p:sp>
        <p:nvSpPr>
          <p:cNvPr id="18436" name="Rectangle 5"/>
          <p:cNvSpPr>
            <a:spLocks noGrp="1" noChangeArrowheads="1"/>
          </p:cNvSpPr>
          <p:nvPr>
            <p:ph type="title"/>
          </p:nvPr>
        </p:nvSpPr>
        <p:spPr/>
        <p:txBody>
          <a:bodyPr rIns="99058"/>
          <a:lstStyle/>
          <a:p>
            <a:r>
              <a:rPr lang="en-US" dirty="0"/>
              <a:t>Vision (Perception)</a:t>
            </a:r>
            <a:endParaRPr lang="en-US" dirty="0"/>
          </a:p>
        </p:txBody>
      </p:sp>
      <p:sp>
        <p:nvSpPr>
          <p:cNvPr id="18437" name="Rectangle 6"/>
          <p:cNvSpPr/>
          <p:nvPr/>
        </p:nvSpPr>
        <p:spPr bwMode="auto">
          <a:xfrm>
            <a:off x="647700" y="4781550"/>
            <a:ext cx="3467100" cy="228600"/>
          </a:xfrm>
          <a:prstGeom prst="rect">
            <a:avLst/>
          </a:prstGeom>
          <a:noFill/>
          <a:ln w="12700">
            <a:noFill/>
            <a:miter lim="800000"/>
          </a:ln>
        </p:spPr>
        <p:txBody>
          <a:bodyPr lIns="0" tIns="0" rIns="30479" bIns="0"/>
          <a:lstStyle/>
          <a:p>
            <a:pPr marL="29845">
              <a:spcBef>
                <a:spcPts val="600"/>
              </a:spcBef>
            </a:pPr>
            <a:r>
              <a:rPr lang="en-US" sz="1100" dirty="0">
                <a:latin typeface="Calibri" panose="020F0502020204030204"/>
                <a:cs typeface="Calibri" panose="020F0502020204030204"/>
              </a:rPr>
              <a:t>Images from Erik </a:t>
            </a:r>
            <a:r>
              <a:rPr lang="en-US" sz="1100" dirty="0" err="1">
                <a:latin typeface="Calibri" panose="020F0502020204030204"/>
                <a:cs typeface="Calibri" panose="020F0502020204030204"/>
              </a:rPr>
              <a:t>Sudderth</a:t>
            </a:r>
            <a:r>
              <a:rPr lang="en-US" sz="1100" dirty="0">
                <a:latin typeface="Calibri" panose="020F0502020204030204"/>
                <a:cs typeface="Calibri" panose="020F0502020204030204"/>
              </a:rPr>
              <a:t> (left), </a:t>
            </a:r>
            <a:r>
              <a:rPr lang="en-US" sz="1100" dirty="0" err="1">
                <a:latin typeface="Calibri" panose="020F0502020204030204"/>
                <a:cs typeface="Calibri" panose="020F0502020204030204"/>
              </a:rPr>
              <a:t>wikipedia</a:t>
            </a:r>
            <a:r>
              <a:rPr lang="en-US" sz="1100" dirty="0">
                <a:latin typeface="Calibri" panose="020F0502020204030204"/>
                <a:cs typeface="Calibri" panose="020F0502020204030204"/>
              </a:rPr>
              <a:t> (right)</a:t>
            </a:r>
            <a:endParaRPr lang="en-US" sz="1100" dirty="0">
              <a:latin typeface="Calibri" panose="020F0502020204030204"/>
              <a:cs typeface="Calibri" panose="020F0502020204030204"/>
            </a:endParaRPr>
          </a:p>
        </p:txBody>
      </p:sp>
      <p:sp>
        <p:nvSpPr>
          <p:cNvPr id="18438" name="Rectangle 7"/>
          <p:cNvSpPr/>
          <p:nvPr/>
        </p:nvSpPr>
        <p:spPr bwMode="auto">
          <a:xfrm>
            <a:off x="457200" y="1047750"/>
            <a:ext cx="6172200" cy="990600"/>
          </a:xfrm>
          <a:prstGeom prst="rect">
            <a:avLst/>
          </a:prstGeom>
          <a:noFill/>
          <a:ln w="12700">
            <a:noFill/>
            <a:miter lim="800000"/>
          </a:ln>
        </p:spPr>
        <p:txBody>
          <a:bodyPr lIns="0" tIns="0" rIns="30479" bIns="0"/>
          <a:lstStyle/>
          <a:p>
            <a:pPr marL="243840" indent="-213995">
              <a:spcBef>
                <a:spcPts val="480"/>
              </a:spcBef>
              <a:buSzPct val="100000"/>
              <a:buFont typeface="Wingdings" panose="05000000000000000000" pitchFamily="2" charset="2"/>
              <a:buChar char="§"/>
            </a:pPr>
            <a:r>
              <a:rPr lang="en-US" dirty="0">
                <a:solidFill>
                  <a:schemeClr val="accent6"/>
                </a:solidFill>
                <a:latin typeface="Calibri" panose="020F0502020204030204"/>
                <a:cs typeface="Calibri" panose="020F0502020204030204"/>
              </a:rPr>
              <a:t>Object and face recognition</a:t>
            </a:r>
            <a:endParaRPr lang="en-US" dirty="0">
              <a:solidFill>
                <a:schemeClr val="accent6"/>
              </a:solidFill>
              <a:latin typeface="Calibri" panose="020F0502020204030204"/>
              <a:cs typeface="Calibri" panose="020F0502020204030204"/>
            </a:endParaRPr>
          </a:p>
          <a:p>
            <a:pPr marL="243840" indent="-213995">
              <a:spcBef>
                <a:spcPts val="480"/>
              </a:spcBef>
              <a:buSzPct val="100000"/>
              <a:buFont typeface="Wingdings" panose="05000000000000000000" pitchFamily="2" charset="2"/>
              <a:buChar char="§"/>
            </a:pPr>
            <a:r>
              <a:rPr lang="en-US" dirty="0">
                <a:solidFill>
                  <a:schemeClr val="accent6"/>
                </a:solidFill>
                <a:latin typeface="Calibri" panose="020F0502020204030204"/>
                <a:cs typeface="Calibri" panose="020F0502020204030204"/>
              </a:rPr>
              <a:t>Scene segmentation</a:t>
            </a:r>
            <a:endParaRPr lang="en-US" dirty="0">
              <a:solidFill>
                <a:schemeClr val="accent6"/>
              </a:solidFill>
              <a:latin typeface="Calibri" panose="020F0502020204030204"/>
              <a:cs typeface="Calibri" panose="020F0502020204030204"/>
            </a:endParaRPr>
          </a:p>
          <a:p>
            <a:pPr marL="243840" indent="-213995">
              <a:spcBef>
                <a:spcPts val="480"/>
              </a:spcBef>
              <a:buSzPct val="100000"/>
              <a:buFont typeface="Wingdings" panose="05000000000000000000" pitchFamily="2" charset="2"/>
              <a:buChar char="§"/>
            </a:pPr>
            <a:r>
              <a:rPr lang="en-US" dirty="0">
                <a:solidFill>
                  <a:schemeClr val="accent6"/>
                </a:solidFill>
                <a:latin typeface="Calibri" panose="020F0502020204030204"/>
                <a:cs typeface="Calibri" panose="020F0502020204030204"/>
              </a:rPr>
              <a:t>Image classification</a:t>
            </a:r>
            <a:endParaRPr lang="en-US" dirty="0">
              <a:solidFill>
                <a:schemeClr val="accent6"/>
              </a:solidFill>
              <a:latin typeface="Calibri" panose="020F0502020204030204"/>
              <a:cs typeface="Calibri" panose="020F0502020204030204"/>
            </a:endParaRPr>
          </a:p>
        </p:txBody>
      </p:sp>
      <p:pic>
        <p:nvPicPr>
          <p:cNvPr id="59394" name="Picture 2" descr="File:Kinect2-ir-image.png">
            <a:hlinkClick r:id="rId2"/>
          </p:cNvPr>
          <p:cNvPicPr>
            <a:picLocks noChangeAspect="1" noChangeArrowheads="1"/>
          </p:cNvPicPr>
          <p:nvPr/>
        </p:nvPicPr>
        <p:blipFill>
          <a:blip r:embed="rId3" cstate="print"/>
          <a:srcRect/>
          <a:stretch>
            <a:fillRect/>
          </a:stretch>
        </p:blipFill>
        <p:spPr bwMode="auto">
          <a:xfrm>
            <a:off x="6324600" y="895350"/>
            <a:ext cx="1833880" cy="1447800"/>
          </a:xfrm>
          <a:prstGeom prst="rect">
            <a:avLst/>
          </a:prstGeom>
          <a:noFill/>
        </p:spPr>
      </p:pic>
      <p:pic>
        <p:nvPicPr>
          <p:cNvPr id="59396" name="Picture 4" descr="File:Kinect2-deepmap.png">
            <a:hlinkClick r:id="rId4"/>
          </p:cNvPr>
          <p:cNvPicPr>
            <a:picLocks noChangeAspect="1" noChangeArrowheads="1"/>
          </p:cNvPicPr>
          <p:nvPr/>
        </p:nvPicPr>
        <p:blipFill>
          <a:blip r:embed="rId5" cstate="print"/>
          <a:srcRect/>
          <a:stretch>
            <a:fillRect/>
          </a:stretch>
        </p:blipFill>
        <p:spPr bwMode="auto">
          <a:xfrm>
            <a:off x="6324600" y="2419350"/>
            <a:ext cx="1828800" cy="1472859"/>
          </a:xfrm>
          <a:prstGeom prst="rect">
            <a:avLst/>
          </a:prstGeom>
          <a:noFill/>
        </p:spPr>
      </p:pic>
      <p:pic>
        <p:nvPicPr>
          <p:cNvPr id="59398" name="Picture 6" descr="File:Xbox-360-Kinect-Standalone.png">
            <a:hlinkClick r:id="rId6"/>
          </p:cNvPr>
          <p:cNvPicPr>
            <a:picLocks noChangeAspect="1" noChangeArrowheads="1"/>
          </p:cNvPicPr>
          <p:nvPr/>
        </p:nvPicPr>
        <p:blipFill>
          <a:blip r:embed="rId7" cstate="print"/>
          <a:srcRect/>
          <a:stretch>
            <a:fillRect/>
          </a:stretch>
        </p:blipFill>
        <p:spPr bwMode="auto">
          <a:xfrm>
            <a:off x="3886200" y="1123950"/>
            <a:ext cx="2286000" cy="789657"/>
          </a:xfrm>
          <a:prstGeom prst="rect">
            <a:avLst/>
          </a:prstGeom>
          <a:noFill/>
        </p:spPr>
      </p:pic>
      <p:sp>
        <p:nvSpPr>
          <p:cNvPr id="9" name="TextBox 8"/>
          <p:cNvSpPr txBox="1"/>
          <p:nvPr/>
        </p:nvSpPr>
        <p:spPr>
          <a:xfrm>
            <a:off x="6088155" y="4476750"/>
            <a:ext cx="2821255"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Demo1: VISION – lec_1_t2_video.flv</a:t>
            </a:r>
            <a:endParaRPr lang="en-US" sz="1400" dirty="0">
              <a:solidFill>
                <a:srgbClr val="FF0000"/>
              </a:solidFill>
              <a:latin typeface="Calibri" panose="020F0502020204030204"/>
              <a:cs typeface="Calibri" panose="020F0502020204030204"/>
            </a:endParaRPr>
          </a:p>
        </p:txBody>
      </p:sp>
      <p:sp>
        <p:nvSpPr>
          <p:cNvPr id="10" name="TextBox 9"/>
          <p:cNvSpPr txBox="1"/>
          <p:nvPr/>
        </p:nvSpPr>
        <p:spPr>
          <a:xfrm>
            <a:off x="6088155" y="4778573"/>
            <a:ext cx="3055845"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Demo2: VISION – lec_1_obj_rec_0.mpg</a:t>
            </a:r>
            <a:endParaRPr lang="en-US" sz="1400" dirty="0">
              <a:solidFill>
                <a:srgbClr val="FF0000"/>
              </a:solidFill>
              <a:latin typeface="Calibri" panose="020F0502020204030204"/>
              <a:cs typeface="Calibri" panose="020F0502020204030204"/>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19050"/>
            <a:ext cx="6248400" cy="857250"/>
          </a:xfrm>
        </p:spPr>
        <p:txBody>
          <a:bodyPr/>
          <a:lstStyle/>
          <a:p>
            <a:pPr eaLnBrk="1" hangingPunct="1"/>
            <a:r>
              <a:rPr lang="en-US" dirty="0">
                <a:solidFill>
                  <a:schemeClr val="tx1"/>
                </a:solidFill>
              </a:rPr>
              <a:t>Robotics</a:t>
            </a:r>
            <a:endParaRPr lang="en-US" dirty="0">
              <a:solidFill>
                <a:schemeClr val="tx1"/>
              </a:solidFill>
            </a:endParaRPr>
          </a:p>
        </p:txBody>
      </p:sp>
      <p:sp>
        <p:nvSpPr>
          <p:cNvPr id="2052" name="Rectangle 3"/>
          <p:cNvSpPr>
            <a:spLocks noGrp="1" noChangeArrowheads="1"/>
          </p:cNvSpPr>
          <p:nvPr>
            <p:ph type="body" idx="1"/>
          </p:nvPr>
        </p:nvSpPr>
        <p:spPr>
          <a:xfrm>
            <a:off x="342900" y="1085850"/>
            <a:ext cx="3200400" cy="3543300"/>
          </a:xfrm>
        </p:spPr>
        <p:txBody>
          <a:bodyPr/>
          <a:lstStyle/>
          <a:p>
            <a:pPr eaLnBrk="1" hangingPunct="1">
              <a:lnSpc>
                <a:spcPct val="80000"/>
              </a:lnSpc>
            </a:pPr>
            <a:r>
              <a:rPr lang="en-US" sz="1500" dirty="0">
                <a:solidFill>
                  <a:schemeClr val="tx1"/>
                </a:solidFill>
              </a:rPr>
              <a:t>Robotics</a:t>
            </a:r>
            <a:endParaRPr lang="en-US" sz="1500" dirty="0">
              <a:solidFill>
                <a:schemeClr val="tx1"/>
              </a:solidFill>
            </a:endParaRPr>
          </a:p>
          <a:p>
            <a:pPr lvl="1" eaLnBrk="1" hangingPunct="1">
              <a:lnSpc>
                <a:spcPct val="80000"/>
              </a:lnSpc>
            </a:pPr>
            <a:r>
              <a:rPr lang="en-US" sz="1400" dirty="0"/>
              <a:t>Part mech. eng.</a:t>
            </a:r>
            <a:endParaRPr lang="en-US" sz="1400" dirty="0"/>
          </a:p>
          <a:p>
            <a:pPr lvl="1" eaLnBrk="1" hangingPunct="1">
              <a:lnSpc>
                <a:spcPct val="80000"/>
              </a:lnSpc>
            </a:pPr>
            <a:r>
              <a:rPr lang="en-US" sz="1400" dirty="0"/>
              <a:t>Part AI</a:t>
            </a:r>
            <a:endParaRPr lang="en-US" sz="1400" dirty="0"/>
          </a:p>
          <a:p>
            <a:pPr lvl="1" eaLnBrk="1" hangingPunct="1">
              <a:lnSpc>
                <a:spcPct val="80000"/>
              </a:lnSpc>
            </a:pPr>
            <a:r>
              <a:rPr lang="en-US" sz="1400" dirty="0"/>
              <a:t>Reality much</a:t>
            </a:r>
            <a:endParaRPr lang="en-US" sz="1400" dirty="0"/>
          </a:p>
          <a:p>
            <a:pPr lvl="1" eaLnBrk="1" hangingPunct="1">
              <a:lnSpc>
                <a:spcPct val="80000"/>
              </a:lnSpc>
              <a:buFont typeface="Wingdings" panose="05000000000000000000" pitchFamily="2" charset="2"/>
              <a:buNone/>
            </a:pPr>
            <a:r>
              <a:rPr lang="en-US" sz="1400" dirty="0"/>
              <a:t>	harder than</a:t>
            </a:r>
            <a:endParaRPr lang="en-US" sz="1400" dirty="0"/>
          </a:p>
          <a:p>
            <a:pPr lvl="1" eaLnBrk="1" hangingPunct="1">
              <a:lnSpc>
                <a:spcPct val="80000"/>
              </a:lnSpc>
              <a:buFont typeface="Wingdings" panose="05000000000000000000" pitchFamily="2" charset="2"/>
              <a:buNone/>
            </a:pPr>
            <a:r>
              <a:rPr lang="en-US" sz="1400" dirty="0"/>
              <a:t>	simulations!</a:t>
            </a:r>
            <a:endParaRPr lang="en-US" sz="1400" dirty="0"/>
          </a:p>
          <a:p>
            <a:pPr lvl="1" eaLnBrk="1" hangingPunct="1">
              <a:lnSpc>
                <a:spcPct val="80000"/>
              </a:lnSpc>
            </a:pPr>
            <a:endParaRPr lang="en-US" sz="1400" dirty="0"/>
          </a:p>
          <a:p>
            <a:pPr eaLnBrk="1" hangingPunct="1">
              <a:lnSpc>
                <a:spcPct val="80000"/>
              </a:lnSpc>
            </a:pPr>
            <a:r>
              <a:rPr lang="en-US" sz="1500" dirty="0">
                <a:solidFill>
                  <a:schemeClr val="tx1"/>
                </a:solidFill>
              </a:rPr>
              <a:t>Technologies</a:t>
            </a:r>
            <a:endParaRPr lang="en-US" sz="1500" dirty="0">
              <a:solidFill>
                <a:schemeClr val="tx1"/>
              </a:solidFill>
            </a:endParaRPr>
          </a:p>
          <a:p>
            <a:pPr lvl="1" eaLnBrk="1" hangingPunct="1">
              <a:lnSpc>
                <a:spcPct val="80000"/>
              </a:lnSpc>
            </a:pPr>
            <a:r>
              <a:rPr lang="en-US" sz="1400" dirty="0"/>
              <a:t>Vehicles</a:t>
            </a:r>
            <a:endParaRPr lang="en-US" sz="1400" dirty="0"/>
          </a:p>
          <a:p>
            <a:pPr lvl="1" eaLnBrk="1" hangingPunct="1">
              <a:lnSpc>
                <a:spcPct val="80000"/>
              </a:lnSpc>
            </a:pPr>
            <a:r>
              <a:rPr lang="en-US" sz="1400" dirty="0"/>
              <a:t>Rescue</a:t>
            </a:r>
            <a:endParaRPr lang="en-US" sz="1400" dirty="0"/>
          </a:p>
          <a:p>
            <a:pPr lvl="1" eaLnBrk="1" hangingPunct="1">
              <a:lnSpc>
                <a:spcPct val="80000"/>
              </a:lnSpc>
            </a:pPr>
            <a:r>
              <a:rPr lang="en-US" sz="1400" dirty="0"/>
              <a:t>Soccer!</a:t>
            </a:r>
            <a:endParaRPr lang="en-US" sz="1400" dirty="0"/>
          </a:p>
          <a:p>
            <a:pPr lvl="1" eaLnBrk="1" hangingPunct="1">
              <a:lnSpc>
                <a:spcPct val="80000"/>
              </a:lnSpc>
            </a:pPr>
            <a:r>
              <a:rPr lang="en-US" sz="1400" dirty="0"/>
              <a:t>Lots of automation…</a:t>
            </a:r>
            <a:endParaRPr lang="en-US" sz="1400" dirty="0"/>
          </a:p>
          <a:p>
            <a:pPr lvl="1" eaLnBrk="1" hangingPunct="1">
              <a:lnSpc>
                <a:spcPct val="80000"/>
              </a:lnSpc>
            </a:pPr>
            <a:endParaRPr lang="en-US" sz="1400" dirty="0"/>
          </a:p>
          <a:p>
            <a:pPr eaLnBrk="1" hangingPunct="1">
              <a:lnSpc>
                <a:spcPct val="80000"/>
              </a:lnSpc>
            </a:pPr>
            <a:r>
              <a:rPr lang="en-US" sz="1500" dirty="0">
                <a:solidFill>
                  <a:schemeClr val="tx1"/>
                </a:solidFill>
              </a:rPr>
              <a:t>In this class:</a:t>
            </a:r>
            <a:endParaRPr lang="en-US" sz="1500" dirty="0">
              <a:solidFill>
                <a:schemeClr val="tx1"/>
              </a:solidFill>
            </a:endParaRPr>
          </a:p>
          <a:p>
            <a:pPr lvl="1" eaLnBrk="1" hangingPunct="1">
              <a:lnSpc>
                <a:spcPct val="80000"/>
              </a:lnSpc>
            </a:pPr>
            <a:r>
              <a:rPr lang="en-US" sz="1400" dirty="0"/>
              <a:t>We ignore mechanical aspects</a:t>
            </a:r>
            <a:endParaRPr lang="en-US" sz="1400" dirty="0"/>
          </a:p>
          <a:p>
            <a:pPr lvl="1" eaLnBrk="1" hangingPunct="1">
              <a:lnSpc>
                <a:spcPct val="80000"/>
              </a:lnSpc>
            </a:pPr>
            <a:r>
              <a:rPr lang="en-US" sz="1400" dirty="0"/>
              <a:t>Methods for planning</a:t>
            </a:r>
            <a:endParaRPr lang="en-US" sz="1400" dirty="0"/>
          </a:p>
          <a:p>
            <a:pPr lvl="1" eaLnBrk="1" hangingPunct="1">
              <a:lnSpc>
                <a:spcPct val="80000"/>
              </a:lnSpc>
            </a:pPr>
            <a:r>
              <a:rPr lang="en-US" sz="1400" dirty="0"/>
              <a:t>Methods for control</a:t>
            </a:r>
            <a:endParaRPr lang="en-US" sz="1400" dirty="0"/>
          </a:p>
        </p:txBody>
      </p:sp>
      <p:sp>
        <p:nvSpPr>
          <p:cNvPr id="2054" name="Text Box 7"/>
          <p:cNvSpPr txBox="1">
            <a:spLocks noChangeArrowheads="1"/>
          </p:cNvSpPr>
          <p:nvPr/>
        </p:nvSpPr>
        <p:spPr bwMode="auto">
          <a:xfrm>
            <a:off x="3124200" y="4857751"/>
            <a:ext cx="3676650" cy="238525"/>
          </a:xfrm>
          <a:prstGeom prst="rect">
            <a:avLst/>
          </a:prstGeom>
          <a:noFill/>
          <a:ln w="9525">
            <a:noFill/>
            <a:miter lim="800000"/>
          </a:ln>
        </p:spPr>
        <p:txBody>
          <a:bodyPr wrap="square" lIns="68579" tIns="34289" rIns="68579" bIns="34289">
            <a:spAutoFit/>
          </a:bodyPr>
          <a:lstStyle/>
          <a:p>
            <a:pPr>
              <a:spcBef>
                <a:spcPct val="50000"/>
              </a:spcBef>
            </a:pPr>
            <a:r>
              <a:rPr lang="en-US" sz="1100" dirty="0">
                <a:latin typeface="Calibri" panose="020F0502020204030204"/>
                <a:cs typeface="Calibri" panose="020F0502020204030204"/>
              </a:rPr>
              <a:t>Images from UC Berkeley, Boston Dynamics, </a:t>
            </a:r>
            <a:r>
              <a:rPr lang="en-US" sz="1100" dirty="0" err="1">
                <a:latin typeface="Calibri" panose="020F0502020204030204"/>
                <a:cs typeface="Calibri" panose="020F0502020204030204"/>
              </a:rPr>
              <a:t>RoboCup</a:t>
            </a:r>
            <a:r>
              <a:rPr lang="en-US" sz="1100" dirty="0">
                <a:latin typeface="Calibri" panose="020F0502020204030204"/>
                <a:cs typeface="Calibri" panose="020F0502020204030204"/>
              </a:rPr>
              <a:t>, Google</a:t>
            </a:r>
            <a:endParaRPr lang="en-US" sz="1100" dirty="0">
              <a:latin typeface="Calibri" panose="020F0502020204030204"/>
              <a:cs typeface="Calibri" panose="020F0502020204030204"/>
            </a:endParaRPr>
          </a:p>
        </p:txBody>
      </p:sp>
      <p:pic>
        <p:nvPicPr>
          <p:cNvPr id="2" name="Picture 3"/>
          <p:cNvPicPr>
            <a:picLocks noChangeAspect="1" noChangeArrowheads="1"/>
          </p:cNvPicPr>
          <p:nvPr/>
        </p:nvPicPr>
        <p:blipFill>
          <a:blip r:embed="rId1" cstate="print"/>
          <a:srcRect/>
          <a:stretch>
            <a:fillRect/>
          </a:stretch>
        </p:blipFill>
        <p:spPr bwMode="auto">
          <a:xfrm>
            <a:off x="3101788" y="971550"/>
            <a:ext cx="1851212" cy="2057400"/>
          </a:xfrm>
          <a:prstGeom prst="rect">
            <a:avLst/>
          </a:prstGeom>
          <a:noFill/>
          <a:ln w="9525">
            <a:noFill/>
            <a:miter lim="800000"/>
            <a:headEnd/>
            <a:tailEnd/>
          </a:ln>
        </p:spPr>
      </p:pic>
      <p:pic>
        <p:nvPicPr>
          <p:cNvPr id="3" name="Picture 4"/>
          <p:cNvPicPr>
            <a:picLocks noChangeAspect="1" noChangeArrowheads="1"/>
          </p:cNvPicPr>
          <p:nvPr/>
        </p:nvPicPr>
        <p:blipFill>
          <a:blip r:embed="rId2" cstate="print"/>
          <a:srcRect/>
          <a:stretch>
            <a:fillRect/>
          </a:stretch>
        </p:blipFill>
        <p:spPr bwMode="auto">
          <a:xfrm>
            <a:off x="5344944" y="971550"/>
            <a:ext cx="3189456" cy="1600200"/>
          </a:xfrm>
          <a:prstGeom prst="rect">
            <a:avLst/>
          </a:prstGeom>
          <a:noFill/>
          <a:ln w="9525">
            <a:noFill/>
            <a:miter lim="800000"/>
            <a:headEnd/>
            <a:tailEnd/>
          </a:ln>
        </p:spPr>
      </p:pic>
      <p:pic>
        <p:nvPicPr>
          <p:cNvPr id="4" name="Picture 6" descr="http://www.bostondynamics.com/img/PETMAN_Mar-2012_crop.jpg"/>
          <p:cNvPicPr>
            <a:picLocks noChangeAspect="1" noChangeArrowheads="1"/>
          </p:cNvPicPr>
          <p:nvPr/>
        </p:nvPicPr>
        <p:blipFill>
          <a:blip r:embed="rId3" cstate="print"/>
          <a:srcRect l="28571" r="25714"/>
          <a:stretch>
            <a:fillRect/>
          </a:stretch>
        </p:blipFill>
        <p:spPr bwMode="auto">
          <a:xfrm>
            <a:off x="7010400" y="2724150"/>
            <a:ext cx="1600200" cy="2261821"/>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3733800" y="3137964"/>
            <a:ext cx="2590800" cy="1626368"/>
          </a:xfrm>
          <a:prstGeom prst="rect">
            <a:avLst/>
          </a:prstGeom>
          <a:noFill/>
          <a:ln w="9525">
            <a:noFill/>
            <a:miter lim="800000"/>
            <a:headEnd/>
            <a:tailEnd/>
          </a:ln>
        </p:spPr>
      </p:pic>
      <p:sp>
        <p:nvSpPr>
          <p:cNvPr id="9" name="TextBox 8"/>
          <p:cNvSpPr txBox="1"/>
          <p:nvPr/>
        </p:nvSpPr>
        <p:spPr>
          <a:xfrm>
            <a:off x="4800600" y="-19050"/>
            <a:ext cx="2151626"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1: ROBOTICS – </a:t>
            </a:r>
            <a:r>
              <a:rPr lang="en-US" sz="1200" dirty="0" err="1">
                <a:solidFill>
                  <a:srgbClr val="FF0000"/>
                </a:solidFill>
                <a:latin typeface="Calibri" panose="020F0502020204030204"/>
                <a:cs typeface="Calibri" panose="020F0502020204030204"/>
              </a:rPr>
              <a:t>soccer.avi</a:t>
            </a:r>
            <a:endParaRPr lang="en-US" sz="1200" dirty="0">
              <a:solidFill>
                <a:srgbClr val="FF0000"/>
              </a:solidFill>
              <a:latin typeface="Calibri" panose="020F0502020204030204"/>
              <a:cs typeface="Calibri" panose="020F0502020204030204"/>
            </a:endParaRPr>
          </a:p>
        </p:txBody>
      </p:sp>
      <p:sp>
        <p:nvSpPr>
          <p:cNvPr id="10" name="TextBox 9"/>
          <p:cNvSpPr txBox="1"/>
          <p:nvPr/>
        </p:nvSpPr>
        <p:spPr>
          <a:xfrm>
            <a:off x="4800600" y="206573"/>
            <a:ext cx="2229622"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2: ROBOTICS – soccer2.avi</a:t>
            </a:r>
            <a:endParaRPr lang="en-US" sz="1200" dirty="0">
              <a:solidFill>
                <a:srgbClr val="FF0000"/>
              </a:solidFill>
              <a:latin typeface="Calibri" panose="020F0502020204030204"/>
              <a:cs typeface="Calibri" panose="020F0502020204030204"/>
            </a:endParaRPr>
          </a:p>
        </p:txBody>
      </p:sp>
      <p:sp>
        <p:nvSpPr>
          <p:cNvPr id="11" name="TextBox 10"/>
          <p:cNvSpPr txBox="1"/>
          <p:nvPr/>
        </p:nvSpPr>
        <p:spPr>
          <a:xfrm>
            <a:off x="4800600" y="417031"/>
            <a:ext cx="2014794"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3: ROBOTICS – </a:t>
            </a:r>
            <a:r>
              <a:rPr lang="en-US" sz="1200" dirty="0" err="1">
                <a:solidFill>
                  <a:srgbClr val="FF0000"/>
                </a:solidFill>
                <a:latin typeface="Calibri" panose="020F0502020204030204"/>
                <a:cs typeface="Calibri" panose="020F0502020204030204"/>
              </a:rPr>
              <a:t>gcar.avi</a:t>
            </a:r>
            <a:endParaRPr lang="en-US" sz="1200" dirty="0">
              <a:solidFill>
                <a:srgbClr val="FF0000"/>
              </a:solidFill>
              <a:latin typeface="Calibri" panose="020F0502020204030204"/>
              <a:cs typeface="Calibri" panose="020F0502020204030204"/>
            </a:endParaRPr>
          </a:p>
        </p:txBody>
      </p:sp>
      <p:sp>
        <p:nvSpPr>
          <p:cNvPr id="13" name="TextBox 12"/>
          <p:cNvSpPr txBox="1"/>
          <p:nvPr/>
        </p:nvSpPr>
        <p:spPr>
          <a:xfrm>
            <a:off x="6992374" y="0"/>
            <a:ext cx="2224813"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4: ROBOTICS – </a:t>
            </a:r>
            <a:r>
              <a:rPr lang="en-US" sz="1200" dirty="0" err="1">
                <a:solidFill>
                  <a:srgbClr val="FF0000"/>
                </a:solidFill>
                <a:latin typeface="Calibri" panose="020F0502020204030204"/>
                <a:cs typeface="Calibri" panose="020F0502020204030204"/>
              </a:rPr>
              <a:t>laundry.avi</a:t>
            </a:r>
            <a:endParaRPr lang="en-US" sz="1200" dirty="0">
              <a:solidFill>
                <a:srgbClr val="FF0000"/>
              </a:solidFill>
              <a:latin typeface="Calibri" panose="020F0502020204030204"/>
              <a:cs typeface="Calibri" panose="020F0502020204030204"/>
            </a:endParaRPr>
          </a:p>
        </p:txBody>
      </p:sp>
      <p:sp>
        <p:nvSpPr>
          <p:cNvPr id="14" name="TextBox 13"/>
          <p:cNvSpPr txBox="1"/>
          <p:nvPr/>
        </p:nvSpPr>
        <p:spPr>
          <a:xfrm>
            <a:off x="6983816" y="209550"/>
            <a:ext cx="2236384" cy="276999"/>
          </a:xfrm>
          <a:prstGeom prst="rect">
            <a:avLst/>
          </a:prstGeom>
          <a:noFill/>
        </p:spPr>
        <p:txBody>
          <a:bodyPr wrap="none" rtlCol="0">
            <a:spAutoFit/>
          </a:bodyPr>
          <a:lstStyle/>
          <a:p>
            <a:r>
              <a:rPr lang="en-US" sz="1200" dirty="0">
                <a:solidFill>
                  <a:srgbClr val="FF0000"/>
                </a:solidFill>
                <a:latin typeface="Calibri" panose="020F0502020204030204"/>
                <a:cs typeface="Calibri" panose="020F0502020204030204"/>
              </a:rPr>
              <a:t>Demo 5: ROBOTICS – </a:t>
            </a:r>
            <a:r>
              <a:rPr lang="en-US" sz="1200" dirty="0" err="1">
                <a:solidFill>
                  <a:srgbClr val="FF0000"/>
                </a:solidFill>
                <a:latin typeface="Calibri" panose="020F0502020204030204"/>
                <a:cs typeface="Calibri" panose="020F0502020204030204"/>
              </a:rPr>
              <a:t>petman.avi</a:t>
            </a:r>
            <a:endParaRPr lang="en-US" sz="1200" dirty="0">
              <a:solidFill>
                <a:srgbClr val="FF0000"/>
              </a:solidFill>
              <a:latin typeface="Calibri" panose="020F0502020204030204"/>
              <a:cs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600200" y="971550"/>
            <a:ext cx="5791200" cy="4171950"/>
          </a:xfrm>
        </p:spPr>
        <p:txBody>
          <a:bodyPr/>
          <a:lstStyle/>
          <a:p>
            <a:pPr eaLnBrk="1" hangingPunct="1">
              <a:lnSpc>
                <a:spcPct val="80000"/>
              </a:lnSpc>
            </a:pPr>
            <a:r>
              <a:rPr lang="en-US" sz="1500" b="1" dirty="0"/>
              <a:t>Prerequisites</a:t>
            </a:r>
            <a:r>
              <a:rPr lang="en-US" sz="1500" dirty="0"/>
              <a:t>:</a:t>
            </a:r>
            <a:endParaRPr lang="en-US" sz="1500" dirty="0"/>
          </a:p>
          <a:p>
            <a:pPr lvl="1" eaLnBrk="1" hangingPunct="1">
              <a:lnSpc>
                <a:spcPct val="80000"/>
              </a:lnSpc>
            </a:pPr>
            <a:r>
              <a:rPr lang="en-US" sz="1400" dirty="0"/>
              <a:t>CS 340 – Algorithms and Data Structures</a:t>
            </a:r>
            <a:endParaRPr lang="en-US" sz="1400" dirty="0"/>
          </a:p>
          <a:p>
            <a:pPr lvl="1" eaLnBrk="1" hangingPunct="1">
              <a:lnSpc>
                <a:spcPct val="80000"/>
              </a:lnSpc>
            </a:pPr>
            <a:r>
              <a:rPr lang="en-US" sz="1400" dirty="0">
                <a:solidFill>
                  <a:srgbClr val="CC0000"/>
                </a:solidFill>
              </a:rPr>
              <a:t>Lots of math and programming is involved</a:t>
            </a:r>
            <a:endParaRPr lang="en-US" sz="1400" dirty="0">
              <a:solidFill>
                <a:srgbClr val="CC0000"/>
              </a:solidFill>
            </a:endParaRPr>
          </a:p>
          <a:p>
            <a:pPr eaLnBrk="1" hangingPunct="1">
              <a:lnSpc>
                <a:spcPct val="80000"/>
              </a:lnSpc>
            </a:pPr>
            <a:endParaRPr lang="en-US" sz="700" dirty="0">
              <a:solidFill>
                <a:srgbClr val="CC0000"/>
              </a:solidFill>
            </a:endParaRPr>
          </a:p>
          <a:p>
            <a:pPr eaLnBrk="1" hangingPunct="1">
              <a:lnSpc>
                <a:spcPct val="80000"/>
              </a:lnSpc>
            </a:pPr>
            <a:r>
              <a:rPr lang="en-US" sz="1500" b="1" dirty="0"/>
              <a:t>Work and Grading:</a:t>
            </a:r>
            <a:endParaRPr lang="en-US" sz="1500" b="1" dirty="0"/>
          </a:p>
          <a:p>
            <a:pPr lvl="1" eaLnBrk="1" hangingPunct="1">
              <a:lnSpc>
                <a:spcPct val="80000"/>
              </a:lnSpc>
            </a:pPr>
            <a:r>
              <a:rPr lang="en-US" sz="1400" dirty="0"/>
              <a:t>4 programming projects – </a:t>
            </a:r>
            <a:r>
              <a:rPr lang="en-US" sz="1400" b="1" dirty="0">
                <a:solidFill>
                  <a:srgbClr val="00B050"/>
                </a:solidFill>
              </a:rPr>
              <a:t>25%  </a:t>
            </a:r>
            <a:r>
              <a:rPr lang="en-US" sz="1400" dirty="0"/>
              <a:t> </a:t>
            </a:r>
            <a:endParaRPr lang="en-US" sz="1400" dirty="0"/>
          </a:p>
          <a:p>
            <a:pPr lvl="2" eaLnBrk="1" hangingPunct="1">
              <a:lnSpc>
                <a:spcPct val="80000"/>
              </a:lnSpc>
            </a:pPr>
            <a:r>
              <a:rPr lang="en-US" sz="1100" dirty="0"/>
              <a:t>In Python – </a:t>
            </a:r>
            <a:r>
              <a:rPr lang="en-US" sz="1100" dirty="0" err="1"/>
              <a:t>proj</a:t>
            </a:r>
            <a:r>
              <a:rPr lang="en-US" altLang="en-US" sz="1100" dirty="0" err="1"/>
              <a:t>ect</a:t>
            </a:r>
            <a:r>
              <a:rPr lang="en-US" sz="1100" dirty="0"/>
              <a:t> </a:t>
            </a:r>
            <a:r>
              <a:rPr lang="en-US" altLang="en-US" sz="1100" dirty="0"/>
              <a:t>0</a:t>
            </a:r>
            <a:r>
              <a:rPr lang="en-US" sz="1100" dirty="0"/>
              <a:t> is for Python practice</a:t>
            </a:r>
            <a:endParaRPr lang="en-US" sz="1100" dirty="0"/>
          </a:p>
          <a:p>
            <a:pPr lvl="2" eaLnBrk="1" hangingPunct="1">
              <a:lnSpc>
                <a:spcPct val="80000"/>
              </a:lnSpc>
            </a:pPr>
            <a:r>
              <a:rPr lang="en-US" sz="1100" dirty="0"/>
              <a:t>Can be completed either individually or groups of 2, but must be submitted individually – must list partner on submission</a:t>
            </a:r>
            <a:endParaRPr lang="en-US" sz="1100" dirty="0"/>
          </a:p>
          <a:p>
            <a:pPr lvl="1" eaLnBrk="1" hangingPunct="1">
              <a:lnSpc>
                <a:spcPct val="80000"/>
              </a:lnSpc>
            </a:pPr>
            <a:r>
              <a:rPr lang="en-US" altLang="en-US" sz="1400" dirty="0"/>
              <a:t>4</a:t>
            </a:r>
            <a:r>
              <a:rPr lang="en-US" sz="1400" dirty="0"/>
              <a:t> written </a:t>
            </a:r>
            <a:r>
              <a:rPr lang="en-US" sz="1400" dirty="0" err="1"/>
              <a:t>homeworks</a:t>
            </a:r>
            <a:r>
              <a:rPr lang="en-US" sz="1400" dirty="0"/>
              <a:t> (individual) – </a:t>
            </a:r>
            <a:r>
              <a:rPr lang="en-US" sz="1400" b="1" dirty="0">
                <a:solidFill>
                  <a:srgbClr val="00B050"/>
                </a:solidFill>
              </a:rPr>
              <a:t>20%</a:t>
            </a:r>
            <a:endParaRPr lang="en-US" sz="1400" b="1" dirty="0">
              <a:solidFill>
                <a:srgbClr val="00B050"/>
              </a:solidFill>
            </a:endParaRPr>
          </a:p>
          <a:p>
            <a:pPr lvl="1" eaLnBrk="1" hangingPunct="1">
              <a:lnSpc>
                <a:spcPct val="80000"/>
              </a:lnSpc>
            </a:pPr>
            <a:r>
              <a:rPr lang="en-US" sz="1400" dirty="0"/>
              <a:t>1 midterm </a:t>
            </a:r>
            <a:r>
              <a:rPr lang="en-US" sz="1400" b="1" dirty="0">
                <a:solidFill>
                  <a:srgbClr val="00B050"/>
                </a:solidFill>
                <a:sym typeface="Wingdings" panose="05000000000000000000" pitchFamily="2" charset="2"/>
              </a:rPr>
              <a:t>25%</a:t>
            </a:r>
            <a:r>
              <a:rPr lang="en-US" sz="1400" dirty="0"/>
              <a:t>, 1 final (</a:t>
            </a:r>
            <a:r>
              <a:rPr lang="en-US" sz="1400" i="1" dirty="0">
                <a:solidFill>
                  <a:srgbClr val="C00000"/>
                </a:solidFill>
              </a:rPr>
              <a:t>these are hard</a:t>
            </a:r>
            <a:r>
              <a:rPr lang="en-US" sz="1400" dirty="0"/>
              <a:t>) </a:t>
            </a:r>
            <a:r>
              <a:rPr lang="en-US" sz="1400" b="1" dirty="0">
                <a:solidFill>
                  <a:srgbClr val="00B050"/>
                </a:solidFill>
                <a:sym typeface="Wingdings" panose="05000000000000000000" pitchFamily="2" charset="2"/>
              </a:rPr>
              <a:t>35%</a:t>
            </a:r>
            <a:endParaRPr lang="en-US" sz="1400" b="1" dirty="0">
              <a:solidFill>
                <a:srgbClr val="00B050"/>
              </a:solidFill>
            </a:endParaRPr>
          </a:p>
          <a:p>
            <a:pPr lvl="2" eaLnBrk="1" hangingPunct="1">
              <a:lnSpc>
                <a:spcPct val="80000"/>
              </a:lnSpc>
            </a:pPr>
            <a:r>
              <a:rPr lang="en-US" sz="1100" dirty="0"/>
              <a:t>They will be the separating factor between you and your peers</a:t>
            </a:r>
            <a:endParaRPr lang="en-US" sz="1100" dirty="0"/>
          </a:p>
          <a:p>
            <a:pPr lvl="1" eaLnBrk="1" hangingPunct="1">
              <a:lnSpc>
                <a:spcPct val="80000"/>
              </a:lnSpc>
            </a:pPr>
            <a:r>
              <a:rPr lang="en-US" sz="1400" dirty="0"/>
              <a:t>Participation in discussions can help on margins</a:t>
            </a:r>
            <a:endParaRPr lang="en-US" sz="1400" dirty="0"/>
          </a:p>
          <a:p>
            <a:pPr lvl="1" eaLnBrk="1" hangingPunct="1">
              <a:lnSpc>
                <a:spcPct val="80000"/>
              </a:lnSpc>
            </a:pPr>
            <a:endParaRPr lang="en-US" sz="1400" dirty="0"/>
          </a:p>
          <a:p>
            <a:pPr lvl="1" eaLnBrk="1" hangingPunct="1">
              <a:lnSpc>
                <a:spcPct val="80000"/>
              </a:lnSpc>
              <a:spcAft>
                <a:spcPts val="600"/>
              </a:spcAft>
            </a:pPr>
            <a:r>
              <a:rPr lang="en-US" sz="1400" dirty="0"/>
              <a:t>Fixed scale (curve included)</a:t>
            </a:r>
            <a:endParaRPr lang="en-US" sz="1400" dirty="0"/>
          </a:p>
          <a:p>
            <a:pPr marL="342900" lvl="1" indent="0" eaLnBrk="1" hangingPunct="1">
              <a:lnSpc>
                <a:spcPct val="80000"/>
              </a:lnSpc>
              <a:buNone/>
            </a:pPr>
            <a:r>
              <a:rPr lang="en-US" sz="1400" b="1" dirty="0"/>
              <a:t>		A	</a:t>
            </a:r>
            <a:r>
              <a:rPr lang="en-US" sz="1400" dirty="0"/>
              <a:t>80-100</a:t>
            </a:r>
            <a:br>
              <a:rPr lang="en-US" sz="1400" dirty="0"/>
            </a:br>
            <a:r>
              <a:rPr lang="en-US" sz="1400" dirty="0"/>
              <a:t>		</a:t>
            </a:r>
            <a:r>
              <a:rPr lang="en-US" sz="1400" b="1" dirty="0"/>
              <a:t>B</a:t>
            </a:r>
            <a:r>
              <a:rPr lang="en-US" sz="1400" dirty="0"/>
              <a:t>	65-79</a:t>
            </a:r>
            <a:br>
              <a:rPr lang="en-US" sz="1400" dirty="0"/>
            </a:br>
            <a:r>
              <a:rPr lang="en-US" sz="1400" dirty="0"/>
              <a:t>		</a:t>
            </a:r>
            <a:r>
              <a:rPr lang="en-US" sz="1400" b="1" dirty="0"/>
              <a:t>C</a:t>
            </a:r>
            <a:r>
              <a:rPr lang="en-US" sz="1400" dirty="0"/>
              <a:t>	55-64     </a:t>
            </a:r>
            <a:br>
              <a:rPr lang="en-US" sz="1400" dirty="0"/>
            </a:br>
            <a:r>
              <a:rPr lang="en-US" sz="1400" dirty="0"/>
              <a:t>		</a:t>
            </a:r>
            <a:r>
              <a:rPr lang="en-US" sz="1400" b="1" dirty="0"/>
              <a:t>D</a:t>
            </a:r>
            <a:r>
              <a:rPr lang="en-US" sz="1400" dirty="0"/>
              <a:t>	50-54</a:t>
            </a:r>
            <a:br>
              <a:rPr lang="en-US" sz="1400" dirty="0"/>
            </a:br>
            <a:r>
              <a:rPr lang="en-US" sz="1400" dirty="0"/>
              <a:t>		</a:t>
            </a:r>
            <a:r>
              <a:rPr lang="en-US" sz="1400" b="1" dirty="0"/>
              <a:t>F</a:t>
            </a:r>
            <a:r>
              <a:rPr lang="en-US" sz="1400" dirty="0"/>
              <a:t>  	0-49</a:t>
            </a:r>
            <a:endParaRPr lang="en-US" sz="1400" dirty="0"/>
          </a:p>
          <a:p>
            <a:pPr lvl="1" eaLnBrk="1" hangingPunct="1">
              <a:lnSpc>
                <a:spcPct val="80000"/>
              </a:lnSpc>
            </a:pPr>
            <a:endParaRPr lang="en-US" sz="1400" dirty="0"/>
          </a:p>
          <a:p>
            <a:pPr eaLnBrk="1" hangingPunct="1">
              <a:lnSpc>
                <a:spcPct val="80000"/>
              </a:lnSpc>
            </a:pPr>
            <a:endParaRPr lang="en-US" sz="700" dirty="0"/>
          </a:p>
          <a:p>
            <a:pPr eaLnBrk="1" hangingPunct="1">
              <a:lnSpc>
                <a:spcPct val="80000"/>
              </a:lnSpc>
            </a:pPr>
            <a:endParaRPr lang="en-US" sz="400" dirty="0"/>
          </a:p>
          <a:p>
            <a:pPr eaLnBrk="1" hangingPunct="1">
              <a:lnSpc>
                <a:spcPct val="80000"/>
              </a:lnSpc>
              <a:buFont typeface="Wingdings" panose="05000000000000000000" pitchFamily="2" charset="2"/>
              <a:buNone/>
            </a:pPr>
            <a:endParaRPr lang="en-US" sz="1500" dirty="0"/>
          </a:p>
        </p:txBody>
      </p:sp>
      <p:sp>
        <p:nvSpPr>
          <p:cNvPr id="8194" name="Rectangle 2"/>
          <p:cNvSpPr>
            <a:spLocks noGrp="1" noChangeArrowheads="1"/>
          </p:cNvSpPr>
          <p:nvPr>
            <p:ph type="title"/>
          </p:nvPr>
        </p:nvSpPr>
        <p:spPr/>
        <p:txBody>
          <a:bodyPr/>
          <a:lstStyle/>
          <a:p>
            <a:pPr eaLnBrk="1" hangingPunct="1"/>
            <a:r>
              <a:rPr lang="en-US"/>
              <a:t>Course Information</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Logic</a:t>
            </a:r>
            <a:endParaRPr lang="en-US"/>
          </a:p>
        </p:txBody>
      </p:sp>
      <p:sp>
        <p:nvSpPr>
          <p:cNvPr id="19459" name="Rectangle 3"/>
          <p:cNvSpPr>
            <a:spLocks noGrp="1" noChangeArrowheads="1"/>
          </p:cNvSpPr>
          <p:nvPr>
            <p:ph type="body" idx="1"/>
          </p:nvPr>
        </p:nvSpPr>
        <p:spPr>
          <a:xfrm>
            <a:off x="685800" y="1200151"/>
            <a:ext cx="4724400" cy="3394472"/>
          </a:xfrm>
        </p:spPr>
        <p:txBody>
          <a:bodyPr/>
          <a:lstStyle/>
          <a:p>
            <a:pPr eaLnBrk="1" hangingPunct="1"/>
            <a:r>
              <a:rPr lang="en-US" sz="2100" dirty="0"/>
              <a:t>Logical systems</a:t>
            </a:r>
            <a:endParaRPr lang="en-US" sz="2100" dirty="0"/>
          </a:p>
          <a:p>
            <a:pPr lvl="1" eaLnBrk="1" hangingPunct="1"/>
            <a:r>
              <a:rPr lang="en-US" sz="1800" dirty="0"/>
              <a:t>Theorem </a:t>
            </a:r>
            <a:r>
              <a:rPr lang="en-US" sz="1800" dirty="0" err="1"/>
              <a:t>provers</a:t>
            </a:r>
            <a:endParaRPr lang="en-US" sz="1800" dirty="0"/>
          </a:p>
          <a:p>
            <a:pPr lvl="1" eaLnBrk="1" hangingPunct="1"/>
            <a:r>
              <a:rPr lang="en-US" sz="1800" dirty="0"/>
              <a:t>NASA fault diagnosis</a:t>
            </a:r>
            <a:endParaRPr lang="en-US" sz="1800" dirty="0"/>
          </a:p>
          <a:p>
            <a:pPr lvl="1" eaLnBrk="1" hangingPunct="1"/>
            <a:r>
              <a:rPr lang="en-US" sz="1800" dirty="0"/>
              <a:t>Question answering</a:t>
            </a:r>
            <a:endParaRPr lang="en-US" sz="1800" dirty="0"/>
          </a:p>
          <a:p>
            <a:pPr lvl="1" eaLnBrk="1" hangingPunct="1"/>
            <a:endParaRPr lang="en-US" sz="1800" dirty="0"/>
          </a:p>
          <a:p>
            <a:pPr eaLnBrk="1" hangingPunct="1"/>
            <a:r>
              <a:rPr lang="en-US" sz="2100" dirty="0"/>
              <a:t>Methods:</a:t>
            </a:r>
            <a:endParaRPr lang="en-US" sz="2100" dirty="0"/>
          </a:p>
          <a:p>
            <a:pPr lvl="1" eaLnBrk="1" hangingPunct="1"/>
            <a:r>
              <a:rPr lang="en-US" sz="1800" dirty="0"/>
              <a:t>Deduction systems</a:t>
            </a:r>
            <a:endParaRPr lang="en-US" sz="1800" dirty="0"/>
          </a:p>
          <a:p>
            <a:pPr lvl="1" eaLnBrk="1" hangingPunct="1"/>
            <a:r>
              <a:rPr lang="en-US" sz="1800" dirty="0"/>
              <a:t>Constraint satisfaction</a:t>
            </a:r>
            <a:endParaRPr lang="en-US" sz="1800" dirty="0"/>
          </a:p>
          <a:p>
            <a:pPr lvl="1" eaLnBrk="1" hangingPunct="1"/>
            <a:r>
              <a:rPr lang="en-US" sz="1800" dirty="0" err="1"/>
              <a:t>Satisfiability</a:t>
            </a:r>
            <a:r>
              <a:rPr lang="en-US" sz="1800" dirty="0"/>
              <a:t> solvers (huge advances!)</a:t>
            </a:r>
            <a:endParaRPr lang="en-US" sz="1800" dirty="0"/>
          </a:p>
        </p:txBody>
      </p:sp>
      <p:pic>
        <p:nvPicPr>
          <p:cNvPr id="19460" name="Picture 4"/>
          <p:cNvPicPr>
            <a:picLocks noChangeAspect="1" noChangeArrowheads="1"/>
          </p:cNvPicPr>
          <p:nvPr/>
        </p:nvPicPr>
        <p:blipFill>
          <a:blip r:embed="rId1" cstate="print"/>
          <a:srcRect r="15189"/>
          <a:stretch>
            <a:fillRect/>
          </a:stretch>
        </p:blipFill>
        <p:spPr bwMode="auto">
          <a:xfrm>
            <a:off x="5410200" y="1352550"/>
            <a:ext cx="2928938" cy="3050381"/>
          </a:xfrm>
          <a:prstGeom prst="rect">
            <a:avLst/>
          </a:prstGeom>
          <a:noFill/>
          <a:ln w="9525">
            <a:noFill/>
            <a:miter lim="800000"/>
            <a:headEnd/>
            <a:tailEnd/>
          </a:ln>
        </p:spPr>
      </p:pic>
      <p:sp>
        <p:nvSpPr>
          <p:cNvPr id="19461" name="Text Box 5"/>
          <p:cNvSpPr txBox="1">
            <a:spLocks noChangeArrowheads="1"/>
          </p:cNvSpPr>
          <p:nvPr/>
        </p:nvSpPr>
        <p:spPr bwMode="auto">
          <a:xfrm>
            <a:off x="6362700" y="4857751"/>
            <a:ext cx="1714500" cy="242372"/>
          </a:xfrm>
          <a:prstGeom prst="rect">
            <a:avLst/>
          </a:prstGeom>
          <a:noFill/>
          <a:ln w="9525">
            <a:noFill/>
            <a:miter lim="800000"/>
          </a:ln>
        </p:spPr>
        <p:txBody>
          <a:bodyPr lIns="68579" tIns="34289" rIns="68579" bIns="34289">
            <a:spAutoFit/>
          </a:bodyPr>
          <a:lstStyle/>
          <a:p>
            <a:pPr>
              <a:spcBef>
                <a:spcPct val="50000"/>
              </a:spcBef>
            </a:pPr>
            <a:r>
              <a:rPr lang="en-US" sz="1100" dirty="0">
                <a:latin typeface="Calibri" panose="020F0502020204030204"/>
                <a:cs typeface="Calibri" panose="020F0502020204030204"/>
              </a:rPr>
              <a:t>Image from Bart Selman</a:t>
            </a:r>
            <a:endParaRPr lang="en-US" sz="1100" dirty="0">
              <a:latin typeface="Calibri" panose="020F0502020204030204"/>
              <a:cs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31699" y="1352550"/>
            <a:ext cx="2357600" cy="2819399"/>
          </a:xfrm>
          <a:prstGeom prst="rect">
            <a:avLst/>
          </a:prstGeom>
          <a:noFill/>
        </p:spPr>
      </p:pic>
      <p:sp>
        <p:nvSpPr>
          <p:cNvPr id="20482" name="Rectangle 2"/>
          <p:cNvSpPr>
            <a:spLocks noGrp="1" noChangeArrowheads="1"/>
          </p:cNvSpPr>
          <p:nvPr>
            <p:ph type="title"/>
          </p:nvPr>
        </p:nvSpPr>
        <p:spPr/>
        <p:txBody>
          <a:bodyPr/>
          <a:lstStyle/>
          <a:p>
            <a:pPr eaLnBrk="1" hangingPunct="1"/>
            <a:r>
              <a:rPr lang="en-US"/>
              <a:t>Game Playing</a:t>
            </a:r>
            <a:endParaRPr lang="en-US"/>
          </a:p>
        </p:txBody>
      </p:sp>
      <p:sp>
        <p:nvSpPr>
          <p:cNvPr id="551939" name="Rectangle 3"/>
          <p:cNvSpPr>
            <a:spLocks noGrp="1" noChangeArrowheads="1"/>
          </p:cNvSpPr>
          <p:nvPr>
            <p:ph type="body" idx="1"/>
          </p:nvPr>
        </p:nvSpPr>
        <p:spPr>
          <a:xfrm>
            <a:off x="304800" y="971550"/>
            <a:ext cx="8534400" cy="3546873"/>
          </a:xfrm>
        </p:spPr>
        <p:txBody>
          <a:bodyPr/>
          <a:lstStyle/>
          <a:p>
            <a:pPr eaLnBrk="1" hangingPunct="1">
              <a:lnSpc>
                <a:spcPct val="80000"/>
              </a:lnSpc>
            </a:pPr>
            <a:r>
              <a:rPr lang="en-US" sz="1500" dirty="0"/>
              <a:t>Classic Moment: May, '97: Deep Blue vs. Kasparov</a:t>
            </a:r>
            <a:endParaRPr lang="en-US" sz="1500" dirty="0"/>
          </a:p>
          <a:p>
            <a:pPr lvl="1" eaLnBrk="1" hangingPunct="1">
              <a:lnSpc>
                <a:spcPct val="80000"/>
              </a:lnSpc>
            </a:pPr>
            <a:r>
              <a:rPr lang="en-US" sz="1400" dirty="0"/>
              <a:t>First match won against world champion</a:t>
            </a:r>
            <a:endParaRPr lang="en-US" sz="1400" dirty="0"/>
          </a:p>
          <a:p>
            <a:pPr lvl="1" eaLnBrk="1" hangingPunct="1">
              <a:lnSpc>
                <a:spcPct val="80000"/>
              </a:lnSpc>
            </a:pPr>
            <a:r>
              <a:rPr lang="en-US" sz="1400" dirty="0"/>
              <a:t>“Intelligent creative” play</a:t>
            </a:r>
            <a:endParaRPr lang="en-US" sz="1400" dirty="0"/>
          </a:p>
          <a:p>
            <a:pPr lvl="1" eaLnBrk="1" hangingPunct="1">
              <a:lnSpc>
                <a:spcPct val="80000"/>
              </a:lnSpc>
            </a:pPr>
            <a:r>
              <a:rPr lang="en-US" sz="1400" dirty="0"/>
              <a:t>200 million board positions per second</a:t>
            </a:r>
            <a:endParaRPr lang="en-US" sz="1400" dirty="0"/>
          </a:p>
          <a:p>
            <a:pPr lvl="1" eaLnBrk="1" hangingPunct="1">
              <a:lnSpc>
                <a:spcPct val="80000"/>
              </a:lnSpc>
            </a:pPr>
            <a:r>
              <a:rPr lang="en-US" sz="1400" dirty="0"/>
              <a:t>Humans understood 99.9 of Deep Blue's moves</a:t>
            </a:r>
            <a:endParaRPr lang="en-US" sz="1400" dirty="0"/>
          </a:p>
          <a:p>
            <a:pPr lvl="1" eaLnBrk="1" hangingPunct="1">
              <a:lnSpc>
                <a:spcPct val="80000"/>
              </a:lnSpc>
            </a:pPr>
            <a:r>
              <a:rPr lang="en-US" sz="1400" dirty="0"/>
              <a:t>Can do about the same now with a PC cluster</a:t>
            </a:r>
            <a:endParaRPr lang="en-US" sz="1400" dirty="0"/>
          </a:p>
          <a:p>
            <a:pPr eaLnBrk="1" hangingPunct="1">
              <a:lnSpc>
                <a:spcPct val="80000"/>
              </a:lnSpc>
            </a:pPr>
            <a:endParaRPr lang="en-US" sz="800" dirty="0"/>
          </a:p>
          <a:p>
            <a:pPr eaLnBrk="1" hangingPunct="1">
              <a:lnSpc>
                <a:spcPct val="80000"/>
              </a:lnSpc>
            </a:pPr>
            <a:r>
              <a:rPr lang="en-US" sz="1500" dirty="0"/>
              <a:t>Open question:</a:t>
            </a:r>
            <a:endParaRPr lang="en-US" sz="1500" dirty="0"/>
          </a:p>
          <a:p>
            <a:pPr lvl="1" eaLnBrk="1" hangingPunct="1">
              <a:lnSpc>
                <a:spcPct val="80000"/>
              </a:lnSpc>
            </a:pPr>
            <a:r>
              <a:rPr lang="en-US" sz="1400" dirty="0"/>
              <a:t>How does human cognition deal with the</a:t>
            </a:r>
            <a:endParaRPr lang="en-US" sz="1400" dirty="0"/>
          </a:p>
          <a:p>
            <a:pPr lvl="1" eaLnBrk="1" hangingPunct="1">
              <a:lnSpc>
                <a:spcPct val="80000"/>
              </a:lnSpc>
              <a:buFont typeface="Wingdings" panose="05000000000000000000" pitchFamily="2" charset="2"/>
              <a:buNone/>
            </a:pPr>
            <a:r>
              <a:rPr lang="en-US" sz="1400" dirty="0"/>
              <a:t>	search space explosion of chess?</a:t>
            </a:r>
            <a:endParaRPr lang="en-US" sz="1400" dirty="0"/>
          </a:p>
          <a:p>
            <a:pPr lvl="1" eaLnBrk="1" hangingPunct="1">
              <a:lnSpc>
                <a:spcPct val="80000"/>
              </a:lnSpc>
            </a:pPr>
            <a:r>
              <a:rPr lang="en-US" sz="1400" dirty="0"/>
              <a:t>Or: how can humans compete with computers at all??</a:t>
            </a:r>
            <a:endParaRPr lang="en-US" sz="1400" dirty="0"/>
          </a:p>
          <a:p>
            <a:pPr eaLnBrk="1" hangingPunct="1">
              <a:lnSpc>
                <a:spcPct val="80000"/>
              </a:lnSpc>
            </a:pPr>
            <a:endParaRPr lang="en-US" sz="800" dirty="0"/>
          </a:p>
          <a:p>
            <a:pPr eaLnBrk="1" hangingPunct="1">
              <a:lnSpc>
                <a:spcPct val="80000"/>
              </a:lnSpc>
            </a:pPr>
            <a:r>
              <a:rPr lang="en-US" sz="1500" dirty="0"/>
              <a:t>1996: Kasparov Beats Deep Blue</a:t>
            </a:r>
            <a:endParaRPr lang="en-US" sz="1500" dirty="0"/>
          </a:p>
          <a:p>
            <a:pPr eaLnBrk="1" hangingPunct="1">
              <a:lnSpc>
                <a:spcPct val="80000"/>
              </a:lnSpc>
              <a:buFont typeface="Wingdings" panose="05000000000000000000" pitchFamily="2" charset="2"/>
              <a:buNone/>
            </a:pPr>
            <a:r>
              <a:rPr lang="en-US" sz="1400" dirty="0"/>
              <a:t>	</a:t>
            </a:r>
            <a:r>
              <a:rPr lang="en-US" sz="1400" dirty="0">
                <a:solidFill>
                  <a:schemeClr val="tx1"/>
                </a:solidFill>
              </a:rPr>
              <a:t>“I could feel --- I could smell --- a new kind of intelligence across the table.”</a:t>
            </a:r>
            <a:endParaRPr lang="en-US" sz="1400" dirty="0">
              <a:solidFill>
                <a:schemeClr val="tx1"/>
              </a:solidFill>
            </a:endParaRPr>
          </a:p>
          <a:p>
            <a:pPr eaLnBrk="1" hangingPunct="1">
              <a:lnSpc>
                <a:spcPct val="80000"/>
              </a:lnSpc>
            </a:pPr>
            <a:endParaRPr lang="en-US" sz="800" dirty="0"/>
          </a:p>
          <a:p>
            <a:pPr eaLnBrk="1" hangingPunct="1">
              <a:lnSpc>
                <a:spcPct val="80000"/>
              </a:lnSpc>
            </a:pPr>
            <a:r>
              <a:rPr lang="en-US" sz="1500" dirty="0"/>
              <a:t>1997: Deep Blue Beats Kasparov</a:t>
            </a:r>
            <a:endParaRPr lang="en-US" sz="1500" dirty="0"/>
          </a:p>
          <a:p>
            <a:pPr eaLnBrk="1" hangingPunct="1">
              <a:lnSpc>
                <a:spcPct val="80000"/>
              </a:lnSpc>
              <a:buFont typeface="Wingdings" panose="05000000000000000000" pitchFamily="2" charset="2"/>
              <a:buNone/>
            </a:pPr>
            <a:r>
              <a:rPr lang="en-US" sz="1500" b="1" dirty="0"/>
              <a:t>	</a:t>
            </a:r>
            <a:r>
              <a:rPr lang="en-US" sz="1400" dirty="0">
                <a:solidFill>
                  <a:schemeClr val="tx1"/>
                </a:solidFill>
              </a:rPr>
              <a:t>“Deep Blue hasn't proven anything.”</a:t>
            </a:r>
            <a:endParaRPr lang="en-US" sz="1400" dirty="0">
              <a:solidFill>
                <a:schemeClr val="tx1"/>
              </a:solidFill>
            </a:endParaRPr>
          </a:p>
          <a:p>
            <a:pPr eaLnBrk="1" hangingPunct="1">
              <a:lnSpc>
                <a:spcPct val="80000"/>
              </a:lnSpc>
            </a:pPr>
            <a:endParaRPr lang="en-US" sz="400" dirty="0"/>
          </a:p>
          <a:p>
            <a:pPr eaLnBrk="1" hangingPunct="1">
              <a:lnSpc>
                <a:spcPct val="80000"/>
              </a:lnSpc>
            </a:pPr>
            <a:r>
              <a:rPr lang="en-US" sz="1500" dirty="0"/>
              <a:t>Huge game-playing advances recently, e.g. in Go!</a:t>
            </a:r>
            <a:endParaRPr lang="en-US" sz="1500" dirty="0"/>
          </a:p>
          <a:p>
            <a:pPr eaLnBrk="1" hangingPunct="1">
              <a:lnSpc>
                <a:spcPct val="80000"/>
              </a:lnSpc>
            </a:pPr>
            <a:endParaRPr lang="en-US" sz="1400" dirty="0">
              <a:solidFill>
                <a:schemeClr val="tx1"/>
              </a:solidFill>
            </a:endParaRPr>
          </a:p>
        </p:txBody>
      </p:sp>
      <p:sp>
        <p:nvSpPr>
          <p:cNvPr id="20484" name="Text Box 4"/>
          <p:cNvSpPr txBox="1">
            <a:spLocks noChangeArrowheads="1"/>
          </p:cNvSpPr>
          <p:nvPr/>
        </p:nvSpPr>
        <p:spPr bwMode="auto">
          <a:xfrm>
            <a:off x="3048000" y="4857750"/>
            <a:ext cx="3543300" cy="223138"/>
          </a:xfrm>
          <a:prstGeom prst="rect">
            <a:avLst/>
          </a:prstGeom>
          <a:noFill/>
          <a:ln w="9525">
            <a:noFill/>
            <a:miter lim="800000"/>
          </a:ln>
        </p:spPr>
        <p:txBody>
          <a:bodyPr lIns="68579" tIns="34289" rIns="68579" bIns="34289">
            <a:spAutoFit/>
          </a:bodyPr>
          <a:lstStyle/>
          <a:p>
            <a:pPr>
              <a:spcBef>
                <a:spcPct val="50000"/>
              </a:spcBef>
            </a:pPr>
            <a:r>
              <a:rPr lang="en-US" sz="1000" dirty="0"/>
              <a:t>Text from Bart Selman, image from IBM’s Deep Blue pages</a:t>
            </a:r>
            <a:endParaRPr lang="en-US" sz="1000" dirty="0"/>
          </a:p>
        </p:txBody>
      </p:sp>
      <p:pic>
        <p:nvPicPr>
          <p:cNvPr id="20485" name="Picture 6" descr="Image_9"/>
          <p:cNvPicPr>
            <a:picLocks noChangeAspect="1" noChangeArrowheads="1"/>
          </p:cNvPicPr>
          <p:nvPr/>
        </p:nvPicPr>
        <p:blipFill>
          <a:blip r:embed="rId2" cstate="print"/>
          <a:srcRect l="7556" r="31995"/>
          <a:stretch>
            <a:fillRect/>
          </a:stretch>
        </p:blipFill>
        <p:spPr bwMode="auto">
          <a:xfrm>
            <a:off x="4752975" y="992981"/>
            <a:ext cx="1724025" cy="18835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93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193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1939">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1939">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1939">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1939">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1939">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193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1531" y="1190626"/>
            <a:ext cx="2005868" cy="3133722"/>
          </a:xfrm>
          <a:prstGeom prst="rect">
            <a:avLst/>
          </a:prstGeom>
          <a:noFill/>
        </p:spPr>
      </p:pic>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81026" y="1352550"/>
            <a:ext cx="2986748" cy="2666998"/>
          </a:xfrm>
          <a:prstGeom prst="rect">
            <a:avLst/>
          </a:prstGeom>
          <a:noFill/>
        </p:spPr>
      </p:pic>
      <p:sp>
        <p:nvSpPr>
          <p:cNvPr id="21507" name="Rectangle 4"/>
          <p:cNvSpPr>
            <a:spLocks noGrp="1" noChangeArrowheads="1"/>
          </p:cNvSpPr>
          <p:nvPr>
            <p:ph type="title"/>
          </p:nvPr>
        </p:nvSpPr>
        <p:spPr/>
        <p:txBody>
          <a:bodyPr rIns="99058"/>
          <a:lstStyle/>
          <a:p>
            <a:r>
              <a:rPr lang="en-US" dirty="0"/>
              <a:t>Decision Making</a:t>
            </a:r>
            <a:endParaRPr lang="en-US" dirty="0"/>
          </a:p>
        </p:txBody>
      </p:sp>
      <p:sp>
        <p:nvSpPr>
          <p:cNvPr id="21508" name="Rectangle 5"/>
          <p:cNvSpPr>
            <a:spLocks noGrp="1" noChangeArrowheads="1"/>
          </p:cNvSpPr>
          <p:nvPr>
            <p:ph idx="1"/>
          </p:nvPr>
        </p:nvSpPr>
        <p:spPr>
          <a:xfrm>
            <a:off x="1524000" y="1047750"/>
            <a:ext cx="6324600" cy="3546873"/>
          </a:xfrm>
        </p:spPr>
        <p:txBody>
          <a:bodyPr rIns="99058"/>
          <a:lstStyle/>
          <a:p>
            <a:pPr marL="586740" lvl="1">
              <a:buClrTx/>
            </a:pPr>
            <a:r>
              <a:rPr lang="en-US" dirty="0">
                <a:solidFill>
                  <a:schemeClr val="accent6"/>
                </a:solidFill>
              </a:rPr>
              <a:t>Applied AI involves many kinds of automation</a:t>
            </a:r>
            <a:endParaRPr lang="en-US" dirty="0">
              <a:solidFill>
                <a:schemeClr val="accent6"/>
              </a:solidFill>
            </a:endParaRPr>
          </a:p>
          <a:p>
            <a:pPr marL="887095" lvl="2">
              <a:buClrTx/>
            </a:pPr>
            <a:r>
              <a:rPr lang="en-US" dirty="0"/>
              <a:t>Scheduling, e.g. airline routing, military</a:t>
            </a:r>
            <a:endParaRPr lang="en-US" dirty="0"/>
          </a:p>
          <a:p>
            <a:pPr marL="887095" lvl="2">
              <a:buClrTx/>
            </a:pPr>
            <a:r>
              <a:rPr lang="en-US" dirty="0"/>
              <a:t>Route planning, e.g. Google maps</a:t>
            </a:r>
            <a:endParaRPr lang="en-US" dirty="0"/>
          </a:p>
          <a:p>
            <a:pPr marL="887095" lvl="2">
              <a:buClrTx/>
            </a:pPr>
            <a:r>
              <a:rPr lang="en-US" dirty="0"/>
              <a:t>Medical diagnosis</a:t>
            </a:r>
            <a:endParaRPr lang="en-US" dirty="0"/>
          </a:p>
          <a:p>
            <a:pPr marL="887095" lvl="2">
              <a:buClrTx/>
            </a:pPr>
            <a:r>
              <a:rPr lang="en-US" dirty="0"/>
              <a:t>Web search engines</a:t>
            </a:r>
            <a:endParaRPr lang="en-US" dirty="0"/>
          </a:p>
          <a:p>
            <a:pPr marL="887095" lvl="2">
              <a:buClrTx/>
            </a:pPr>
            <a:r>
              <a:rPr lang="en-US" dirty="0"/>
              <a:t>Spam classifiers</a:t>
            </a:r>
            <a:endParaRPr lang="en-US" dirty="0"/>
          </a:p>
          <a:p>
            <a:pPr marL="887095" lvl="2">
              <a:buClrTx/>
            </a:pPr>
            <a:r>
              <a:rPr lang="en-US" dirty="0"/>
              <a:t>Automated help desks</a:t>
            </a:r>
            <a:endParaRPr lang="en-US" dirty="0"/>
          </a:p>
          <a:p>
            <a:pPr marL="887095" lvl="2">
              <a:buClrTx/>
            </a:pPr>
            <a:r>
              <a:rPr lang="en-US" dirty="0"/>
              <a:t>Fraud detection</a:t>
            </a:r>
            <a:endParaRPr lang="en-US" dirty="0"/>
          </a:p>
          <a:p>
            <a:pPr marL="887095" lvl="2">
              <a:buClrTx/>
            </a:pPr>
            <a:r>
              <a:rPr lang="en-US" dirty="0"/>
              <a:t>Product recommendations</a:t>
            </a:r>
            <a:endParaRPr lang="en-US" dirty="0"/>
          </a:p>
          <a:p>
            <a:pPr marL="887095" lvl="2">
              <a:buClrTx/>
            </a:pPr>
            <a:r>
              <a:rPr lang="en-US" dirty="0"/>
              <a:t>… Lots more!</a:t>
            </a: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rIns="99058"/>
          <a:lstStyle/>
          <a:p>
            <a:r>
              <a:rPr lang="en-US"/>
              <a:t>Designing Rational Agents</a:t>
            </a:r>
            <a:endParaRPr lang="en-US"/>
          </a:p>
        </p:txBody>
      </p:sp>
      <p:sp>
        <p:nvSpPr>
          <p:cNvPr id="27653" name="Rectangle 5"/>
          <p:cNvSpPr>
            <a:spLocks noGrp="1" noChangeArrowheads="1"/>
          </p:cNvSpPr>
          <p:nvPr>
            <p:ph type="body" idx="1"/>
          </p:nvPr>
        </p:nvSpPr>
        <p:spPr>
          <a:xfrm>
            <a:off x="342900" y="1200150"/>
            <a:ext cx="4838700" cy="2895600"/>
          </a:xfrm>
        </p:spPr>
        <p:txBody>
          <a:bodyPr rIns="99058"/>
          <a:lstStyle/>
          <a:p>
            <a:pPr marL="342900" indent="-342900">
              <a:spcBef>
                <a:spcPct val="0"/>
              </a:spcBef>
              <a:buClrTx/>
            </a:pPr>
            <a:r>
              <a:rPr lang="en-US" sz="1600" dirty="0"/>
              <a:t>An </a:t>
            </a:r>
            <a:r>
              <a:rPr lang="en-US" sz="1600" b="1" dirty="0"/>
              <a:t>agent</a:t>
            </a:r>
            <a:r>
              <a:rPr lang="en-US" sz="1600" dirty="0"/>
              <a:t> is an entity that </a:t>
            </a:r>
            <a:r>
              <a:rPr lang="en-US" sz="1600" i="1" dirty="0"/>
              <a:t>perceives</a:t>
            </a:r>
            <a:r>
              <a:rPr lang="en-US" sz="1600" dirty="0"/>
              <a:t> and </a:t>
            </a:r>
            <a:r>
              <a:rPr lang="en-US" sz="1600" i="1" dirty="0"/>
              <a:t>acts</a:t>
            </a:r>
            <a:r>
              <a:rPr lang="en-US" sz="1600" dirty="0"/>
              <a:t>.</a:t>
            </a:r>
            <a:endParaRPr lang="en-US" sz="1600" dirty="0"/>
          </a:p>
          <a:p>
            <a:pPr marL="342900" indent="-342900">
              <a:spcBef>
                <a:spcPts val="1125"/>
              </a:spcBef>
              <a:buClrTx/>
            </a:pPr>
            <a:r>
              <a:rPr lang="en-US" sz="1600" dirty="0"/>
              <a:t>A </a:t>
            </a:r>
            <a:r>
              <a:rPr lang="en-US" sz="1600" b="1" dirty="0"/>
              <a:t>rational agent</a:t>
            </a:r>
            <a:r>
              <a:rPr lang="en-US" sz="1600" b="1" i="1" dirty="0"/>
              <a:t> </a:t>
            </a:r>
            <a:r>
              <a:rPr lang="en-US" sz="1600" dirty="0"/>
              <a:t>selects actions that maximize its (expected) </a:t>
            </a:r>
            <a:r>
              <a:rPr lang="en-US" sz="1600" b="1" dirty="0"/>
              <a:t>utility</a:t>
            </a:r>
            <a:r>
              <a:rPr lang="en-US" sz="1600" dirty="0"/>
              <a:t>.  </a:t>
            </a:r>
            <a:endParaRPr lang="en-US" sz="1600" dirty="0"/>
          </a:p>
          <a:p>
            <a:pPr marL="342900" indent="-342900">
              <a:spcBef>
                <a:spcPts val="1125"/>
              </a:spcBef>
              <a:buClrTx/>
            </a:pPr>
            <a:r>
              <a:rPr lang="en-US" sz="1600" dirty="0"/>
              <a:t>Characteristics of the </a:t>
            </a:r>
            <a:r>
              <a:rPr lang="en-US" sz="1600" b="1" dirty="0"/>
              <a:t>percepts, environment,</a:t>
            </a:r>
            <a:r>
              <a:rPr lang="en-US" sz="1600" dirty="0"/>
              <a:t> and </a:t>
            </a:r>
            <a:r>
              <a:rPr lang="en-US" sz="1600" b="1" dirty="0"/>
              <a:t>action space </a:t>
            </a:r>
            <a:r>
              <a:rPr lang="en-US" sz="1600" dirty="0"/>
              <a:t>dictate techniques for selecting rational actions</a:t>
            </a:r>
            <a:endParaRPr lang="en-US" sz="1600" dirty="0"/>
          </a:p>
          <a:p>
            <a:pPr marL="342900" indent="-342900">
              <a:spcBef>
                <a:spcPts val="1125"/>
              </a:spcBef>
              <a:buClrTx/>
            </a:pPr>
            <a:r>
              <a:rPr lang="en-US" sz="1600" b="1" dirty="0">
                <a:solidFill>
                  <a:srgbClr val="333399"/>
                </a:solidFill>
                <a:cs typeface="Arial" panose="020B0604020202020204" pitchFamily="34" charset="0"/>
              </a:rPr>
              <a:t>This course </a:t>
            </a:r>
            <a:r>
              <a:rPr lang="en-US" sz="1600" dirty="0">
                <a:solidFill>
                  <a:srgbClr val="333399"/>
                </a:solidFill>
                <a:cs typeface="Arial" panose="020B0604020202020204" pitchFamily="34" charset="0"/>
              </a:rPr>
              <a:t>is about:</a:t>
            </a:r>
            <a:endParaRPr lang="en-US" sz="1600" dirty="0">
              <a:solidFill>
                <a:srgbClr val="333399"/>
              </a:solidFill>
              <a:cs typeface="Arial" panose="020B0604020202020204" pitchFamily="34" charset="0"/>
            </a:endParaRPr>
          </a:p>
          <a:p>
            <a:pPr marL="629920" lvl="1" indent="-257175">
              <a:lnSpc>
                <a:spcPct val="80000"/>
              </a:lnSpc>
              <a:spcBef>
                <a:spcPts val="555"/>
              </a:spcBef>
              <a:buSzPct val="100000"/>
            </a:pPr>
            <a:r>
              <a:rPr lang="en-US" sz="1600" dirty="0">
                <a:cs typeface="Arial" panose="020B0604020202020204" pitchFamily="34" charset="0"/>
              </a:rPr>
              <a:t>General AI techniques for a variety of problem types</a:t>
            </a:r>
            <a:endParaRPr lang="en-US" sz="1600" dirty="0">
              <a:cs typeface="Arial" panose="020B0604020202020204" pitchFamily="34" charset="0"/>
            </a:endParaRPr>
          </a:p>
          <a:p>
            <a:pPr marL="629920" lvl="1" indent="-257175">
              <a:lnSpc>
                <a:spcPct val="80000"/>
              </a:lnSpc>
              <a:spcBef>
                <a:spcPts val="555"/>
              </a:spcBef>
              <a:buSzPct val="100000"/>
            </a:pPr>
            <a:r>
              <a:rPr lang="en-US" sz="1600" dirty="0">
                <a:cs typeface="Arial" panose="020B0604020202020204" pitchFamily="34" charset="0"/>
              </a:rPr>
              <a:t>Learning to recognize when and how a new problem can be solved with an existing technique</a:t>
            </a:r>
            <a:endParaRPr lang="en-US" sz="1600" dirty="0">
              <a:cs typeface="Arial" panose="020B0604020202020204" pitchFamily="34" charset="0"/>
            </a:endParaRPr>
          </a:p>
          <a:p>
            <a:pPr marL="342900" indent="-342900">
              <a:spcBef>
                <a:spcPts val="1125"/>
              </a:spcBef>
              <a:buClrTx/>
            </a:pPr>
            <a:endParaRPr lang="en-US" sz="1600" dirty="0"/>
          </a:p>
        </p:txBody>
      </p:sp>
      <p:grpSp>
        <p:nvGrpSpPr>
          <p:cNvPr id="34" name="Group 33"/>
          <p:cNvGrpSpPr/>
          <p:nvPr/>
        </p:nvGrpSpPr>
        <p:grpSpPr>
          <a:xfrm>
            <a:off x="5562601" y="3423047"/>
            <a:ext cx="2895598" cy="1434703"/>
            <a:chOff x="4616215" y="3194447"/>
            <a:chExt cx="4052397" cy="1434703"/>
          </a:xfrm>
        </p:grpSpPr>
        <p:sp>
          <p:nvSpPr>
            <p:cNvPr id="19" name="AutoShape 7"/>
            <p:cNvSpPr/>
            <p:nvPr/>
          </p:nvSpPr>
          <p:spPr bwMode="auto">
            <a:xfrm>
              <a:off x="4616215" y="3200398"/>
              <a:ext cx="1919558" cy="1309688"/>
            </a:xfrm>
            <a:prstGeom prst="roundRect">
              <a:avLst>
                <a:gd name="adj" fmla="val 10912"/>
              </a:avLst>
            </a:prstGeom>
            <a:solidFill>
              <a:srgbClr val="9FB0D1"/>
            </a:solidFill>
            <a:ln w="12700">
              <a:solidFill>
                <a:schemeClr val="tx1"/>
              </a:solidFill>
              <a:round/>
            </a:ln>
          </p:spPr>
          <p:txBody>
            <a:bodyPr lIns="0" tIns="0" rIns="0" bIns="0"/>
            <a:lstStyle/>
            <a:p>
              <a:endParaRPr lang="en-US" sz="1600">
                <a:latin typeface="Calibri" panose="020F0502020204030204" pitchFamily="34" charset="0"/>
              </a:endParaRPr>
            </a:p>
          </p:txBody>
        </p:sp>
        <p:sp>
          <p:nvSpPr>
            <p:cNvPr id="20" name="Line 8"/>
            <p:cNvSpPr>
              <a:spLocks noChangeShapeType="1"/>
            </p:cNvSpPr>
            <p:nvPr/>
          </p:nvSpPr>
          <p:spPr bwMode="auto">
            <a:xfrm rot="10800000" flipH="1">
              <a:off x="5611414" y="3672670"/>
              <a:ext cx="0" cy="531019"/>
            </a:xfrm>
            <a:prstGeom prst="line">
              <a:avLst/>
            </a:prstGeom>
            <a:noFill/>
            <a:ln w="25400">
              <a:solidFill>
                <a:schemeClr val="tx1"/>
              </a:solidFill>
              <a:round/>
              <a:headEnd type="stealth" w="med" len="med"/>
            </a:ln>
          </p:spPr>
          <p:txBody>
            <a:bodyPr lIns="68579" tIns="34289" rIns="68579" bIns="34289"/>
            <a:lstStyle/>
            <a:p>
              <a:endParaRPr lang="en-US" sz="1600">
                <a:latin typeface="Calibri" panose="020F0502020204030204" pitchFamily="34" charset="0"/>
              </a:endParaRPr>
            </a:p>
          </p:txBody>
        </p:sp>
        <p:sp>
          <p:nvSpPr>
            <p:cNvPr id="21" name="Rectangle 9"/>
            <p:cNvSpPr/>
            <p:nvPr/>
          </p:nvSpPr>
          <p:spPr bwMode="auto">
            <a:xfrm rot="16200000">
              <a:off x="4687016" y="3598189"/>
              <a:ext cx="564897" cy="493220"/>
            </a:xfrm>
            <a:prstGeom prst="rect">
              <a:avLst/>
            </a:prstGeom>
            <a:noFill/>
            <a:ln w="12700">
              <a:noFill/>
              <a:miter lim="800000"/>
            </a:ln>
          </p:spPr>
          <p:txBody>
            <a:bodyPr lIns="0" tIns="0" rIns="30479" bIns="0"/>
            <a:lstStyle/>
            <a:p>
              <a:pPr marL="29845"/>
              <a:r>
                <a:rPr lang="en-US" sz="1600" b="1" dirty="0">
                  <a:latin typeface="Calibri" panose="020F0502020204030204" pitchFamily="34" charset="0"/>
                  <a:cs typeface="Arial" panose="020B0604020202020204" pitchFamily="34" charset="0"/>
                </a:rPr>
                <a:t>Agent</a:t>
              </a:r>
              <a:endParaRPr lang="en-US" sz="1600" b="1" dirty="0">
                <a:latin typeface="Calibri" panose="020F0502020204030204" pitchFamily="34" charset="0"/>
                <a:cs typeface="Arial" panose="020B0604020202020204" pitchFamily="34" charset="0"/>
              </a:endParaRPr>
            </a:p>
          </p:txBody>
        </p:sp>
        <p:grpSp>
          <p:nvGrpSpPr>
            <p:cNvPr id="22" name="Group 10"/>
            <p:cNvGrpSpPr/>
            <p:nvPr/>
          </p:nvGrpSpPr>
          <p:grpSpPr bwMode="auto">
            <a:xfrm>
              <a:off x="5363764" y="3748869"/>
              <a:ext cx="476250" cy="323850"/>
              <a:chOff x="0" y="0"/>
              <a:chExt cx="400" cy="272"/>
            </a:xfrm>
          </p:grpSpPr>
          <p:sp>
            <p:nvSpPr>
              <p:cNvPr id="23" name="AutoShape 11"/>
              <p:cNvSpPr/>
              <p:nvPr/>
            </p:nvSpPr>
            <p:spPr bwMode="auto">
              <a:xfrm>
                <a:off x="0" y="0"/>
                <a:ext cx="400" cy="272"/>
              </a:xfrm>
              <a:prstGeom prst="roundRect">
                <a:avLst>
                  <a:gd name="adj" fmla="val 28120"/>
                </a:avLst>
              </a:prstGeom>
              <a:solidFill>
                <a:srgbClr val="FFFFFF"/>
              </a:solidFill>
              <a:ln w="12700">
                <a:solidFill>
                  <a:schemeClr val="tx1"/>
                </a:solidFill>
                <a:round/>
              </a:ln>
            </p:spPr>
            <p:txBody>
              <a:bodyPr lIns="0" tIns="0" rIns="0" bIns="0"/>
              <a:lstStyle/>
              <a:p>
                <a:endParaRPr lang="en-US" sz="1600">
                  <a:latin typeface="Calibri" panose="020F0502020204030204" pitchFamily="34" charset="0"/>
                </a:endParaRPr>
              </a:p>
            </p:txBody>
          </p:sp>
          <p:sp>
            <p:nvSpPr>
              <p:cNvPr id="24" name="Rectangle 12"/>
              <p:cNvSpPr/>
              <p:nvPr/>
            </p:nvSpPr>
            <p:spPr bwMode="auto">
              <a:xfrm>
                <a:off x="135" y="32"/>
                <a:ext cx="139" cy="236"/>
              </a:xfrm>
              <a:prstGeom prst="rect">
                <a:avLst/>
              </a:prstGeom>
              <a:noFill/>
              <a:ln w="12700">
                <a:noFill/>
                <a:miter lim="800000"/>
              </a:ln>
            </p:spPr>
            <p:txBody>
              <a:bodyPr lIns="0" tIns="0" rIns="40639" bIns="0"/>
              <a:lstStyle/>
              <a:p>
                <a:pPr marL="29845" algn="ctr"/>
                <a:r>
                  <a:rPr lang="en-US" sz="1600" b="1" dirty="0">
                    <a:latin typeface="Calibri" panose="020F0502020204030204" pitchFamily="34" charset="0"/>
                    <a:cs typeface="Arial" panose="020B0604020202020204" pitchFamily="34" charset="0"/>
                  </a:rPr>
                  <a:t>?</a:t>
                </a:r>
                <a:endParaRPr lang="en-US" sz="1600" b="1" dirty="0">
                  <a:latin typeface="Calibri" panose="020F0502020204030204" pitchFamily="34" charset="0"/>
                  <a:cs typeface="Arial" panose="020B0604020202020204" pitchFamily="34" charset="0"/>
                </a:endParaRPr>
              </a:p>
            </p:txBody>
          </p:sp>
        </p:grpSp>
        <p:grpSp>
          <p:nvGrpSpPr>
            <p:cNvPr id="25" name="Group 13"/>
            <p:cNvGrpSpPr/>
            <p:nvPr/>
          </p:nvGrpSpPr>
          <p:grpSpPr bwMode="auto">
            <a:xfrm>
              <a:off x="5073252" y="3430191"/>
              <a:ext cx="1104900" cy="1059657"/>
              <a:chOff x="32" y="19"/>
              <a:chExt cx="928" cy="890"/>
            </a:xfrm>
          </p:grpSpPr>
          <p:sp>
            <p:nvSpPr>
              <p:cNvPr id="26" name="Rectangle 14"/>
              <p:cNvSpPr/>
              <p:nvPr/>
            </p:nvSpPr>
            <p:spPr bwMode="auto">
              <a:xfrm>
                <a:off x="84" y="19"/>
                <a:ext cx="824" cy="304"/>
              </a:xfrm>
              <a:prstGeom prst="rect">
                <a:avLst/>
              </a:prstGeom>
              <a:noFill/>
              <a:ln w="12700">
                <a:noFill/>
                <a:miter lim="800000"/>
              </a:ln>
            </p:spPr>
            <p:txBody>
              <a:bodyPr lIns="0" tIns="0" rIns="40639" bIns="0"/>
              <a:lstStyle/>
              <a:p>
                <a:pPr marL="29845" algn="ctr"/>
                <a:r>
                  <a:rPr lang="en-US" sz="1400" dirty="0">
                    <a:latin typeface="Calibri" panose="020F0502020204030204" pitchFamily="34" charset="0"/>
                    <a:cs typeface="Arial" panose="020B0604020202020204" pitchFamily="34" charset="0"/>
                  </a:rPr>
                  <a:t>Sensors</a:t>
                </a:r>
                <a:endParaRPr lang="en-US" sz="1400" dirty="0">
                  <a:latin typeface="Calibri" panose="020F0502020204030204" pitchFamily="34" charset="0"/>
                  <a:cs typeface="Arial" panose="020B0604020202020204" pitchFamily="34" charset="0"/>
                </a:endParaRPr>
              </a:p>
            </p:txBody>
          </p:sp>
          <p:sp>
            <p:nvSpPr>
              <p:cNvPr id="27" name="Rectangle 15"/>
              <p:cNvSpPr/>
              <p:nvPr/>
            </p:nvSpPr>
            <p:spPr bwMode="auto">
              <a:xfrm>
                <a:off x="32" y="661"/>
                <a:ext cx="928" cy="248"/>
              </a:xfrm>
              <a:prstGeom prst="rect">
                <a:avLst/>
              </a:prstGeom>
              <a:noFill/>
              <a:ln w="12700">
                <a:noFill/>
                <a:miter lim="800000"/>
              </a:ln>
            </p:spPr>
            <p:txBody>
              <a:bodyPr lIns="0" tIns="0" rIns="40639" bIns="0"/>
              <a:lstStyle/>
              <a:p>
                <a:pPr marL="29845" algn="ctr"/>
                <a:r>
                  <a:rPr lang="en-US" sz="1400" dirty="0">
                    <a:latin typeface="Calibri" panose="020F0502020204030204" pitchFamily="34" charset="0"/>
                    <a:cs typeface="Arial" panose="020B0604020202020204" pitchFamily="34" charset="0"/>
                  </a:rPr>
                  <a:t>Actuators</a:t>
                </a:r>
                <a:endParaRPr lang="en-US" sz="1400" dirty="0">
                  <a:latin typeface="Calibri" panose="020F0502020204030204" pitchFamily="34" charset="0"/>
                  <a:cs typeface="Arial" panose="020B0604020202020204" pitchFamily="34" charset="0"/>
                </a:endParaRPr>
              </a:p>
            </p:txBody>
          </p:sp>
        </p:grpSp>
        <p:sp>
          <p:nvSpPr>
            <p:cNvPr id="28" name="AutoShape 16"/>
            <p:cNvSpPr/>
            <p:nvPr/>
          </p:nvSpPr>
          <p:spPr bwMode="auto">
            <a:xfrm>
              <a:off x="7815475" y="3194447"/>
              <a:ext cx="853137" cy="1304925"/>
            </a:xfrm>
            <a:prstGeom prst="roundRect">
              <a:avLst>
                <a:gd name="adj" fmla="val 10944"/>
              </a:avLst>
            </a:prstGeom>
            <a:solidFill>
              <a:srgbClr val="9FB0D1"/>
            </a:solidFill>
            <a:ln w="12700">
              <a:solidFill>
                <a:schemeClr val="tx1"/>
              </a:solidFill>
              <a:round/>
            </a:ln>
          </p:spPr>
          <p:txBody>
            <a:bodyPr lIns="0" tIns="0" rIns="0" bIns="0"/>
            <a:lstStyle/>
            <a:p>
              <a:endParaRPr lang="en-US" sz="1600">
                <a:latin typeface="Calibri" panose="020F0502020204030204" pitchFamily="34" charset="0"/>
              </a:endParaRPr>
            </a:p>
          </p:txBody>
        </p:sp>
        <p:sp>
          <p:nvSpPr>
            <p:cNvPr id="29" name="Rectangle 17"/>
            <p:cNvSpPr/>
            <p:nvPr/>
          </p:nvSpPr>
          <p:spPr bwMode="auto">
            <a:xfrm rot="5400000">
              <a:off x="7696859" y="3589450"/>
              <a:ext cx="1157018" cy="493220"/>
            </a:xfrm>
            <a:prstGeom prst="rect">
              <a:avLst/>
            </a:prstGeom>
            <a:noFill/>
            <a:ln w="12700">
              <a:noFill/>
              <a:miter lim="800000"/>
            </a:ln>
          </p:spPr>
          <p:txBody>
            <a:bodyPr lIns="0" tIns="0" rIns="30479" bIns="0"/>
            <a:lstStyle/>
            <a:p>
              <a:pPr marL="29845" algn="ctr"/>
              <a:r>
                <a:rPr lang="en-US" sz="1600" b="1" dirty="0">
                  <a:latin typeface="Calibri" panose="020F0502020204030204" pitchFamily="34" charset="0"/>
                  <a:cs typeface="Arial" panose="020B0604020202020204" pitchFamily="34" charset="0"/>
                </a:rPr>
                <a:t>Environment</a:t>
              </a:r>
              <a:endParaRPr lang="en-US" sz="1600" b="1" dirty="0">
                <a:latin typeface="Calibri" panose="020F0502020204030204" pitchFamily="34" charset="0"/>
                <a:cs typeface="Arial" panose="020B0604020202020204" pitchFamily="34" charset="0"/>
              </a:endParaRPr>
            </a:p>
          </p:txBody>
        </p:sp>
        <p:sp>
          <p:nvSpPr>
            <p:cNvPr id="30" name="Line 18"/>
            <p:cNvSpPr>
              <a:spLocks noChangeShapeType="1"/>
            </p:cNvSpPr>
            <p:nvPr/>
          </p:nvSpPr>
          <p:spPr bwMode="auto">
            <a:xfrm rot="10800000" flipH="1">
              <a:off x="6182915" y="3574256"/>
              <a:ext cx="1859756" cy="0"/>
            </a:xfrm>
            <a:prstGeom prst="line">
              <a:avLst/>
            </a:prstGeom>
            <a:noFill/>
            <a:ln w="25400">
              <a:solidFill>
                <a:schemeClr val="tx1"/>
              </a:solidFill>
              <a:round/>
              <a:headEnd type="stealth" w="med" len="med"/>
            </a:ln>
          </p:spPr>
          <p:txBody>
            <a:bodyPr lIns="68579" tIns="34289" rIns="68579" bIns="34289"/>
            <a:lstStyle/>
            <a:p>
              <a:endParaRPr lang="en-US" sz="1600">
                <a:latin typeface="Calibri" panose="020F0502020204030204" pitchFamily="34" charset="0"/>
              </a:endParaRPr>
            </a:p>
          </p:txBody>
        </p:sp>
        <p:sp>
          <p:nvSpPr>
            <p:cNvPr id="31" name="Line 19"/>
            <p:cNvSpPr>
              <a:spLocks noChangeShapeType="1"/>
            </p:cNvSpPr>
            <p:nvPr/>
          </p:nvSpPr>
          <p:spPr bwMode="auto">
            <a:xfrm flipH="1">
              <a:off x="6275783" y="4324350"/>
              <a:ext cx="1760934" cy="0"/>
            </a:xfrm>
            <a:prstGeom prst="line">
              <a:avLst/>
            </a:prstGeom>
            <a:noFill/>
            <a:ln w="25400">
              <a:solidFill>
                <a:schemeClr val="tx1"/>
              </a:solidFill>
              <a:round/>
              <a:headEnd type="stealth" w="med" len="med"/>
            </a:ln>
          </p:spPr>
          <p:txBody>
            <a:bodyPr lIns="68579" tIns="34289" rIns="68579" bIns="34289"/>
            <a:lstStyle/>
            <a:p>
              <a:endParaRPr lang="en-US" sz="1600">
                <a:latin typeface="Calibri" panose="020F0502020204030204" pitchFamily="34" charset="0"/>
              </a:endParaRPr>
            </a:p>
          </p:txBody>
        </p:sp>
        <p:sp>
          <p:nvSpPr>
            <p:cNvPr id="32" name="Rectangle 20"/>
            <p:cNvSpPr/>
            <p:nvPr/>
          </p:nvSpPr>
          <p:spPr bwMode="auto">
            <a:xfrm>
              <a:off x="6682977" y="3584972"/>
              <a:ext cx="942975" cy="266700"/>
            </a:xfrm>
            <a:prstGeom prst="rect">
              <a:avLst/>
            </a:prstGeom>
            <a:noFill/>
            <a:ln w="12700">
              <a:noFill/>
              <a:miter lim="800000"/>
            </a:ln>
          </p:spPr>
          <p:txBody>
            <a:bodyPr lIns="0" tIns="0" rIns="30479" bIns="0"/>
            <a:lstStyle/>
            <a:p>
              <a:pPr marL="29845" algn="ctr"/>
              <a:r>
                <a:rPr lang="en-US" sz="1100" dirty="0">
                  <a:latin typeface="Calibri" panose="020F0502020204030204" pitchFamily="34" charset="0"/>
                  <a:cs typeface="Arial" panose="020B0604020202020204" pitchFamily="34" charset="0"/>
                </a:rPr>
                <a:t>Percepts</a:t>
              </a:r>
              <a:endParaRPr lang="en-US" sz="1100" dirty="0">
                <a:latin typeface="Calibri" panose="020F0502020204030204" pitchFamily="34" charset="0"/>
                <a:cs typeface="Arial" panose="020B0604020202020204" pitchFamily="34" charset="0"/>
              </a:endParaRPr>
            </a:p>
          </p:txBody>
        </p:sp>
        <p:sp>
          <p:nvSpPr>
            <p:cNvPr id="33" name="Rectangle 21"/>
            <p:cNvSpPr/>
            <p:nvPr/>
          </p:nvSpPr>
          <p:spPr bwMode="auto">
            <a:xfrm>
              <a:off x="6749652" y="4324350"/>
              <a:ext cx="809625" cy="304800"/>
            </a:xfrm>
            <a:prstGeom prst="rect">
              <a:avLst/>
            </a:prstGeom>
            <a:noFill/>
            <a:ln w="12700">
              <a:noFill/>
              <a:miter lim="800000"/>
            </a:ln>
          </p:spPr>
          <p:txBody>
            <a:bodyPr lIns="0" tIns="0" rIns="30479" bIns="0"/>
            <a:lstStyle/>
            <a:p>
              <a:pPr marL="29845" algn="ctr"/>
              <a:r>
                <a:rPr lang="en-US" sz="1100" dirty="0">
                  <a:latin typeface="Calibri" panose="020F0502020204030204" pitchFamily="34" charset="0"/>
                  <a:cs typeface="Arial" panose="020B0604020202020204" pitchFamily="34" charset="0"/>
                </a:rPr>
                <a:t>Actions</a:t>
              </a:r>
              <a:endParaRPr lang="en-US" sz="1100" dirty="0">
                <a:latin typeface="Calibri" panose="020F0502020204030204" pitchFamily="34" charset="0"/>
                <a:cs typeface="Arial" panose="020B0604020202020204" pitchFamily="34" charset="0"/>
              </a:endParaRPr>
            </a:p>
          </p:txBody>
        </p:sp>
      </p:grpSp>
      <p:pic>
        <p:nvPicPr>
          <p:cNvPr id="46083" name="Picture 3"/>
          <p:cNvPicPr preferRelativeResize="0">
            <a:picLocks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flipH="1">
            <a:off x="5791200" y="1122226"/>
            <a:ext cx="2819399" cy="22071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765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76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ldLvl="5" advAuto="0" autoUpdateAnimBg="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1" cstate="print"/>
          <a:srcRect/>
          <a:stretch>
            <a:fillRect/>
          </a:stretch>
        </p:blipFill>
        <p:spPr bwMode="auto">
          <a:xfrm>
            <a:off x="2209800" y="971550"/>
            <a:ext cx="4644534" cy="2057400"/>
          </a:xfrm>
          <a:prstGeom prst="rect">
            <a:avLst/>
          </a:prstGeom>
          <a:noFill/>
          <a:ln w="12700">
            <a:noFill/>
            <a:miter lim="800000"/>
            <a:headEnd/>
            <a:tailEnd/>
          </a:ln>
        </p:spPr>
      </p:pic>
      <p:sp>
        <p:nvSpPr>
          <p:cNvPr id="23556" name="Rectangle 5"/>
          <p:cNvSpPr>
            <a:spLocks noGrp="1" noChangeArrowheads="1"/>
          </p:cNvSpPr>
          <p:nvPr>
            <p:ph type="title"/>
          </p:nvPr>
        </p:nvSpPr>
        <p:spPr/>
        <p:txBody>
          <a:bodyPr rIns="99058"/>
          <a:lstStyle/>
          <a:p>
            <a:r>
              <a:rPr lang="en-US" dirty="0"/>
              <a:t>Pac-Man as an Agent</a:t>
            </a:r>
            <a:endParaRPr lang="en-US" dirty="0"/>
          </a:p>
        </p:txBody>
      </p:sp>
      <p:sp>
        <p:nvSpPr>
          <p:cNvPr id="23557" name="AutoShape 7"/>
          <p:cNvSpPr/>
          <p:nvPr/>
        </p:nvSpPr>
        <p:spPr bwMode="auto">
          <a:xfrm>
            <a:off x="2209800" y="3200398"/>
            <a:ext cx="2155031" cy="1309688"/>
          </a:xfrm>
          <a:prstGeom prst="roundRect">
            <a:avLst>
              <a:gd name="adj" fmla="val 10912"/>
            </a:avLst>
          </a:prstGeom>
          <a:solidFill>
            <a:srgbClr val="9FB0D1"/>
          </a:solidFill>
          <a:ln w="12700">
            <a:solidFill>
              <a:schemeClr val="tx1"/>
            </a:solidFill>
            <a:round/>
          </a:ln>
        </p:spPr>
        <p:txBody>
          <a:bodyPr lIns="0" tIns="0" rIns="0" bIns="0"/>
          <a:lstStyle/>
          <a:p>
            <a:endParaRPr lang="en-US">
              <a:latin typeface="Calibri" panose="020F0502020204030204" pitchFamily="34" charset="0"/>
            </a:endParaRPr>
          </a:p>
        </p:txBody>
      </p:sp>
      <p:sp>
        <p:nvSpPr>
          <p:cNvPr id="23558" name="Line 8"/>
          <p:cNvSpPr>
            <a:spLocks noChangeShapeType="1"/>
          </p:cNvSpPr>
          <p:nvPr/>
        </p:nvSpPr>
        <p:spPr bwMode="auto">
          <a:xfrm rot="10800000" flipH="1">
            <a:off x="3325414" y="3672670"/>
            <a:ext cx="0" cy="531019"/>
          </a:xfrm>
          <a:prstGeom prst="line">
            <a:avLst/>
          </a:prstGeom>
          <a:noFill/>
          <a:ln w="25400">
            <a:solidFill>
              <a:schemeClr val="tx1"/>
            </a:solidFill>
            <a:round/>
            <a:headEnd type="stealth" w="med" len="med"/>
          </a:ln>
        </p:spPr>
        <p:txBody>
          <a:bodyPr lIns="68579" tIns="34289" rIns="68579" bIns="34289"/>
          <a:lstStyle/>
          <a:p>
            <a:endParaRPr lang="en-US">
              <a:latin typeface="Calibri" panose="020F0502020204030204" pitchFamily="34" charset="0"/>
            </a:endParaRPr>
          </a:p>
        </p:txBody>
      </p:sp>
      <p:sp>
        <p:nvSpPr>
          <p:cNvPr id="23559" name="Rectangle 9"/>
          <p:cNvSpPr/>
          <p:nvPr/>
        </p:nvSpPr>
        <p:spPr bwMode="auto">
          <a:xfrm>
            <a:off x="2286000" y="3226592"/>
            <a:ext cx="790575" cy="352425"/>
          </a:xfrm>
          <a:prstGeom prst="rect">
            <a:avLst/>
          </a:prstGeom>
          <a:noFill/>
          <a:ln w="12700">
            <a:noFill/>
            <a:miter lim="800000"/>
          </a:ln>
        </p:spPr>
        <p:txBody>
          <a:bodyPr lIns="0" tIns="0" rIns="30479" bIns="0"/>
          <a:lstStyle/>
          <a:p>
            <a:pPr marL="29845"/>
            <a:r>
              <a:rPr lang="en-US" b="1" dirty="0">
                <a:latin typeface="Calibri" panose="020F0502020204030204" pitchFamily="34" charset="0"/>
                <a:cs typeface="Arial" panose="020B0604020202020204" pitchFamily="34" charset="0"/>
              </a:rPr>
              <a:t>Agent</a:t>
            </a:r>
            <a:endParaRPr lang="en-US" b="1" dirty="0">
              <a:latin typeface="Calibri" panose="020F0502020204030204" pitchFamily="34" charset="0"/>
              <a:cs typeface="Arial" panose="020B0604020202020204" pitchFamily="34" charset="0"/>
            </a:endParaRPr>
          </a:p>
        </p:txBody>
      </p:sp>
      <p:grpSp>
        <p:nvGrpSpPr>
          <p:cNvPr id="23560" name="Group 10"/>
          <p:cNvGrpSpPr/>
          <p:nvPr/>
        </p:nvGrpSpPr>
        <p:grpSpPr bwMode="auto">
          <a:xfrm>
            <a:off x="3077764" y="3748869"/>
            <a:ext cx="476250" cy="323850"/>
            <a:chOff x="0" y="0"/>
            <a:chExt cx="400" cy="272"/>
          </a:xfrm>
        </p:grpSpPr>
        <p:sp>
          <p:nvSpPr>
            <p:cNvPr id="23571" name="AutoShape 11"/>
            <p:cNvSpPr/>
            <p:nvPr/>
          </p:nvSpPr>
          <p:spPr bwMode="auto">
            <a:xfrm>
              <a:off x="0" y="0"/>
              <a:ext cx="400" cy="272"/>
            </a:xfrm>
            <a:prstGeom prst="roundRect">
              <a:avLst>
                <a:gd name="adj" fmla="val 28120"/>
              </a:avLst>
            </a:prstGeom>
            <a:solidFill>
              <a:srgbClr val="FFFFFF"/>
            </a:solidFill>
            <a:ln w="12700">
              <a:solidFill>
                <a:schemeClr val="tx1"/>
              </a:solidFill>
              <a:round/>
            </a:ln>
          </p:spPr>
          <p:txBody>
            <a:bodyPr lIns="0" tIns="0" rIns="0" bIns="0"/>
            <a:lstStyle/>
            <a:p>
              <a:endParaRPr lang="en-US">
                <a:latin typeface="Calibri" panose="020F0502020204030204" pitchFamily="34" charset="0"/>
              </a:endParaRPr>
            </a:p>
          </p:txBody>
        </p:sp>
        <p:sp>
          <p:nvSpPr>
            <p:cNvPr id="23572" name="Rectangle 12"/>
            <p:cNvSpPr/>
            <p:nvPr/>
          </p:nvSpPr>
          <p:spPr bwMode="auto">
            <a:xfrm>
              <a:off x="135" y="32"/>
              <a:ext cx="139" cy="236"/>
            </a:xfrm>
            <a:prstGeom prst="rect">
              <a:avLst/>
            </a:prstGeom>
            <a:noFill/>
            <a:ln w="12700">
              <a:noFill/>
              <a:miter lim="800000"/>
            </a:ln>
          </p:spPr>
          <p:txBody>
            <a:bodyPr lIns="0" tIns="0" rIns="40639" bIns="0"/>
            <a:lstStyle/>
            <a:p>
              <a:pPr marL="29845" algn="ctr"/>
              <a:r>
                <a:rPr lang="en-US" b="1" dirty="0">
                  <a:latin typeface="Calibri" panose="020F0502020204030204" pitchFamily="34" charset="0"/>
                  <a:cs typeface="Arial" panose="020B0604020202020204" pitchFamily="34" charset="0"/>
                </a:rPr>
                <a:t>?</a:t>
              </a:r>
              <a:endParaRPr lang="en-US" b="1" dirty="0">
                <a:latin typeface="Calibri" panose="020F0502020204030204" pitchFamily="34" charset="0"/>
                <a:cs typeface="Arial" panose="020B0604020202020204" pitchFamily="34" charset="0"/>
              </a:endParaRPr>
            </a:p>
          </p:txBody>
        </p:sp>
      </p:grpSp>
      <p:grpSp>
        <p:nvGrpSpPr>
          <p:cNvPr id="23561" name="Group 13"/>
          <p:cNvGrpSpPr/>
          <p:nvPr/>
        </p:nvGrpSpPr>
        <p:grpSpPr bwMode="auto">
          <a:xfrm>
            <a:off x="2749152" y="3400425"/>
            <a:ext cx="1104900" cy="1059657"/>
            <a:chOff x="0" y="-6"/>
            <a:chExt cx="928" cy="890"/>
          </a:xfrm>
        </p:grpSpPr>
        <p:sp>
          <p:nvSpPr>
            <p:cNvPr id="23569" name="Rectangle 14"/>
            <p:cNvSpPr/>
            <p:nvPr/>
          </p:nvSpPr>
          <p:spPr bwMode="auto">
            <a:xfrm>
              <a:off x="52" y="-6"/>
              <a:ext cx="824" cy="304"/>
            </a:xfrm>
            <a:prstGeom prst="rect">
              <a:avLst/>
            </a:prstGeom>
            <a:noFill/>
            <a:ln w="12700">
              <a:noFill/>
              <a:miter lim="800000"/>
            </a:ln>
          </p:spPr>
          <p:txBody>
            <a:bodyPr lIns="0" tIns="0" rIns="40639" bIns="0"/>
            <a:lstStyle/>
            <a:p>
              <a:pPr marL="29845" algn="ctr"/>
              <a:r>
                <a:rPr lang="en-US" dirty="0">
                  <a:latin typeface="Calibri" panose="020F0502020204030204" pitchFamily="34" charset="0"/>
                  <a:cs typeface="Arial" panose="020B0604020202020204" pitchFamily="34" charset="0"/>
                </a:rPr>
                <a:t>Sensors</a:t>
              </a:r>
              <a:endParaRPr lang="en-US" dirty="0">
                <a:latin typeface="Calibri" panose="020F0502020204030204" pitchFamily="34" charset="0"/>
                <a:cs typeface="Arial" panose="020B0604020202020204" pitchFamily="34" charset="0"/>
              </a:endParaRPr>
            </a:p>
          </p:txBody>
        </p:sp>
        <p:sp>
          <p:nvSpPr>
            <p:cNvPr id="23570" name="Rectangle 15"/>
            <p:cNvSpPr/>
            <p:nvPr/>
          </p:nvSpPr>
          <p:spPr bwMode="auto">
            <a:xfrm>
              <a:off x="0" y="636"/>
              <a:ext cx="928" cy="248"/>
            </a:xfrm>
            <a:prstGeom prst="rect">
              <a:avLst/>
            </a:prstGeom>
            <a:noFill/>
            <a:ln w="12700">
              <a:noFill/>
              <a:miter lim="800000"/>
            </a:ln>
          </p:spPr>
          <p:txBody>
            <a:bodyPr lIns="0" tIns="0" rIns="40639" bIns="0"/>
            <a:lstStyle/>
            <a:p>
              <a:pPr marL="29845" algn="ctr"/>
              <a:r>
                <a:rPr lang="en-US" dirty="0">
                  <a:latin typeface="Calibri" panose="020F0502020204030204" pitchFamily="34" charset="0"/>
                  <a:cs typeface="Arial" panose="020B0604020202020204" pitchFamily="34" charset="0"/>
                </a:rPr>
                <a:t>Actuators</a:t>
              </a:r>
              <a:endParaRPr lang="en-US" dirty="0">
                <a:latin typeface="Calibri" panose="020F0502020204030204" pitchFamily="34" charset="0"/>
                <a:cs typeface="Arial" panose="020B0604020202020204" pitchFamily="34" charset="0"/>
              </a:endParaRPr>
            </a:p>
          </p:txBody>
        </p:sp>
      </p:grpSp>
      <p:sp>
        <p:nvSpPr>
          <p:cNvPr id="23562" name="AutoShape 16"/>
          <p:cNvSpPr/>
          <p:nvPr/>
        </p:nvSpPr>
        <p:spPr bwMode="auto">
          <a:xfrm>
            <a:off x="5380433" y="3194447"/>
            <a:ext cx="1428750" cy="1304925"/>
          </a:xfrm>
          <a:prstGeom prst="roundRect">
            <a:avLst>
              <a:gd name="adj" fmla="val 10944"/>
            </a:avLst>
          </a:prstGeom>
          <a:solidFill>
            <a:srgbClr val="9FB0D1"/>
          </a:solidFill>
          <a:ln w="12700">
            <a:solidFill>
              <a:schemeClr val="tx1"/>
            </a:solidFill>
            <a:round/>
          </a:ln>
        </p:spPr>
        <p:txBody>
          <a:bodyPr lIns="0" tIns="0" rIns="0" bIns="0"/>
          <a:lstStyle/>
          <a:p>
            <a:endParaRPr lang="en-US">
              <a:latin typeface="Calibri" panose="020F0502020204030204" pitchFamily="34" charset="0"/>
            </a:endParaRPr>
          </a:p>
        </p:txBody>
      </p:sp>
      <p:sp>
        <p:nvSpPr>
          <p:cNvPr id="23563" name="Rectangle 17"/>
          <p:cNvSpPr/>
          <p:nvPr/>
        </p:nvSpPr>
        <p:spPr bwMode="auto">
          <a:xfrm>
            <a:off x="5282802" y="3257550"/>
            <a:ext cx="1619250" cy="352425"/>
          </a:xfrm>
          <a:prstGeom prst="rect">
            <a:avLst/>
          </a:prstGeom>
          <a:noFill/>
          <a:ln w="12700">
            <a:noFill/>
            <a:miter lim="800000"/>
          </a:ln>
        </p:spPr>
        <p:txBody>
          <a:bodyPr lIns="0" tIns="0" rIns="30479" bIns="0"/>
          <a:lstStyle/>
          <a:p>
            <a:pPr marL="29845" algn="ctr"/>
            <a:r>
              <a:rPr lang="en-US" b="1" dirty="0">
                <a:latin typeface="Calibri" panose="020F0502020204030204" pitchFamily="34" charset="0"/>
                <a:cs typeface="Arial" panose="020B0604020202020204" pitchFamily="34" charset="0"/>
              </a:rPr>
              <a:t>Environment</a:t>
            </a:r>
            <a:endParaRPr lang="en-US" b="1" dirty="0">
              <a:latin typeface="Calibri" panose="020F0502020204030204" pitchFamily="34" charset="0"/>
              <a:cs typeface="Arial" panose="020B0604020202020204" pitchFamily="34" charset="0"/>
            </a:endParaRPr>
          </a:p>
        </p:txBody>
      </p:sp>
      <p:sp>
        <p:nvSpPr>
          <p:cNvPr id="23564" name="Line 18"/>
          <p:cNvSpPr>
            <a:spLocks noChangeShapeType="1"/>
          </p:cNvSpPr>
          <p:nvPr/>
        </p:nvSpPr>
        <p:spPr bwMode="auto">
          <a:xfrm rot="10800000" flipH="1">
            <a:off x="3896915" y="3574256"/>
            <a:ext cx="1859756" cy="0"/>
          </a:xfrm>
          <a:prstGeom prst="line">
            <a:avLst/>
          </a:prstGeom>
          <a:noFill/>
          <a:ln w="25400">
            <a:solidFill>
              <a:schemeClr val="tx1"/>
            </a:solidFill>
            <a:round/>
            <a:headEnd type="stealth" w="med" len="med"/>
          </a:ln>
        </p:spPr>
        <p:txBody>
          <a:bodyPr lIns="68579" tIns="34289" rIns="68579" bIns="34289"/>
          <a:lstStyle/>
          <a:p>
            <a:endParaRPr lang="en-US">
              <a:latin typeface="Calibri" panose="020F0502020204030204" pitchFamily="34" charset="0"/>
            </a:endParaRPr>
          </a:p>
        </p:txBody>
      </p:sp>
      <p:sp>
        <p:nvSpPr>
          <p:cNvPr id="23565" name="Line 19"/>
          <p:cNvSpPr>
            <a:spLocks noChangeShapeType="1"/>
          </p:cNvSpPr>
          <p:nvPr/>
        </p:nvSpPr>
        <p:spPr bwMode="auto">
          <a:xfrm flipH="1">
            <a:off x="3989783" y="4324350"/>
            <a:ext cx="1760934" cy="0"/>
          </a:xfrm>
          <a:prstGeom prst="line">
            <a:avLst/>
          </a:prstGeom>
          <a:noFill/>
          <a:ln w="25400">
            <a:solidFill>
              <a:schemeClr val="tx1"/>
            </a:solidFill>
            <a:round/>
            <a:headEnd type="stealth" w="med" len="med"/>
          </a:ln>
        </p:spPr>
        <p:txBody>
          <a:bodyPr lIns="68579" tIns="34289" rIns="68579" bIns="34289"/>
          <a:lstStyle/>
          <a:p>
            <a:endParaRPr lang="en-US">
              <a:latin typeface="Calibri" panose="020F0502020204030204" pitchFamily="34" charset="0"/>
            </a:endParaRPr>
          </a:p>
        </p:txBody>
      </p:sp>
      <p:sp>
        <p:nvSpPr>
          <p:cNvPr id="23566" name="Rectangle 20"/>
          <p:cNvSpPr/>
          <p:nvPr/>
        </p:nvSpPr>
        <p:spPr bwMode="auto">
          <a:xfrm>
            <a:off x="4396977" y="3584972"/>
            <a:ext cx="942975" cy="266700"/>
          </a:xfrm>
          <a:prstGeom prst="rect">
            <a:avLst/>
          </a:prstGeom>
          <a:noFill/>
          <a:ln w="12700">
            <a:noFill/>
            <a:miter lim="800000"/>
          </a:ln>
        </p:spPr>
        <p:txBody>
          <a:bodyPr lIns="0" tIns="0" rIns="30479" bIns="0"/>
          <a:lstStyle/>
          <a:p>
            <a:pPr marL="29845" algn="ctr"/>
            <a:r>
              <a:rPr lang="en-US" sz="1200" dirty="0">
                <a:latin typeface="Calibri" panose="020F0502020204030204" pitchFamily="34" charset="0"/>
                <a:cs typeface="Arial" panose="020B0604020202020204" pitchFamily="34" charset="0"/>
              </a:rPr>
              <a:t>Percepts</a:t>
            </a:r>
            <a:endParaRPr lang="en-US" sz="1200" dirty="0">
              <a:latin typeface="Calibri" panose="020F0502020204030204" pitchFamily="34" charset="0"/>
              <a:cs typeface="Arial" panose="020B0604020202020204" pitchFamily="34" charset="0"/>
            </a:endParaRPr>
          </a:p>
        </p:txBody>
      </p:sp>
      <p:sp>
        <p:nvSpPr>
          <p:cNvPr id="23567" name="Rectangle 21"/>
          <p:cNvSpPr/>
          <p:nvPr/>
        </p:nvSpPr>
        <p:spPr bwMode="auto">
          <a:xfrm>
            <a:off x="4463652" y="4324350"/>
            <a:ext cx="809625" cy="304800"/>
          </a:xfrm>
          <a:prstGeom prst="rect">
            <a:avLst/>
          </a:prstGeom>
          <a:noFill/>
          <a:ln w="12700">
            <a:noFill/>
            <a:miter lim="800000"/>
          </a:ln>
        </p:spPr>
        <p:txBody>
          <a:bodyPr lIns="0" tIns="0" rIns="30479" bIns="0"/>
          <a:lstStyle/>
          <a:p>
            <a:pPr marL="29845" algn="ctr"/>
            <a:r>
              <a:rPr lang="en-US" sz="1200" dirty="0">
                <a:latin typeface="Calibri" panose="020F0502020204030204" pitchFamily="34" charset="0"/>
                <a:cs typeface="Arial" panose="020B0604020202020204" pitchFamily="34" charset="0"/>
              </a:rPr>
              <a:t>Actions</a:t>
            </a:r>
            <a:endParaRPr lang="en-US" sz="1200" dirty="0">
              <a:latin typeface="Calibri" panose="020F0502020204030204" pitchFamily="34" charset="0"/>
              <a:cs typeface="Arial" panose="020B0604020202020204" pitchFamily="34" charset="0"/>
            </a:endParaRPr>
          </a:p>
        </p:txBody>
      </p:sp>
      <p:sp>
        <p:nvSpPr>
          <p:cNvPr id="20" name="Text Box 4"/>
          <p:cNvSpPr txBox="1">
            <a:spLocks noChangeArrowheads="1"/>
          </p:cNvSpPr>
          <p:nvPr/>
        </p:nvSpPr>
        <p:spPr bwMode="auto">
          <a:xfrm>
            <a:off x="0" y="4857750"/>
            <a:ext cx="6477000" cy="223136"/>
          </a:xfrm>
          <a:prstGeom prst="rect">
            <a:avLst/>
          </a:prstGeom>
          <a:noFill/>
          <a:ln w="9525">
            <a:noFill/>
            <a:miter lim="800000"/>
          </a:ln>
        </p:spPr>
        <p:txBody>
          <a:bodyPr wrap="square" lIns="68579" tIns="34289" rIns="68579" bIns="34289">
            <a:spAutoFit/>
          </a:bodyPr>
          <a:lstStyle/>
          <a:p>
            <a:pPr algn="ctr">
              <a:spcBef>
                <a:spcPct val="50000"/>
              </a:spcBef>
            </a:pPr>
            <a:r>
              <a:rPr lang="en-US" sz="1000" dirty="0"/>
              <a:t>Pac-Man is a registered trademark of Namco-Bandai Games, used here for educational purposes</a:t>
            </a:r>
            <a:endParaRPr lang="en-US" sz="1000" dirty="0"/>
          </a:p>
        </p:txBody>
      </p:sp>
      <p:sp>
        <p:nvSpPr>
          <p:cNvPr id="21" name="TextBox 20"/>
          <p:cNvSpPr txBox="1"/>
          <p:nvPr/>
        </p:nvSpPr>
        <p:spPr>
          <a:xfrm>
            <a:off x="6594241" y="4854773"/>
            <a:ext cx="2549759" cy="307777"/>
          </a:xfrm>
          <a:prstGeom prst="rect">
            <a:avLst/>
          </a:prstGeom>
          <a:noFill/>
        </p:spPr>
        <p:txBody>
          <a:bodyPr wrap="none" rtlCol="0">
            <a:spAutoFit/>
          </a:bodyPr>
          <a:lstStyle/>
          <a:p>
            <a:r>
              <a:rPr lang="en-US" sz="1400" dirty="0">
                <a:solidFill>
                  <a:srgbClr val="FF0000"/>
                </a:solidFill>
                <a:latin typeface="Calibri" panose="020F0502020204030204"/>
                <a:cs typeface="Calibri" panose="020F0502020204030204"/>
              </a:rPr>
              <a:t>Demo1: pacman-l1.mp4 or L1D2</a:t>
            </a:r>
            <a:endParaRPr lang="en-US" sz="1400" dirty="0">
              <a:solidFill>
                <a:srgbClr val="FF0000"/>
              </a:solidFill>
              <a:latin typeface="Calibri" panose="020F0502020204030204"/>
              <a:cs typeface="Calibri" panose="020F0502020204030204"/>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flipH="1">
            <a:off x="4269074" y="1200150"/>
            <a:ext cx="4644450" cy="3486149"/>
          </a:xfrm>
          <a:prstGeom prst="rect">
            <a:avLst/>
          </a:prstGeom>
          <a:noFill/>
        </p:spPr>
      </p:pic>
      <p:sp>
        <p:nvSpPr>
          <p:cNvPr id="25602" name="Rectangle 2"/>
          <p:cNvSpPr>
            <a:spLocks noGrp="1" noChangeArrowheads="1"/>
          </p:cNvSpPr>
          <p:nvPr>
            <p:ph type="title"/>
          </p:nvPr>
        </p:nvSpPr>
        <p:spPr/>
        <p:txBody>
          <a:bodyPr/>
          <a:lstStyle/>
          <a:p>
            <a:pPr eaLnBrk="1" hangingPunct="1"/>
            <a:r>
              <a:rPr lang="en-US">
                <a:solidFill>
                  <a:schemeClr val="tx1"/>
                </a:solidFill>
              </a:rPr>
              <a:t>Course Topics</a:t>
            </a:r>
            <a:endParaRPr lang="en-US">
              <a:solidFill>
                <a:schemeClr val="tx1"/>
              </a:solidFill>
            </a:endParaRPr>
          </a:p>
        </p:txBody>
      </p:sp>
      <p:sp>
        <p:nvSpPr>
          <p:cNvPr id="25603" name="Rectangle 3"/>
          <p:cNvSpPr>
            <a:spLocks noGrp="1" noChangeArrowheads="1"/>
          </p:cNvSpPr>
          <p:nvPr>
            <p:ph type="body" idx="1"/>
          </p:nvPr>
        </p:nvSpPr>
        <p:spPr>
          <a:xfrm>
            <a:off x="533400" y="1123950"/>
            <a:ext cx="6172200" cy="3657600"/>
          </a:xfrm>
        </p:spPr>
        <p:txBody>
          <a:bodyPr/>
          <a:lstStyle/>
          <a:p>
            <a:pPr eaLnBrk="1" hangingPunct="1">
              <a:lnSpc>
                <a:spcPct val="90000"/>
              </a:lnSpc>
            </a:pPr>
            <a:r>
              <a:rPr lang="en-US" sz="1800" dirty="0"/>
              <a:t>Part I: Making Decisions</a:t>
            </a:r>
            <a:endParaRPr lang="en-US" sz="1800" dirty="0"/>
          </a:p>
          <a:p>
            <a:pPr lvl="1" eaLnBrk="1" hangingPunct="1">
              <a:lnSpc>
                <a:spcPct val="90000"/>
              </a:lnSpc>
            </a:pPr>
            <a:r>
              <a:rPr lang="en-US" sz="1500" dirty="0"/>
              <a:t>Fast search / planning</a:t>
            </a:r>
            <a:endParaRPr lang="en-US" sz="1500" dirty="0"/>
          </a:p>
          <a:p>
            <a:pPr lvl="1" eaLnBrk="1" hangingPunct="1">
              <a:lnSpc>
                <a:spcPct val="90000"/>
              </a:lnSpc>
            </a:pPr>
            <a:r>
              <a:rPr lang="en-US" sz="1500" dirty="0"/>
              <a:t>Constraint satisfaction</a:t>
            </a:r>
            <a:endParaRPr lang="en-US" sz="1500" dirty="0"/>
          </a:p>
          <a:p>
            <a:pPr lvl="1" eaLnBrk="1" hangingPunct="1">
              <a:lnSpc>
                <a:spcPct val="90000"/>
              </a:lnSpc>
            </a:pPr>
            <a:r>
              <a:rPr lang="en-US" sz="1500" dirty="0"/>
              <a:t>Adversarial and uncertain search</a:t>
            </a:r>
            <a:endParaRPr lang="en-US" sz="1500" dirty="0"/>
          </a:p>
          <a:p>
            <a:pPr eaLnBrk="1" hangingPunct="1">
              <a:lnSpc>
                <a:spcPct val="90000"/>
              </a:lnSpc>
            </a:pPr>
            <a:endParaRPr lang="en-US" sz="1800" dirty="0"/>
          </a:p>
          <a:p>
            <a:pPr eaLnBrk="1" hangingPunct="1">
              <a:lnSpc>
                <a:spcPct val="90000"/>
              </a:lnSpc>
            </a:pPr>
            <a:r>
              <a:rPr lang="en-US" sz="1800" dirty="0"/>
              <a:t>Part II: Reasoning under Uncertainty</a:t>
            </a:r>
            <a:endParaRPr lang="en-US" sz="1800" dirty="0"/>
          </a:p>
          <a:p>
            <a:pPr lvl="1" eaLnBrk="1" hangingPunct="1">
              <a:lnSpc>
                <a:spcPct val="90000"/>
              </a:lnSpc>
            </a:pPr>
            <a:r>
              <a:rPr lang="en-US" sz="1500" dirty="0" err="1"/>
              <a:t>Bayes</a:t>
            </a:r>
            <a:r>
              <a:rPr lang="en-US" sz="1500" dirty="0"/>
              <a:t>’ nets</a:t>
            </a:r>
            <a:endParaRPr lang="en-US" sz="1500" dirty="0"/>
          </a:p>
          <a:p>
            <a:pPr lvl="1" eaLnBrk="1" hangingPunct="1">
              <a:lnSpc>
                <a:spcPct val="90000"/>
              </a:lnSpc>
            </a:pPr>
            <a:r>
              <a:rPr lang="en-US" sz="1500" dirty="0"/>
              <a:t>Decision theory</a:t>
            </a:r>
            <a:endParaRPr lang="en-US" sz="1500" dirty="0"/>
          </a:p>
          <a:p>
            <a:pPr lvl="1" eaLnBrk="1" hangingPunct="1">
              <a:lnSpc>
                <a:spcPct val="90000"/>
              </a:lnSpc>
            </a:pPr>
            <a:r>
              <a:rPr lang="en-US" sz="1500" dirty="0"/>
              <a:t>Machine learning</a:t>
            </a:r>
            <a:endParaRPr lang="en-US" sz="1500" dirty="0"/>
          </a:p>
          <a:p>
            <a:pPr eaLnBrk="1" hangingPunct="1">
              <a:lnSpc>
                <a:spcPct val="90000"/>
              </a:lnSpc>
            </a:pPr>
            <a:endParaRPr lang="en-US" sz="1800" dirty="0"/>
          </a:p>
          <a:p>
            <a:pPr eaLnBrk="1" hangingPunct="1">
              <a:lnSpc>
                <a:spcPct val="90000"/>
              </a:lnSpc>
            </a:pPr>
            <a:r>
              <a:rPr lang="en-US" sz="1800" dirty="0"/>
              <a:t>Throughout: Applications</a:t>
            </a:r>
            <a:endParaRPr lang="en-US" sz="1800" dirty="0"/>
          </a:p>
          <a:p>
            <a:pPr lvl="1" eaLnBrk="1" hangingPunct="1">
              <a:lnSpc>
                <a:spcPct val="90000"/>
              </a:lnSpc>
            </a:pPr>
            <a:r>
              <a:rPr lang="en-US" sz="1500" dirty="0"/>
              <a:t>Natural language, vision, robotics, games, …</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Textbook</a:t>
            </a:r>
            <a:endParaRPr lang="en-US" dirty="0"/>
          </a:p>
        </p:txBody>
      </p:sp>
      <p:sp>
        <p:nvSpPr>
          <p:cNvPr id="8195" name="Rectangle 3"/>
          <p:cNvSpPr>
            <a:spLocks noGrp="1" noChangeArrowheads="1"/>
          </p:cNvSpPr>
          <p:nvPr>
            <p:ph type="body" idx="1"/>
          </p:nvPr>
        </p:nvSpPr>
        <p:spPr>
          <a:xfrm>
            <a:off x="2514600" y="1047750"/>
            <a:ext cx="4267200" cy="3394472"/>
          </a:xfrm>
        </p:spPr>
        <p:txBody>
          <a:bodyPr/>
          <a:lstStyle/>
          <a:p>
            <a:pPr eaLnBrk="1" hangingPunct="1">
              <a:lnSpc>
                <a:spcPct val="80000"/>
              </a:lnSpc>
            </a:pPr>
            <a:r>
              <a:rPr lang="en-US" sz="1600" dirty="0"/>
              <a:t>Not required, but for students who want to read more we recommend</a:t>
            </a:r>
            <a:endParaRPr lang="en-US" sz="1600" dirty="0"/>
          </a:p>
          <a:p>
            <a:pPr lvl="1" eaLnBrk="1" hangingPunct="1">
              <a:lnSpc>
                <a:spcPct val="80000"/>
              </a:lnSpc>
            </a:pPr>
            <a:endParaRPr lang="en-US" sz="800" dirty="0"/>
          </a:p>
          <a:p>
            <a:pPr lvl="1" eaLnBrk="1" hangingPunct="1">
              <a:lnSpc>
                <a:spcPct val="80000"/>
              </a:lnSpc>
            </a:pPr>
            <a:r>
              <a:rPr lang="en-US" sz="1400" dirty="0"/>
              <a:t>Russell &amp; </a:t>
            </a:r>
            <a:r>
              <a:rPr lang="en-US" sz="1400" dirty="0" err="1"/>
              <a:t>Norvig</a:t>
            </a:r>
            <a:r>
              <a:rPr lang="en-US" sz="1400" dirty="0"/>
              <a:t>, AI: A Modern Approach, 3</a:t>
            </a:r>
            <a:r>
              <a:rPr lang="en-US" sz="1400" baseline="30000" dirty="0"/>
              <a:t>rd</a:t>
            </a:r>
            <a:r>
              <a:rPr lang="en-US" sz="1400" dirty="0"/>
              <a:t> Ed </a:t>
            </a:r>
            <a:r>
              <a:rPr lang="en-US" altLang="en-US" sz="1400" dirty="0"/>
              <a:t>or 4th</a:t>
            </a:r>
            <a:r>
              <a:rPr lang="en-US" sz="1400" dirty="0"/>
              <a:t>.</a:t>
            </a: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endParaRPr lang="en-US" sz="1400" dirty="0"/>
          </a:p>
          <a:p>
            <a:pPr lvl="1" eaLnBrk="1" hangingPunct="1">
              <a:lnSpc>
                <a:spcPct val="80000"/>
              </a:lnSpc>
            </a:pPr>
            <a:r>
              <a:rPr lang="en-US" sz="1400" dirty="0"/>
              <a:t>Warning: Not a course textbook, so our presentation does not necessarily follow the presentation in the book.</a:t>
            </a:r>
            <a:endParaRPr lang="en-US" sz="1400" dirty="0"/>
          </a:p>
          <a:p>
            <a:pPr eaLnBrk="1" hangingPunct="1">
              <a:lnSpc>
                <a:spcPct val="80000"/>
              </a:lnSpc>
            </a:pPr>
            <a:endParaRPr lang="en-US" sz="1600" dirty="0"/>
          </a:p>
          <a:p>
            <a:pPr eaLnBrk="1" hangingPunct="1">
              <a:lnSpc>
                <a:spcPct val="80000"/>
              </a:lnSpc>
              <a:buFont typeface="Wingdings" panose="05000000000000000000" pitchFamily="2" charset="2"/>
              <a:buNone/>
            </a:pPr>
            <a:endParaRPr lang="en-US" sz="1600" dirty="0"/>
          </a:p>
        </p:txBody>
      </p:sp>
      <p:pic>
        <p:nvPicPr>
          <p:cNvPr id="8196" name="Picture 9" descr="http://aima.cs.berkeley.edu/cover2.jpg"/>
          <p:cNvPicPr>
            <a:picLocks noChangeAspect="1" noChangeArrowheads="1"/>
          </p:cNvPicPr>
          <p:nvPr/>
        </p:nvPicPr>
        <p:blipFill>
          <a:blip r:embed="rId1" cstate="print"/>
          <a:srcRect/>
          <a:stretch>
            <a:fillRect/>
          </a:stretch>
        </p:blipFill>
        <p:spPr bwMode="auto">
          <a:xfrm>
            <a:off x="3886200" y="2190750"/>
            <a:ext cx="1460658" cy="18935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p:txBody>
          <a:bodyPr rIns="99058"/>
          <a:lstStyle/>
          <a:p>
            <a:r>
              <a:rPr lang="en-US" dirty="0"/>
              <a:t>Course Organization</a:t>
            </a:r>
            <a:endParaRPr lang="en-US" dirty="0"/>
          </a:p>
        </p:txBody>
      </p:sp>
      <p:sp>
        <p:nvSpPr>
          <p:cNvPr id="26628" name="Rectangle 5"/>
          <p:cNvSpPr>
            <a:spLocks noGrp="1" noChangeArrowheads="1"/>
          </p:cNvSpPr>
          <p:nvPr>
            <p:ph type="body" idx="1"/>
          </p:nvPr>
        </p:nvSpPr>
        <p:spPr>
          <a:xfrm>
            <a:off x="914400" y="1123950"/>
            <a:ext cx="7010400" cy="3429000"/>
          </a:xfrm>
        </p:spPr>
        <p:txBody>
          <a:bodyPr rIns="99058"/>
          <a:lstStyle/>
          <a:p>
            <a:pPr>
              <a:lnSpc>
                <a:spcPct val="90000"/>
              </a:lnSpc>
              <a:buClr>
                <a:srgbClr val="1212D2"/>
              </a:buClr>
              <a:buFont typeface="Arial" panose="020B0604020202020204" pitchFamily="34" charset="0"/>
              <a:buChar char="•"/>
            </a:pPr>
            <a:r>
              <a:rPr lang="en-US" sz="1500" dirty="0">
                <a:solidFill>
                  <a:schemeClr val="tx1"/>
                </a:solidFill>
              </a:rPr>
              <a:t>Material will be organized on a topic-by-topic basis – modules </a:t>
            </a:r>
            <a:endParaRPr lang="en-US" sz="1500" dirty="0">
              <a:solidFill>
                <a:schemeClr val="tx1"/>
              </a:solidFill>
            </a:endParaRPr>
          </a:p>
          <a:p>
            <a:pPr>
              <a:lnSpc>
                <a:spcPct val="90000"/>
              </a:lnSpc>
              <a:buClr>
                <a:srgbClr val="1212D2"/>
              </a:buClr>
              <a:buFont typeface="Arial" panose="020B0604020202020204" pitchFamily="34" charset="0"/>
              <a:buChar char="•"/>
            </a:pPr>
            <a:r>
              <a:rPr lang="en-US" sz="1500" dirty="0">
                <a:solidFill>
                  <a:schemeClr val="tx1"/>
                </a:solidFill>
              </a:rPr>
              <a:t>All content will be made available at the beginning of each module: </a:t>
            </a:r>
            <a:endParaRPr lang="en-US" sz="1500" dirty="0">
              <a:solidFill>
                <a:schemeClr val="tx1"/>
              </a:solidFill>
            </a:endParaRPr>
          </a:p>
          <a:p>
            <a:pPr lvl="1">
              <a:lnSpc>
                <a:spcPct val="90000"/>
              </a:lnSpc>
              <a:buClr>
                <a:srgbClr val="1212D2"/>
              </a:buClr>
              <a:buFont typeface="Arial" panose="020B0604020202020204" pitchFamily="34" charset="0"/>
              <a:buChar char="•"/>
            </a:pPr>
            <a:r>
              <a:rPr lang="en-US" sz="1200" dirty="0"/>
              <a:t>Homework, Projects, Lecture Videos  </a:t>
            </a:r>
            <a:endParaRPr lang="en-US" sz="1200" dirty="0"/>
          </a:p>
          <a:p>
            <a:pPr>
              <a:lnSpc>
                <a:spcPct val="90000"/>
              </a:lnSpc>
              <a:buClr>
                <a:srgbClr val="1212D2"/>
              </a:buClr>
              <a:buFont typeface="Arial" panose="020B0604020202020204" pitchFamily="34" charset="0"/>
              <a:buChar char="•"/>
            </a:pPr>
            <a:endParaRPr lang="en-US" sz="1500" dirty="0">
              <a:solidFill>
                <a:schemeClr val="tx1"/>
              </a:solidFill>
            </a:endParaRPr>
          </a:p>
          <a:p>
            <a:pPr>
              <a:lnSpc>
                <a:spcPct val="90000"/>
              </a:lnSpc>
              <a:buClr>
                <a:srgbClr val="1212D2"/>
              </a:buClr>
              <a:buFont typeface="Arial" panose="020B0604020202020204" pitchFamily="34" charset="0"/>
              <a:buChar char="•"/>
            </a:pPr>
            <a:r>
              <a:rPr lang="en-US" sz="1500" dirty="0">
                <a:solidFill>
                  <a:schemeClr val="tx1"/>
                </a:solidFill>
              </a:rPr>
              <a:t>Course follows a “flipped” format</a:t>
            </a:r>
            <a:endParaRPr lang="en-US" sz="1500" dirty="0">
              <a:solidFill>
                <a:schemeClr val="tx1"/>
              </a:solidFill>
            </a:endParaRPr>
          </a:p>
          <a:p>
            <a:pPr>
              <a:lnSpc>
                <a:spcPct val="90000"/>
              </a:lnSpc>
              <a:buClr>
                <a:srgbClr val="1212D2"/>
              </a:buClr>
              <a:buFont typeface="Arial" panose="020B0604020202020204" pitchFamily="34" charset="0"/>
              <a:buChar char="•"/>
            </a:pPr>
            <a:r>
              <a:rPr lang="en-US" sz="1500" dirty="0">
                <a:solidFill>
                  <a:schemeClr val="tx1"/>
                </a:solidFill>
              </a:rPr>
              <a:t>Need to watch lecture videos before online meeting times</a:t>
            </a:r>
            <a:endParaRPr lang="en-US" sz="1500" dirty="0">
              <a:solidFill>
                <a:schemeClr val="tx1"/>
              </a:solidFill>
            </a:endParaRPr>
          </a:p>
          <a:p>
            <a:pPr>
              <a:lnSpc>
                <a:spcPct val="90000"/>
              </a:lnSpc>
              <a:buClr>
                <a:srgbClr val="1212D2"/>
              </a:buClr>
              <a:buFont typeface="Arial" panose="020B0604020202020204" pitchFamily="34" charset="0"/>
              <a:buChar char="•"/>
            </a:pPr>
            <a:r>
              <a:rPr lang="en-US" sz="1500" dirty="0">
                <a:solidFill>
                  <a:schemeClr val="tx1"/>
                </a:solidFill>
              </a:rPr>
              <a:t>During “lecture” times we will discuss material that is important to the homework and projects (like a Discussion session)</a:t>
            </a:r>
            <a:endParaRPr lang="en-US" sz="1500" dirty="0">
              <a:solidFill>
                <a:schemeClr val="tx1"/>
              </a:solidFill>
            </a:endParaRPr>
          </a:p>
          <a:p>
            <a:pPr>
              <a:lnSpc>
                <a:spcPct val="90000"/>
              </a:lnSpc>
              <a:buClr>
                <a:srgbClr val="1212D2"/>
              </a:buClr>
              <a:buFont typeface="Arial" panose="020B0604020202020204" pitchFamily="34" charset="0"/>
              <a:buChar char="•"/>
            </a:pPr>
            <a:r>
              <a:rPr lang="en-US" altLang="en-US" sz="1500" dirty="0">
                <a:solidFill>
                  <a:schemeClr val="tx1"/>
                </a:solidFill>
              </a:rPr>
              <a:t>I will review how to solve worksheets</a:t>
            </a:r>
            <a:endParaRPr lang="en-US" sz="1500" dirty="0">
              <a:solidFill>
                <a:schemeClr val="tx1"/>
              </a:solidFill>
            </a:endParaRPr>
          </a:p>
          <a:p>
            <a:pPr>
              <a:lnSpc>
                <a:spcPct val="90000"/>
              </a:lnSpc>
              <a:buClr>
                <a:srgbClr val="1212D2"/>
              </a:buClr>
              <a:buFont typeface="Arial" panose="020B0604020202020204" pitchFamily="34" charset="0"/>
              <a:buChar char="•"/>
            </a:pPr>
            <a:r>
              <a:rPr lang="en-US" sz="1500" dirty="0">
                <a:solidFill>
                  <a:schemeClr val="tx1"/>
                </a:solidFill>
              </a:rPr>
              <a:t>You need to be ready to ask questions</a:t>
            </a:r>
            <a:endParaRPr lang="en-US" sz="1500" dirty="0">
              <a:solidFill>
                <a:schemeClr val="tx1"/>
              </a:solidFill>
            </a:endParaRPr>
          </a:p>
          <a:p>
            <a:pPr>
              <a:lnSpc>
                <a:spcPct val="90000"/>
              </a:lnSpc>
              <a:buClr>
                <a:srgbClr val="1212D2"/>
              </a:buClr>
              <a:buFont typeface="Arial" panose="020B0604020202020204" pitchFamily="34" charset="0"/>
              <a:buChar char="•"/>
            </a:pPr>
            <a:endParaRPr lang="en-US" sz="1500" dirty="0">
              <a:solidFill>
                <a:schemeClr val="tx1"/>
              </a:solidFill>
            </a:endParaRPr>
          </a:p>
          <a:p>
            <a:pPr>
              <a:lnSpc>
                <a:spcPct val="90000"/>
              </a:lnSpc>
              <a:buClr>
                <a:srgbClr val="1212D2"/>
              </a:buClr>
              <a:buFont typeface="Arial" panose="020B0604020202020204" pitchFamily="34" charset="0"/>
              <a:buChar char="•"/>
            </a:pPr>
            <a:r>
              <a:rPr lang="en-US" altLang="en-US" sz="1500" dirty="0">
                <a:solidFill>
                  <a:schemeClr val="tx1"/>
                </a:solidFill>
              </a:rPr>
              <a:t>Assignments</a:t>
            </a:r>
            <a:r>
              <a:rPr lang="en-US" sz="1500" dirty="0">
                <a:solidFill>
                  <a:schemeClr val="tx1"/>
                </a:solidFill>
              </a:rPr>
              <a:t> will be conducted on Blackboard</a:t>
            </a:r>
            <a:endParaRPr lang="en-US" sz="1200" dirty="0">
              <a:solidFill>
                <a:schemeClr val="tx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This Week</a:t>
            </a:r>
            <a:endParaRPr lang="en-US" dirty="0"/>
          </a:p>
        </p:txBody>
      </p:sp>
      <p:sp>
        <p:nvSpPr>
          <p:cNvPr id="3" name="Content Placeholder 2"/>
          <p:cNvSpPr>
            <a:spLocks noGrp="1"/>
          </p:cNvSpPr>
          <p:nvPr>
            <p:ph idx="1"/>
          </p:nvPr>
        </p:nvSpPr>
        <p:spPr/>
        <p:txBody>
          <a:bodyPr/>
          <a:lstStyle/>
          <a:p>
            <a:pPr>
              <a:lnSpc>
                <a:spcPct val="90000"/>
              </a:lnSpc>
              <a:buClr>
                <a:srgbClr val="1212D2"/>
              </a:buClr>
              <a:buFont typeface="Arial" panose="020B0604020202020204" pitchFamily="34" charset="0"/>
              <a:buChar char="•"/>
            </a:pPr>
            <a:r>
              <a:rPr lang="en-US" sz="1500" b="1" dirty="0">
                <a:solidFill>
                  <a:srgbClr val="1212D2"/>
                </a:solidFill>
              </a:rPr>
              <a:t>Important this week:</a:t>
            </a:r>
            <a:endParaRPr lang="en-US" sz="1500" b="1" dirty="0">
              <a:solidFill>
                <a:srgbClr val="1212D2"/>
              </a:solidFill>
            </a:endParaRPr>
          </a:p>
          <a:p>
            <a:pPr marL="586740" lvl="1">
              <a:lnSpc>
                <a:spcPct val="90000"/>
              </a:lnSpc>
              <a:spcBef>
                <a:spcPts val="900"/>
              </a:spcBef>
              <a:buFont typeface="Arial" panose="020B0604020202020204" pitchFamily="34" charset="0"/>
              <a:buChar char="•"/>
            </a:pPr>
            <a:r>
              <a:rPr lang="en-US" sz="1500" b="1" dirty="0"/>
              <a:t>P0: Python tutorial</a:t>
            </a:r>
            <a:r>
              <a:rPr lang="en-US" sz="1500" dirty="0"/>
              <a:t> is </a:t>
            </a:r>
            <a:r>
              <a:rPr lang="" altLang="en-US" sz="1500" dirty="0"/>
              <a:t>for practice </a:t>
            </a:r>
            <a:r>
              <a:rPr lang="en-US" sz="1500" dirty="0"/>
              <a:t>– Not worth any points but </a:t>
            </a:r>
            <a:r>
              <a:rPr lang="" altLang="en-US" sz="1500" dirty="0"/>
              <a:t>should be </a:t>
            </a:r>
            <a:r>
              <a:rPr lang="en-US" sz="1500" i="1" dirty="0"/>
              <a:t>completed for</a:t>
            </a:r>
            <a:r>
              <a:rPr lang="en-US" sz="1500" dirty="0"/>
              <a:t> </a:t>
            </a:r>
            <a:r>
              <a:rPr lang="en-US" sz="1500" i="1" dirty="0"/>
              <a:t>preparation</a:t>
            </a:r>
            <a:r>
              <a:rPr lang="en-US" sz="1500" dirty="0"/>
              <a:t> for </a:t>
            </a:r>
            <a:r>
              <a:rPr lang="en-US" sz="1500" b="1" dirty="0"/>
              <a:t>P1</a:t>
            </a:r>
            <a:r>
              <a:rPr lang="" altLang="en-US" sz="1500" b="1" dirty="0"/>
              <a:t>. </a:t>
            </a:r>
            <a:r>
              <a:rPr lang="" altLang="en-US" sz="1500" dirty="0"/>
              <a:t>We will complete it on Thursday in class.</a:t>
            </a:r>
            <a:endParaRPr lang="en-US" sz="1500" b="1" dirty="0"/>
          </a:p>
          <a:p>
            <a:pPr marL="586740" lvl="1">
              <a:lnSpc>
                <a:spcPct val="90000"/>
              </a:lnSpc>
              <a:spcBef>
                <a:spcPts val="900"/>
              </a:spcBef>
              <a:buFont typeface="Arial" panose="020B0604020202020204" pitchFamily="34" charset="0"/>
              <a:buChar char="•"/>
            </a:pPr>
            <a:r>
              <a:rPr lang="en-US" sz="1500" b="1" dirty="0"/>
              <a:t>P1: Pacman Maze Search </a:t>
            </a:r>
            <a:r>
              <a:rPr lang="en-US" sz="1500" dirty="0"/>
              <a:t>is due on </a:t>
            </a:r>
            <a:r>
              <a:rPr lang="en-US" sz="1500" b="1" u="sng" dirty="0"/>
              <a:t>Sept. 1</a:t>
            </a:r>
            <a:r>
              <a:rPr lang="en-US" altLang="en-US" sz="1500" b="1" u="sng" dirty="0"/>
              <a:t>6</a:t>
            </a:r>
            <a:r>
              <a:rPr lang="en-US" sz="1500" b="1" u="sng" dirty="0"/>
              <a:t>.</a:t>
            </a:r>
            <a:r>
              <a:rPr lang="en-US" sz="1500" dirty="0"/>
              <a:t> This the first project of the semester. </a:t>
            </a:r>
            <a:endParaRPr lang="en-US" sz="1500" dirty="0"/>
          </a:p>
          <a:p>
            <a:pPr marL="586740" lvl="1">
              <a:lnSpc>
                <a:spcPct val="90000"/>
              </a:lnSpc>
              <a:spcBef>
                <a:spcPts val="900"/>
              </a:spcBef>
              <a:buFont typeface="Arial" panose="020B0604020202020204" pitchFamily="34" charset="0"/>
              <a:buChar char="•"/>
            </a:pPr>
            <a:r>
              <a:rPr lang="en-US" sz="1500" b="1" dirty="0"/>
              <a:t>Written Assignment 1: </a:t>
            </a:r>
            <a:r>
              <a:rPr lang="en-US" sz="1500" dirty="0"/>
              <a:t>is due on </a:t>
            </a:r>
            <a:r>
              <a:rPr lang="en-US" sz="1500" b="1" u="sng" dirty="0"/>
              <a:t>Sept. 1</a:t>
            </a:r>
            <a:r>
              <a:rPr lang="en-US" altLang="en-US" sz="1500" b="1" u="sng" dirty="0"/>
              <a:t>6</a:t>
            </a:r>
            <a:r>
              <a:rPr lang="en-US" sz="1500" b="1" u="sng" dirty="0"/>
              <a:t>.</a:t>
            </a:r>
            <a:r>
              <a:rPr lang="en-US" sz="1500" dirty="0"/>
              <a:t> </a:t>
            </a:r>
            <a:endParaRPr lang="en-US" sz="1500" b="1" dirty="0"/>
          </a:p>
          <a:p>
            <a:pPr marL="586740" lvl="1">
              <a:lnSpc>
                <a:spcPct val="90000"/>
              </a:lnSpc>
              <a:spcBef>
                <a:spcPts val="900"/>
              </a:spcBef>
              <a:buFont typeface="Arial" panose="020B0604020202020204" pitchFamily="34" charset="0"/>
              <a:buChar char="•"/>
            </a:pPr>
            <a:endParaRPr lang="en-US" sz="1500" dirty="0"/>
          </a:p>
          <a:p>
            <a:pPr marL="586740" lvl="1">
              <a:lnSpc>
                <a:spcPct val="90000"/>
              </a:lnSpc>
              <a:spcBef>
                <a:spcPts val="900"/>
              </a:spcBef>
              <a:buFont typeface="Arial" panose="020B0604020202020204" pitchFamily="34" charset="0"/>
              <a:buChar char="•"/>
            </a:pPr>
            <a:r>
              <a:rPr lang="en-US" sz="1500" b="1" dirty="0"/>
              <a:t>Project P1</a:t>
            </a:r>
            <a:r>
              <a:rPr lang="en-US" sz="1500" dirty="0"/>
              <a:t> is a good indicator of the difficulty of the course content.</a:t>
            </a:r>
            <a:endParaRPr lang="en-US" sz="1500" dirty="0"/>
          </a:p>
          <a:p>
            <a:pPr marL="1043940" lvl="2">
              <a:lnSpc>
                <a:spcPct val="90000"/>
              </a:lnSpc>
              <a:spcBef>
                <a:spcPts val="900"/>
              </a:spcBef>
              <a:buFont typeface="Arial" panose="020B0604020202020204" pitchFamily="34" charset="0"/>
              <a:buChar char="•"/>
            </a:pPr>
            <a:r>
              <a:rPr lang="en-US" altLang="en-US" sz="1285" dirty="0"/>
              <a:t>After th</a:t>
            </a:r>
            <a:r>
              <a:rPr lang="" altLang="en-US" sz="1285" dirty="0"/>
              <a:t>e first project, the remaining projects become easier to solve</a:t>
            </a:r>
            <a:endParaRPr lang="en-US" sz="1285" dirty="0"/>
          </a:p>
          <a:p>
            <a:pPr marL="586740" lvl="1">
              <a:lnSpc>
                <a:spcPct val="90000"/>
              </a:lnSpc>
              <a:buFont typeface="Arial" panose="020B0604020202020204" pitchFamily="34" charset="0"/>
              <a:buChar char="•"/>
            </a:pPr>
            <a:endParaRPr lang="en-US" sz="900"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solidFill>
                  <a:schemeClr val="tx1"/>
                </a:solidFill>
              </a:rPr>
              <a:t>Today</a:t>
            </a:r>
            <a:endParaRPr lang="en-US">
              <a:solidFill>
                <a:schemeClr val="tx1"/>
              </a:solidFill>
            </a:endParaRPr>
          </a:p>
        </p:txBody>
      </p:sp>
      <p:sp>
        <p:nvSpPr>
          <p:cNvPr id="9219" name="Rectangle 3"/>
          <p:cNvSpPr>
            <a:spLocks noGrp="1" noChangeArrowheads="1"/>
          </p:cNvSpPr>
          <p:nvPr>
            <p:ph type="body" idx="1"/>
          </p:nvPr>
        </p:nvSpPr>
        <p:spPr>
          <a:xfrm>
            <a:off x="838200" y="1371601"/>
            <a:ext cx="5257800" cy="3394472"/>
          </a:xfrm>
        </p:spPr>
        <p:txBody>
          <a:bodyPr/>
          <a:lstStyle/>
          <a:p>
            <a:pPr eaLnBrk="1" hangingPunct="1"/>
            <a:endParaRPr lang="en-US" sz="600" dirty="0"/>
          </a:p>
          <a:p>
            <a:pPr eaLnBrk="1" hangingPunct="1"/>
            <a:r>
              <a:rPr lang="en-US" dirty="0"/>
              <a:t>What is artificial intelligence?</a:t>
            </a:r>
            <a:endParaRPr lang="en-US" dirty="0"/>
          </a:p>
          <a:p>
            <a:pPr eaLnBrk="1" hangingPunct="1"/>
            <a:endParaRPr lang="en-US" dirty="0"/>
          </a:p>
          <a:p>
            <a:pPr eaLnBrk="1" hangingPunct="1"/>
            <a:r>
              <a:rPr lang="en-US" dirty="0"/>
              <a:t>What can AI do?</a:t>
            </a:r>
            <a:endParaRPr lang="en-US" dirty="0"/>
          </a:p>
          <a:p>
            <a:pPr eaLnBrk="1" hangingPunct="1"/>
            <a:endParaRPr lang="en-US" dirty="0"/>
          </a:p>
          <a:p>
            <a:pPr eaLnBrk="1" hangingPunct="1"/>
            <a:r>
              <a:rPr lang="en-US" dirty="0"/>
              <a:t>What is this course?</a:t>
            </a:r>
            <a:endParaRPr lang="en-US" dirty="0"/>
          </a:p>
        </p:txBody>
      </p:sp>
      <p:pic>
        <p:nvPicPr>
          <p:cNvPr id="22529" name="Picture 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334000" y="1123950"/>
            <a:ext cx="3037389" cy="340042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solidFill>
                  <a:schemeClr val="tx1"/>
                </a:solidFill>
              </a:rPr>
              <a:t>Sci-Fi AI?</a:t>
            </a:r>
            <a:endParaRPr lang="en-US">
              <a:solidFill>
                <a:schemeClr val="tx1"/>
              </a:solidFill>
            </a:endParaRPr>
          </a:p>
        </p:txBody>
      </p:sp>
      <p:pic>
        <p:nvPicPr>
          <p:cNvPr id="562180" name="Picture 4" descr="Artoo-c3po"/>
          <p:cNvPicPr>
            <a:picLocks noChangeAspect="1" noChangeArrowheads="1"/>
          </p:cNvPicPr>
          <p:nvPr/>
        </p:nvPicPr>
        <p:blipFill>
          <a:blip r:embed="rId1" cstate="print"/>
          <a:srcRect/>
          <a:stretch>
            <a:fillRect/>
          </a:stretch>
        </p:blipFill>
        <p:spPr bwMode="auto">
          <a:xfrm>
            <a:off x="381000" y="1257300"/>
            <a:ext cx="2411016" cy="3543300"/>
          </a:xfrm>
          <a:prstGeom prst="rect">
            <a:avLst/>
          </a:prstGeom>
          <a:noFill/>
          <a:ln w="9525">
            <a:noFill/>
            <a:miter lim="800000"/>
            <a:headEnd/>
            <a:tailEnd/>
          </a:ln>
        </p:spPr>
      </p:pic>
      <p:pic>
        <p:nvPicPr>
          <p:cNvPr id="562182" name="Picture 6" descr="t3-94"/>
          <p:cNvPicPr>
            <a:picLocks noChangeAspect="1" noChangeArrowheads="1"/>
          </p:cNvPicPr>
          <p:nvPr/>
        </p:nvPicPr>
        <p:blipFill>
          <a:blip r:embed="rId2" cstate="print"/>
          <a:srcRect/>
          <a:stretch>
            <a:fillRect/>
          </a:stretch>
        </p:blipFill>
        <p:spPr bwMode="auto">
          <a:xfrm>
            <a:off x="3200400" y="1371600"/>
            <a:ext cx="2686050" cy="1522810"/>
          </a:xfrm>
          <a:prstGeom prst="rect">
            <a:avLst/>
          </a:prstGeom>
          <a:noFill/>
          <a:ln w="9525">
            <a:noFill/>
            <a:miter lim="800000"/>
            <a:headEnd/>
            <a:tailEnd/>
          </a:ln>
        </p:spPr>
      </p:pic>
      <p:pic>
        <p:nvPicPr>
          <p:cNvPr id="562184" name="Picture 8" descr="matrix-smith-dvd2"/>
          <p:cNvPicPr>
            <a:picLocks noChangeAspect="1" noChangeArrowheads="1"/>
          </p:cNvPicPr>
          <p:nvPr/>
        </p:nvPicPr>
        <p:blipFill>
          <a:blip r:embed="rId3" cstate="print"/>
          <a:srcRect t="9573" b="10638"/>
          <a:stretch>
            <a:fillRect/>
          </a:stretch>
        </p:blipFill>
        <p:spPr bwMode="auto">
          <a:xfrm>
            <a:off x="3200400" y="3143250"/>
            <a:ext cx="2686050" cy="1428750"/>
          </a:xfrm>
          <a:prstGeom prst="rect">
            <a:avLst/>
          </a:prstGeom>
          <a:noFill/>
          <a:ln w="9525">
            <a:noFill/>
            <a:miter lim="800000"/>
            <a:headEnd/>
            <a:tailEnd/>
          </a:ln>
        </p:spPr>
      </p:pic>
      <p:pic>
        <p:nvPicPr>
          <p:cNvPr id="7170" name="Picture 2" descr="http://www.covershut.com/covers/Battlestar-Galactica-The-Plan-2009-Front-Cover-17774.jpg"/>
          <p:cNvPicPr>
            <a:picLocks noChangeAspect="1" noChangeArrowheads="1"/>
          </p:cNvPicPr>
          <p:nvPr/>
        </p:nvPicPr>
        <p:blipFill>
          <a:blip r:embed="rId4" cstate="print"/>
          <a:srcRect l="56757" t="38000" r="1351" b="20000"/>
          <a:stretch>
            <a:fillRect/>
          </a:stretch>
        </p:blipFill>
        <p:spPr bwMode="auto">
          <a:xfrm>
            <a:off x="6267450" y="1352550"/>
            <a:ext cx="2362200" cy="1600200"/>
          </a:xfrm>
          <a:prstGeom prst="rect">
            <a:avLst/>
          </a:prstGeom>
          <a:noFill/>
        </p:spPr>
      </p:pic>
      <p:pic>
        <p:nvPicPr>
          <p:cNvPr id="7172" name="Picture 4" descr="http://images3.wikia.nocookie.net/__cb58379/half-life/en/images/d/d5/Glados_new_lair.jpg"/>
          <p:cNvPicPr>
            <a:picLocks noChangeAspect="1" noChangeArrowheads="1"/>
          </p:cNvPicPr>
          <p:nvPr/>
        </p:nvPicPr>
        <p:blipFill>
          <a:blip r:embed="rId5" cstate="print">
            <a:lum bright="20000" contrast="30000"/>
          </a:blip>
          <a:srcRect/>
          <a:stretch>
            <a:fillRect/>
          </a:stretch>
        </p:blipFill>
        <p:spPr bwMode="auto">
          <a:xfrm>
            <a:off x="6343650" y="3105150"/>
            <a:ext cx="21336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2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2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21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What is AI?</a:t>
            </a:r>
            <a:endParaRPr lang="en-US"/>
          </a:p>
        </p:txBody>
      </p:sp>
      <p:sp>
        <p:nvSpPr>
          <p:cNvPr id="11279" name="Text Box 16"/>
          <p:cNvSpPr txBox="1">
            <a:spLocks noChangeArrowheads="1"/>
          </p:cNvSpPr>
          <p:nvPr/>
        </p:nvSpPr>
        <p:spPr bwMode="auto">
          <a:xfrm>
            <a:off x="2152650" y="1047750"/>
            <a:ext cx="5543550" cy="434578"/>
          </a:xfrm>
          <a:prstGeom prst="rect">
            <a:avLst/>
          </a:prstGeom>
          <a:noFill/>
          <a:ln w="9525">
            <a:noFill/>
            <a:miter lim="800000"/>
          </a:ln>
        </p:spPr>
        <p:txBody>
          <a:bodyPr lIns="68579" tIns="34289" rIns="68579" bIns="34289">
            <a:spAutoFit/>
          </a:bodyPr>
          <a:lstStyle/>
          <a:p>
            <a:pPr>
              <a:spcBef>
                <a:spcPct val="50000"/>
              </a:spcBef>
            </a:pPr>
            <a:r>
              <a:rPr lang="en-US" sz="2400" dirty="0">
                <a:latin typeface="Calibri" panose="020F0502020204030204" pitchFamily="34" charset="0"/>
              </a:rPr>
              <a:t>The science of making machines that:</a:t>
            </a:r>
            <a:endParaRPr lang="en-US" sz="2400" dirty="0">
              <a:latin typeface="Calibri" panose="020F0502020204030204" pitchFamily="34" charset="0"/>
            </a:endParaRPr>
          </a:p>
        </p:txBody>
      </p:sp>
      <p:sp>
        <p:nvSpPr>
          <p:cNvPr id="7" name="TextBox 6"/>
          <p:cNvSpPr txBox="1"/>
          <p:nvPr/>
        </p:nvSpPr>
        <p:spPr>
          <a:xfrm>
            <a:off x="304800" y="2114550"/>
            <a:ext cx="2133600" cy="400110"/>
          </a:xfrm>
          <a:prstGeom prst="rect">
            <a:avLst/>
          </a:prstGeom>
          <a:noFill/>
        </p:spPr>
        <p:txBody>
          <a:bodyPr wrap="square" rtlCol="0">
            <a:spAutoFit/>
          </a:bodyPr>
          <a:lstStyle/>
          <a:p>
            <a:pPr algn="ctr"/>
            <a:r>
              <a:rPr lang="en-US" sz="2000" dirty="0">
                <a:solidFill>
                  <a:schemeClr val="accent2"/>
                </a:solidFill>
                <a:latin typeface="Calibri" panose="020F0502020204030204" pitchFamily="34" charset="0"/>
              </a:rPr>
              <a:t>Think like people</a:t>
            </a:r>
            <a:endParaRPr lang="en-US" sz="2000" dirty="0">
              <a:solidFill>
                <a:schemeClr val="accent2"/>
              </a:solidFill>
              <a:latin typeface="Calibri" panose="020F0502020204030204" pitchFamily="34" charset="0"/>
            </a:endParaRPr>
          </a:p>
        </p:txBody>
      </p:sp>
      <p:sp>
        <p:nvSpPr>
          <p:cNvPr id="8" name="TextBox 7"/>
          <p:cNvSpPr txBox="1"/>
          <p:nvPr/>
        </p:nvSpPr>
        <p:spPr>
          <a:xfrm>
            <a:off x="304800" y="3650218"/>
            <a:ext cx="2133600" cy="400110"/>
          </a:xfrm>
          <a:prstGeom prst="rect">
            <a:avLst/>
          </a:prstGeom>
          <a:noFill/>
        </p:spPr>
        <p:txBody>
          <a:bodyPr wrap="square" rtlCol="0">
            <a:spAutoFit/>
          </a:bodyPr>
          <a:lstStyle/>
          <a:p>
            <a:pPr algn="ctr"/>
            <a:r>
              <a:rPr lang="en-US" sz="2000" dirty="0">
                <a:solidFill>
                  <a:schemeClr val="accent2"/>
                </a:solidFill>
                <a:latin typeface="Calibri" panose="020F0502020204030204" pitchFamily="34" charset="0"/>
              </a:rPr>
              <a:t>Act like people</a:t>
            </a:r>
            <a:endParaRPr lang="en-US" sz="2000" dirty="0">
              <a:solidFill>
                <a:schemeClr val="accent2"/>
              </a:solidFill>
              <a:latin typeface="Calibri" panose="020F0502020204030204" pitchFamily="34" charset="0"/>
            </a:endParaRPr>
          </a:p>
        </p:txBody>
      </p:sp>
      <p:sp>
        <p:nvSpPr>
          <p:cNvPr id="9" name="TextBox 8"/>
          <p:cNvSpPr txBox="1"/>
          <p:nvPr/>
        </p:nvSpPr>
        <p:spPr>
          <a:xfrm>
            <a:off x="6629400" y="2114550"/>
            <a:ext cx="2133600" cy="400110"/>
          </a:xfrm>
          <a:prstGeom prst="rect">
            <a:avLst/>
          </a:prstGeom>
          <a:noFill/>
        </p:spPr>
        <p:txBody>
          <a:bodyPr wrap="square" rtlCol="0">
            <a:spAutoFit/>
          </a:bodyPr>
          <a:lstStyle/>
          <a:p>
            <a:pPr algn="ctr"/>
            <a:r>
              <a:rPr lang="en-US" sz="2000" dirty="0">
                <a:solidFill>
                  <a:schemeClr val="accent2"/>
                </a:solidFill>
                <a:latin typeface="Calibri" panose="020F0502020204030204" pitchFamily="34" charset="0"/>
              </a:rPr>
              <a:t>Think rationally</a:t>
            </a:r>
            <a:endParaRPr lang="en-US" sz="2000" dirty="0">
              <a:solidFill>
                <a:schemeClr val="accent2"/>
              </a:solidFill>
              <a:latin typeface="Calibri" panose="020F0502020204030204" pitchFamily="34" charset="0"/>
            </a:endParaRPr>
          </a:p>
        </p:txBody>
      </p:sp>
      <p:sp>
        <p:nvSpPr>
          <p:cNvPr id="10" name="TextBox 9"/>
          <p:cNvSpPr txBox="1"/>
          <p:nvPr/>
        </p:nvSpPr>
        <p:spPr>
          <a:xfrm>
            <a:off x="6629400" y="3650218"/>
            <a:ext cx="2133600" cy="400110"/>
          </a:xfrm>
          <a:prstGeom prst="rect">
            <a:avLst/>
          </a:prstGeom>
          <a:noFill/>
        </p:spPr>
        <p:txBody>
          <a:bodyPr wrap="square" rtlCol="0">
            <a:spAutoFit/>
          </a:bodyPr>
          <a:lstStyle/>
          <a:p>
            <a:pPr algn="ctr"/>
            <a:r>
              <a:rPr lang="en-US" sz="2000" dirty="0">
                <a:solidFill>
                  <a:schemeClr val="accent2"/>
                </a:solidFill>
                <a:latin typeface="Calibri" panose="020F0502020204030204" pitchFamily="34" charset="0"/>
              </a:rPr>
              <a:t>Act rationally</a:t>
            </a:r>
            <a:endParaRPr lang="en-US" sz="2000" dirty="0">
              <a:solidFill>
                <a:schemeClr val="accent2"/>
              </a:solidFill>
              <a:latin typeface="Calibri" panose="020F0502020204030204" pitchFamily="34" charset="0"/>
            </a:endParaRPr>
          </a:p>
        </p:txBody>
      </p:sp>
      <p:pic>
        <p:nvPicPr>
          <p:cNvPr id="2" name="Picture 1"/>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514600" y="1657350"/>
            <a:ext cx="4064000" cy="3048000"/>
          </a:xfrm>
          <a:prstGeom prst="rect">
            <a:avLst/>
          </a:prstGeom>
          <a:noFill/>
        </p:spPr>
      </p:pic>
      <p:sp>
        <p:nvSpPr>
          <p:cNvPr id="11" name="Rectangle 10"/>
          <p:cNvSpPr/>
          <p:nvPr/>
        </p:nvSpPr>
        <p:spPr>
          <a:xfrm>
            <a:off x="311624"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23096" y="1504950"/>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1624" y="318703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3096" y="3194998"/>
            <a:ext cx="4191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p:txBody>
          <a:bodyPr rIns="99058"/>
          <a:lstStyle/>
          <a:p>
            <a:r>
              <a:rPr lang="en-US"/>
              <a:t>Rational Decisions</a:t>
            </a:r>
            <a:endParaRPr lang="en-US"/>
          </a:p>
        </p:txBody>
      </p:sp>
      <p:sp>
        <p:nvSpPr>
          <p:cNvPr id="12292" name="Rectangle 5"/>
          <p:cNvSpPr/>
          <p:nvPr/>
        </p:nvSpPr>
        <p:spPr bwMode="auto">
          <a:xfrm>
            <a:off x="1524000" y="1123950"/>
            <a:ext cx="6858000" cy="1933575"/>
          </a:xfrm>
          <a:prstGeom prst="rect">
            <a:avLst/>
          </a:prstGeom>
          <a:noFill/>
          <a:ln w="12700">
            <a:noFill/>
            <a:miter lim="800000"/>
          </a:ln>
        </p:spPr>
        <p:txBody>
          <a:bodyPr lIns="0" tIns="0" rIns="30479" bIns="0"/>
          <a:lstStyle/>
          <a:p>
            <a:pPr marL="29845">
              <a:spcBef>
                <a:spcPts val="750"/>
              </a:spcBef>
            </a:pPr>
            <a:r>
              <a:rPr lang="en-US" dirty="0">
                <a:latin typeface="Calibri" panose="020F0502020204030204" pitchFamily="34" charset="0"/>
                <a:cs typeface="Arial" panose="020B0604020202020204" pitchFamily="34" charset="0"/>
              </a:rPr>
              <a:t>  We’ll use the term </a:t>
            </a:r>
            <a:r>
              <a:rPr lang="en-US" b="1" dirty="0">
                <a:latin typeface="Calibri" panose="020F0502020204030204" pitchFamily="34" charset="0"/>
                <a:cs typeface="Arial" panose="020B0604020202020204" pitchFamily="34" charset="0"/>
              </a:rPr>
              <a:t>rational</a:t>
            </a:r>
            <a:r>
              <a:rPr lang="en-US" dirty="0">
                <a:latin typeface="Calibri" panose="020F0502020204030204" pitchFamily="34" charset="0"/>
                <a:cs typeface="Arial" panose="020B0604020202020204" pitchFamily="34" charset="0"/>
              </a:rPr>
              <a:t> in a very specific, technical way:</a:t>
            </a:r>
            <a:endParaRPr lang="en-US" dirty="0">
              <a:latin typeface="Calibri" panose="020F0502020204030204" pitchFamily="34" charset="0"/>
              <a:cs typeface="Arial" panose="020B0604020202020204" pitchFamily="34" charset="0"/>
            </a:endParaRPr>
          </a:p>
          <a:p>
            <a:pPr marL="372745" lvl="1">
              <a:spcBef>
                <a:spcPts val="750"/>
              </a:spcBef>
              <a:buSzPct val="125000"/>
              <a:buFont typeface="Wingdings" panose="05000000000000000000" pitchFamily="2" charset="2"/>
              <a:buChar char="§"/>
            </a:pPr>
            <a:r>
              <a:rPr lang="en-US" dirty="0">
                <a:latin typeface="Calibri" panose="020F0502020204030204" pitchFamily="34" charset="0"/>
                <a:cs typeface="Arial" panose="020B0604020202020204" pitchFamily="34" charset="0"/>
              </a:rPr>
              <a:t> Rational: maximally achieving pre-defined goals</a:t>
            </a:r>
            <a:endParaRPr lang="en-US" i="1" dirty="0">
              <a:latin typeface="Calibri" panose="020F0502020204030204" pitchFamily="34" charset="0"/>
              <a:cs typeface="Arial" panose="020B0604020202020204" pitchFamily="34" charset="0"/>
            </a:endParaRPr>
          </a:p>
          <a:p>
            <a:pPr marL="372745" lvl="1">
              <a:spcBef>
                <a:spcPts val="750"/>
              </a:spcBef>
              <a:buSzPct val="125000"/>
              <a:buFont typeface="Wingdings" panose="05000000000000000000" pitchFamily="2" charset="2"/>
              <a:buChar char="§"/>
            </a:pPr>
            <a:r>
              <a:rPr lang="en-US" dirty="0">
                <a:latin typeface="Calibri" panose="020F0502020204030204" pitchFamily="34" charset="0"/>
                <a:cs typeface="Arial" panose="020B0604020202020204" pitchFamily="34" charset="0"/>
              </a:rPr>
              <a:t> Rationality</a:t>
            </a:r>
            <a:r>
              <a:rPr lang="en-US" b="1" dirty="0">
                <a:latin typeface="Calibri" panose="020F0502020204030204" pitchFamily="34" charset="0"/>
                <a:cs typeface="Arial" panose="020B0604020202020204" pitchFamily="34" charset="0"/>
              </a:rPr>
              <a:t> </a:t>
            </a:r>
            <a:r>
              <a:rPr lang="en-US" dirty="0">
                <a:latin typeface="Calibri" panose="020F0502020204030204" pitchFamily="34" charset="0"/>
                <a:cs typeface="Arial" panose="020B0604020202020204" pitchFamily="34" charset="0"/>
              </a:rPr>
              <a:t>only concerns what decisions are made </a:t>
            </a:r>
            <a:endParaRPr lang="en-US" dirty="0">
              <a:latin typeface="Calibri" panose="020F0502020204030204" pitchFamily="34" charset="0"/>
              <a:cs typeface="Arial" panose="020B0604020202020204" pitchFamily="34" charset="0"/>
            </a:endParaRPr>
          </a:p>
          <a:p>
            <a:pPr marL="372745" lvl="1">
              <a:spcBef>
                <a:spcPts val="750"/>
              </a:spcBef>
              <a:buSzPct val="125000"/>
            </a:pPr>
            <a:r>
              <a:rPr lang="en-US" dirty="0">
                <a:latin typeface="Calibri" panose="020F0502020204030204" pitchFamily="34" charset="0"/>
                <a:cs typeface="Arial" panose="020B0604020202020204" pitchFamily="34" charset="0"/>
              </a:rPr>
              <a:t>   (not the thought process behind them)</a:t>
            </a:r>
            <a:endParaRPr lang="en-US" dirty="0">
              <a:latin typeface="Calibri" panose="020F0502020204030204" pitchFamily="34" charset="0"/>
              <a:cs typeface="Arial" panose="020B0604020202020204" pitchFamily="34" charset="0"/>
            </a:endParaRPr>
          </a:p>
          <a:p>
            <a:pPr marL="372745" lvl="1">
              <a:spcBef>
                <a:spcPts val="750"/>
              </a:spcBef>
              <a:buSzPct val="125000"/>
              <a:buFont typeface="Wingdings" panose="05000000000000000000" pitchFamily="2" charset="2"/>
              <a:buChar char="§"/>
            </a:pPr>
            <a:r>
              <a:rPr lang="en-US" dirty="0">
                <a:latin typeface="Calibri" panose="020F0502020204030204" pitchFamily="34" charset="0"/>
                <a:cs typeface="Arial" panose="020B0604020202020204" pitchFamily="34" charset="0"/>
              </a:rPr>
              <a:t> Goals are expressed in terms of the </a:t>
            </a:r>
            <a:r>
              <a:rPr lang="en-US" b="1" dirty="0">
                <a:latin typeface="Calibri" panose="020F0502020204030204" pitchFamily="34" charset="0"/>
                <a:cs typeface="Arial" panose="020B0604020202020204" pitchFamily="34" charset="0"/>
              </a:rPr>
              <a:t>utility</a:t>
            </a:r>
            <a:r>
              <a:rPr lang="en-US" dirty="0">
                <a:latin typeface="Calibri" panose="020F0502020204030204" pitchFamily="34" charset="0"/>
                <a:cs typeface="Arial" panose="020B0604020202020204" pitchFamily="34" charset="0"/>
              </a:rPr>
              <a:t> of outcomes</a:t>
            </a:r>
            <a:endParaRPr lang="en-US" dirty="0">
              <a:latin typeface="Calibri" panose="020F0502020204030204" pitchFamily="34" charset="0"/>
              <a:cs typeface="Arial" panose="020B0604020202020204" pitchFamily="34" charset="0"/>
            </a:endParaRPr>
          </a:p>
          <a:p>
            <a:pPr marL="372745" lvl="1">
              <a:spcBef>
                <a:spcPts val="750"/>
              </a:spcBef>
              <a:buClr>
                <a:srgbClr val="1212D2"/>
              </a:buClr>
              <a:buSzPct val="125000"/>
              <a:buFont typeface="Wingdings" panose="05000000000000000000" pitchFamily="2" charset="2"/>
              <a:buChar char="§"/>
            </a:pPr>
            <a:r>
              <a:rPr lang="en-US" dirty="0">
                <a:solidFill>
                  <a:srgbClr val="1212D2"/>
                </a:solidFill>
                <a:latin typeface="Calibri" panose="020F0502020204030204" pitchFamily="34" charset="0"/>
                <a:cs typeface="Arial" panose="020B0604020202020204" pitchFamily="34" charset="0"/>
              </a:rPr>
              <a:t> Being rational means </a:t>
            </a:r>
            <a:r>
              <a:rPr lang="en-US" b="1" dirty="0">
                <a:solidFill>
                  <a:srgbClr val="1212D2"/>
                </a:solidFill>
                <a:latin typeface="Calibri" panose="020F0502020204030204" pitchFamily="34" charset="0"/>
                <a:cs typeface="Arial" panose="020B0604020202020204" pitchFamily="34" charset="0"/>
              </a:rPr>
              <a:t>maximizing your expected utility</a:t>
            </a:r>
            <a:endParaRPr lang="en-US" b="1" dirty="0">
              <a:solidFill>
                <a:srgbClr val="1212D2"/>
              </a:solidFill>
              <a:latin typeface="Calibri" panose="020F0502020204030204" pitchFamily="34" charset="0"/>
              <a:cs typeface="Arial" panose="020B0604020202020204" pitchFamily="34" charset="0"/>
            </a:endParaRPr>
          </a:p>
        </p:txBody>
      </p:sp>
      <p:sp>
        <p:nvSpPr>
          <p:cNvPr id="24582" name="Rectangle 6"/>
          <p:cNvSpPr/>
          <p:nvPr/>
        </p:nvSpPr>
        <p:spPr bwMode="auto">
          <a:xfrm>
            <a:off x="0" y="3714750"/>
            <a:ext cx="9144000" cy="714375"/>
          </a:xfrm>
          <a:prstGeom prst="rect">
            <a:avLst/>
          </a:prstGeom>
          <a:noFill/>
          <a:ln w="12700">
            <a:noFill/>
            <a:miter lim="800000"/>
          </a:ln>
        </p:spPr>
        <p:txBody>
          <a:bodyPr lIns="0" tIns="0" rIns="30479" bIns="0"/>
          <a:lstStyle/>
          <a:p>
            <a:pPr marL="29845" algn="ctr">
              <a:spcBef>
                <a:spcPts val="750"/>
              </a:spcBef>
            </a:pPr>
            <a:r>
              <a:rPr lang="en-US" sz="2000" dirty="0">
                <a:latin typeface="Calibri" panose="020F0502020204030204" pitchFamily="34" charset="0"/>
                <a:cs typeface="Arial" panose="020B0604020202020204" pitchFamily="34" charset="0"/>
              </a:rPr>
              <a:t>A better title for this course would be:</a:t>
            </a:r>
            <a:endParaRPr lang="en-US" sz="2000" dirty="0">
              <a:latin typeface="Calibri" panose="020F0502020204030204" pitchFamily="34" charset="0"/>
              <a:cs typeface="Arial" panose="020B0604020202020204" pitchFamily="34" charset="0"/>
            </a:endParaRPr>
          </a:p>
          <a:p>
            <a:pPr marL="29845" algn="ctr">
              <a:spcBef>
                <a:spcPts val="750"/>
              </a:spcBef>
            </a:pPr>
            <a:r>
              <a:rPr lang="en-US" sz="2800" b="1" dirty="0">
                <a:solidFill>
                  <a:srgbClr val="1212D2"/>
                </a:solidFill>
                <a:latin typeface="Calibri" panose="020F0502020204030204" pitchFamily="34" charset="0"/>
                <a:cs typeface="Arial" panose="020B0604020202020204" pitchFamily="34" charset="0"/>
              </a:rPr>
              <a:t>Computational Rationality</a:t>
            </a:r>
            <a:endParaRPr lang="en-US" sz="2800" b="1" dirty="0">
              <a:solidFill>
                <a:srgbClr val="1212D2"/>
              </a:solidFill>
              <a:latin typeface="Calibri" panose="020F050202020403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utoUpdateAnimBg="0"/>
    </p:bldLst>
  </p:timing>
</p:sld>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Calibri" panose="020F0502020204030204"/>
            <a:cs typeface="Calibri" panose="020F0502020204030204"/>
          </a:defRPr>
        </a:defPPr>
      </a:lstStyle>
    </a:txDef>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dan-berkeley-nlp-v1</Template>
  <TotalTime>0</TotalTime>
  <Words>8062</Words>
  <Application>WPS Presentation</Application>
  <PresentationFormat>On-screen Show (16:9)</PresentationFormat>
  <Paragraphs>365</Paragraphs>
  <Slides>25</Slides>
  <Notes>13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SimSun</vt:lpstr>
      <vt:lpstr>Wingdings</vt:lpstr>
      <vt:lpstr>Calibri</vt:lpstr>
      <vt:lpstr>Calibri</vt:lpstr>
      <vt:lpstr>Lucida Grande</vt:lpstr>
      <vt:lpstr>宋体</vt:lpstr>
      <vt:lpstr>Helvetica</vt:lpstr>
      <vt:lpstr>Wingdings</vt:lpstr>
      <vt:lpstr>Wingdings</vt:lpstr>
      <vt:lpstr>微软雅黑</vt:lpstr>
      <vt:lpstr>Arial Unicode MS</vt:lpstr>
      <vt:lpstr>Times New Roman</vt:lpstr>
      <vt:lpstr>dan-berkeley-nlp-v1</vt:lpstr>
      <vt:lpstr>CS 188: Artificial Intelligence </vt:lpstr>
      <vt:lpstr>Course Information</vt:lpstr>
      <vt:lpstr>Textbook</vt:lpstr>
      <vt:lpstr>Course Organization</vt:lpstr>
      <vt:lpstr>Important This Week</vt:lpstr>
      <vt:lpstr>Today</vt:lpstr>
      <vt:lpstr>Sci-Fi AI?</vt:lpstr>
      <vt:lpstr>What is AI?</vt:lpstr>
      <vt:lpstr>Rational Decisions</vt:lpstr>
      <vt:lpstr>PowerPoint 演示文稿</vt:lpstr>
      <vt:lpstr>What About the Brain?</vt:lpstr>
      <vt:lpstr>A (Short) History of AI</vt:lpstr>
      <vt:lpstr>A (Short) History of AI</vt:lpstr>
      <vt:lpstr>What Can AI Do?</vt:lpstr>
      <vt:lpstr>Unintentionally Funny Stories</vt:lpstr>
      <vt:lpstr>Natural Language</vt:lpstr>
      <vt:lpstr>Natural Language</vt:lpstr>
      <vt:lpstr>Vision (Perception)</vt:lpstr>
      <vt:lpstr>Robotics</vt:lpstr>
      <vt:lpstr>Logic</vt:lpstr>
      <vt:lpstr>Game Playing</vt:lpstr>
      <vt:lpstr>Decision Making</vt:lpstr>
      <vt:lpstr>Designing Rational Agents</vt:lpstr>
      <vt:lpstr>Pac-Man as an Agent</vt:lpstr>
      <vt:lpstr>Course Topics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eren</cp:lastModifiedBy>
  <cp:revision>1525</cp:revision>
  <cp:lastPrinted>2022-08-24T16:46:59Z</cp:lastPrinted>
  <dcterms:created xsi:type="dcterms:W3CDTF">2022-08-24T16:46:59Z</dcterms:created>
  <dcterms:modified xsi:type="dcterms:W3CDTF">2022-08-24T16:46:59Z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1033-11.1.0.9505</vt:lpwstr>
  </property>
</Properties>
</file>